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4"/>
  </p:sldMasterIdLst>
  <p:notesMasterIdLst>
    <p:notesMasterId r:id="rId44"/>
  </p:notesMasterIdLst>
  <p:handoutMasterIdLst>
    <p:handoutMasterId r:id="rId45"/>
  </p:handoutMasterIdLst>
  <p:sldIdLst>
    <p:sldId id="361" r:id="rId5"/>
    <p:sldId id="463" r:id="rId6"/>
    <p:sldId id="414" r:id="rId7"/>
    <p:sldId id="428" r:id="rId8"/>
    <p:sldId id="429" r:id="rId9"/>
    <p:sldId id="430" r:id="rId10"/>
    <p:sldId id="431" r:id="rId11"/>
    <p:sldId id="432" r:id="rId12"/>
    <p:sldId id="433" r:id="rId13"/>
    <p:sldId id="434" r:id="rId14"/>
    <p:sldId id="435" r:id="rId15"/>
    <p:sldId id="436" r:id="rId16"/>
    <p:sldId id="437" r:id="rId17"/>
    <p:sldId id="438" r:id="rId18"/>
    <p:sldId id="439" r:id="rId19"/>
    <p:sldId id="442" r:id="rId20"/>
    <p:sldId id="440" r:id="rId21"/>
    <p:sldId id="441" r:id="rId22"/>
    <p:sldId id="443" r:id="rId23"/>
    <p:sldId id="444" r:id="rId24"/>
    <p:sldId id="445" r:id="rId25"/>
    <p:sldId id="446" r:id="rId26"/>
    <p:sldId id="447" r:id="rId27"/>
    <p:sldId id="448" r:id="rId28"/>
    <p:sldId id="449" r:id="rId29"/>
    <p:sldId id="450" r:id="rId30"/>
    <p:sldId id="452" r:id="rId31"/>
    <p:sldId id="451" r:id="rId32"/>
    <p:sldId id="453" r:id="rId33"/>
    <p:sldId id="454" r:id="rId34"/>
    <p:sldId id="455" r:id="rId35"/>
    <p:sldId id="456" r:id="rId36"/>
    <p:sldId id="457" r:id="rId37"/>
    <p:sldId id="458" r:id="rId38"/>
    <p:sldId id="459" r:id="rId39"/>
    <p:sldId id="460" r:id="rId40"/>
    <p:sldId id="461" r:id="rId41"/>
    <p:sldId id="462" r:id="rId42"/>
    <p:sldId id="427" r:id="rId4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Default Section" id="{E1FB0773-4F2C-4089-BB8C-EAB4D83B2E52}">
          <p14:sldIdLst>
            <p14:sldId id="361"/>
            <p14:sldId id="463"/>
            <p14:sldId id="414"/>
            <p14:sldId id="428"/>
          </p14:sldIdLst>
        </p14:section>
        <p14:section name="Untitled Section" id="{75DD963A-E36A-455E-8639-6C28E8D81712}">
          <p14:sldIdLst>
            <p14:sldId id="429"/>
            <p14:sldId id="430"/>
            <p14:sldId id="431"/>
            <p14:sldId id="432"/>
            <p14:sldId id="433"/>
            <p14:sldId id="434"/>
            <p14:sldId id="435"/>
            <p14:sldId id="436"/>
            <p14:sldId id="437"/>
            <p14:sldId id="438"/>
            <p14:sldId id="439"/>
            <p14:sldId id="442"/>
            <p14:sldId id="440"/>
            <p14:sldId id="441"/>
            <p14:sldId id="443"/>
            <p14:sldId id="444"/>
            <p14:sldId id="445"/>
            <p14:sldId id="446"/>
            <p14:sldId id="447"/>
            <p14:sldId id="448"/>
            <p14:sldId id="449"/>
            <p14:sldId id="450"/>
            <p14:sldId id="452"/>
            <p14:sldId id="451"/>
            <p14:sldId id="453"/>
            <p14:sldId id="454"/>
            <p14:sldId id="455"/>
            <p14:sldId id="456"/>
            <p14:sldId id="457"/>
            <p14:sldId id="458"/>
            <p14:sldId id="459"/>
            <p14:sldId id="460"/>
            <p14:sldId id="461"/>
            <p14:sldId id="462"/>
            <p14:sldId id="427"/>
          </p14:sldIdLst>
        </p14:section>
      </p14:sectionLst>
    </p:ext>
    <p:ext uri="{EFAFB233-063F-42B5-8137-9DF3F51BA10A}">
      <p15:sldGuideLst xmlns:p15="http://schemas.microsoft.com/office/powerpoint/2012/main">
        <p15:guide id="1" orient="horz" pos="744" userDrawn="1">
          <p15:clr>
            <a:srgbClr val="A4A3A4"/>
          </p15:clr>
        </p15:guide>
        <p15:guide id="2" pos="28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lynn" initials="f" lastIdx="7" clrIdx="0"/>
  <p:cmAuthor id="7" name="USDOT_User" initials="U" lastIdx="7" clrIdx="7"/>
  <p:cmAuthor id="1" name="test" initials="t" lastIdx="3" clrIdx="1"/>
  <p:cmAuthor id="2" name="Key, Candace (FTA)" initials="KC(" lastIdx="20" clrIdx="2"/>
  <p:cmAuthor id="3" name="Liu, Jeremy CTR (FTA)" initials="LJC(" lastIdx="11" clrIdx="3"/>
  <p:cmAuthor id="4" name="M.Zolghadr" initials="MZ" lastIdx="8" clrIdx="4"/>
  <p:cmAuthor id="5" name="Adrianne_Malasky" initials="AM" lastIdx="1" clrIdx="5"/>
  <p:cmAuthor id="6" name="Dluger, Angela (FTA)" initials="DA(" lastIdx="3"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5B74"/>
    <a:srgbClr val="00CC00"/>
    <a:srgbClr val="6B8BA2"/>
    <a:srgbClr val="55748C"/>
    <a:srgbClr val="8FBAD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25" autoAdjust="0"/>
    <p:restoredTop sz="93979" autoAdjust="0"/>
  </p:normalViewPr>
  <p:slideViewPr>
    <p:cSldViewPr snapToGrid="0" snapToObjects="1">
      <p:cViewPr varScale="1">
        <p:scale>
          <a:sx n="74" d="100"/>
          <a:sy n="74" d="100"/>
        </p:scale>
        <p:origin x="907" y="67"/>
      </p:cViewPr>
      <p:guideLst>
        <p:guide orient="horz" pos="744"/>
        <p:guide pos="288"/>
      </p:guideLst>
    </p:cSldViewPr>
  </p:slideViewPr>
  <p:outlineViewPr>
    <p:cViewPr>
      <p:scale>
        <a:sx n="33" d="100"/>
        <a:sy n="33" d="100"/>
      </p:scale>
      <p:origin x="0" y="-3642"/>
    </p:cViewPr>
  </p:outlineViewPr>
  <p:notesTextViewPr>
    <p:cViewPr>
      <p:scale>
        <a:sx n="125" d="100"/>
        <a:sy n="125" d="100"/>
      </p:scale>
      <p:origin x="0" y="0"/>
    </p:cViewPr>
  </p:notesTextViewPr>
  <p:sorterViewPr>
    <p:cViewPr>
      <p:scale>
        <a:sx n="100" d="100"/>
        <a:sy n="100" d="100"/>
      </p:scale>
      <p:origin x="0" y="-2718"/>
    </p:cViewPr>
  </p:sorterViewPr>
  <p:notesViewPr>
    <p:cSldViewPr snapToGrid="0" snapToObjects="1">
      <p:cViewPr>
        <p:scale>
          <a:sx n="100" d="100"/>
          <a:sy n="100" d="100"/>
        </p:scale>
        <p:origin x="1584" y="-267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4013F-629F-49E7-9DF8-7F1860A10D5E}" type="doc">
      <dgm:prSet loTypeId="urn:microsoft.com/office/officeart/2011/layout/HexagonRadial" loCatId="officeonline" qsTypeId="urn:microsoft.com/office/officeart/2005/8/quickstyle/simple1" qsCatId="simple" csTypeId="urn:microsoft.com/office/officeart/2005/8/colors/accent1_2" csCatId="accent1" phldr="1"/>
      <dgm:spPr/>
      <dgm:t>
        <a:bodyPr/>
        <a:lstStyle/>
        <a:p>
          <a:endParaRPr lang="en-US"/>
        </a:p>
      </dgm:t>
    </dgm:pt>
    <dgm:pt modelId="{1C498D1A-0B89-445B-97B0-185D44F1255D}">
      <dgm:prSet phldrT="[Text]" custT="1"/>
      <dgm:spPr>
        <a:solidFill>
          <a:schemeClr val="accent1"/>
        </a:solidFill>
      </dgm:spPr>
      <dgm:t>
        <a:bodyPr/>
        <a:lstStyle/>
        <a:p>
          <a:r>
            <a:rPr lang="en-US" sz="1200" b="1" dirty="0"/>
            <a:t>Day-to-Day Functions</a:t>
          </a:r>
        </a:p>
      </dgm:t>
    </dgm:pt>
    <dgm:pt modelId="{02D2772D-369B-4E97-A74D-FF7F08968AB9}" type="parTrans" cxnId="{CCF8F54B-F3D9-4DFB-8887-0D1043A88FF6}">
      <dgm:prSet/>
      <dgm:spPr/>
      <dgm:t>
        <a:bodyPr/>
        <a:lstStyle/>
        <a:p>
          <a:endParaRPr lang="en-US" sz="1200"/>
        </a:p>
      </dgm:t>
    </dgm:pt>
    <dgm:pt modelId="{675A46A1-E125-4078-9D8D-32EA5853AD0A}" type="sibTrans" cxnId="{CCF8F54B-F3D9-4DFB-8887-0D1043A88FF6}">
      <dgm:prSet/>
      <dgm:spPr/>
      <dgm:t>
        <a:bodyPr/>
        <a:lstStyle/>
        <a:p>
          <a:endParaRPr lang="en-US" sz="1200"/>
        </a:p>
      </dgm:t>
    </dgm:pt>
    <dgm:pt modelId="{EC749160-F057-4145-9E8C-99DADF985481}">
      <dgm:prSet phldrT="[Text]" custT="1"/>
      <dgm:spPr>
        <a:solidFill>
          <a:srgbClr val="92D050"/>
        </a:solidFill>
      </dgm:spPr>
      <dgm:t>
        <a:bodyPr/>
        <a:lstStyle/>
        <a:p>
          <a:r>
            <a:rPr lang="en-US" sz="1200" b="1" dirty="0">
              <a:solidFill>
                <a:schemeClr val="tx1"/>
              </a:solidFill>
            </a:rPr>
            <a:t>Random</a:t>
          </a:r>
          <a:r>
            <a:rPr lang="en-US" sz="1200" b="1" dirty="0"/>
            <a:t> </a:t>
          </a:r>
          <a:r>
            <a:rPr lang="en-US" sz="1200" b="1" dirty="0">
              <a:solidFill>
                <a:schemeClr val="tx1"/>
              </a:solidFill>
            </a:rPr>
            <a:t>Testing</a:t>
          </a:r>
        </a:p>
      </dgm:t>
    </dgm:pt>
    <dgm:pt modelId="{7C15C346-02E1-4206-84C5-D8B5C2580213}" type="parTrans" cxnId="{D1B76B60-5F8B-40F0-B998-0BE710117E12}">
      <dgm:prSet/>
      <dgm:spPr/>
      <dgm:t>
        <a:bodyPr/>
        <a:lstStyle/>
        <a:p>
          <a:endParaRPr lang="en-US" sz="1200"/>
        </a:p>
      </dgm:t>
    </dgm:pt>
    <dgm:pt modelId="{0BD0E22E-83EB-414A-8CD2-AF43EA44A101}" type="sibTrans" cxnId="{D1B76B60-5F8B-40F0-B998-0BE710117E12}">
      <dgm:prSet/>
      <dgm:spPr/>
      <dgm:t>
        <a:bodyPr/>
        <a:lstStyle/>
        <a:p>
          <a:endParaRPr lang="en-US" sz="1200"/>
        </a:p>
      </dgm:t>
    </dgm:pt>
    <dgm:pt modelId="{BC8B474B-A7C7-4F14-B729-AF37D3B3F0AD}">
      <dgm:prSet phldrT="[Text]" custT="1"/>
      <dgm:spPr>
        <a:solidFill>
          <a:srgbClr val="002060"/>
        </a:solidFill>
      </dgm:spPr>
      <dgm:t>
        <a:bodyPr/>
        <a:lstStyle/>
        <a:p>
          <a:r>
            <a:rPr lang="en-US" sz="1200" b="1" dirty="0"/>
            <a:t>Post-Accidents</a:t>
          </a:r>
        </a:p>
      </dgm:t>
    </dgm:pt>
    <dgm:pt modelId="{76E6B43C-62F2-4B30-8FE0-80761F8F0072}" type="parTrans" cxnId="{784B0041-0675-4B78-A1E3-0E2961DB4932}">
      <dgm:prSet/>
      <dgm:spPr/>
      <dgm:t>
        <a:bodyPr/>
        <a:lstStyle/>
        <a:p>
          <a:endParaRPr lang="en-US" sz="1200"/>
        </a:p>
      </dgm:t>
    </dgm:pt>
    <dgm:pt modelId="{83B73243-AA65-4E77-97CA-C4F4F07C5DC9}" type="sibTrans" cxnId="{784B0041-0675-4B78-A1E3-0E2961DB4932}">
      <dgm:prSet/>
      <dgm:spPr/>
      <dgm:t>
        <a:bodyPr/>
        <a:lstStyle/>
        <a:p>
          <a:endParaRPr lang="en-US" sz="1200"/>
        </a:p>
      </dgm:t>
    </dgm:pt>
    <dgm:pt modelId="{F9326FD2-0D7C-46C5-B6F4-49FD882A5FF1}">
      <dgm:prSet phldrT="[Text]" custT="1"/>
      <dgm:spPr>
        <a:solidFill>
          <a:srgbClr val="00B050"/>
        </a:solidFill>
      </dgm:spPr>
      <dgm:t>
        <a:bodyPr/>
        <a:lstStyle/>
        <a:p>
          <a:r>
            <a:rPr lang="en-US" sz="1200" b="1" dirty="0">
              <a:solidFill>
                <a:schemeClr val="tx1"/>
              </a:solidFill>
            </a:rPr>
            <a:t>Returning Employees to Work</a:t>
          </a:r>
        </a:p>
      </dgm:t>
    </dgm:pt>
    <dgm:pt modelId="{73898534-392E-411A-A352-E32C499154D8}" type="parTrans" cxnId="{E81A8798-757F-4F91-A081-B937980C7470}">
      <dgm:prSet/>
      <dgm:spPr/>
      <dgm:t>
        <a:bodyPr/>
        <a:lstStyle/>
        <a:p>
          <a:endParaRPr lang="en-US" sz="1200"/>
        </a:p>
      </dgm:t>
    </dgm:pt>
    <dgm:pt modelId="{0227A568-CC53-4C9A-8A1D-8008C4FCD8E9}" type="sibTrans" cxnId="{E81A8798-757F-4F91-A081-B937980C7470}">
      <dgm:prSet/>
      <dgm:spPr/>
      <dgm:t>
        <a:bodyPr/>
        <a:lstStyle/>
        <a:p>
          <a:endParaRPr lang="en-US" sz="1200"/>
        </a:p>
      </dgm:t>
    </dgm:pt>
    <dgm:pt modelId="{013215FB-4155-4101-B64E-7F2C38468138}">
      <dgm:prSet phldrT="[Text]" custT="1"/>
      <dgm:spPr>
        <a:solidFill>
          <a:srgbClr val="FFC000"/>
        </a:solidFill>
      </dgm:spPr>
      <dgm:t>
        <a:bodyPr/>
        <a:lstStyle/>
        <a:p>
          <a:r>
            <a:rPr lang="en-US" sz="1200" b="1" dirty="0">
              <a:solidFill>
                <a:schemeClr val="tx1"/>
              </a:solidFill>
            </a:rPr>
            <a:t>Oversight</a:t>
          </a:r>
        </a:p>
      </dgm:t>
    </dgm:pt>
    <dgm:pt modelId="{77AAB2FB-1CA3-494A-95C9-3BD1B7281E0E}" type="parTrans" cxnId="{981994FE-C596-4876-91AD-24C25F1561AC}">
      <dgm:prSet/>
      <dgm:spPr/>
      <dgm:t>
        <a:bodyPr/>
        <a:lstStyle/>
        <a:p>
          <a:endParaRPr lang="en-US" sz="1200"/>
        </a:p>
      </dgm:t>
    </dgm:pt>
    <dgm:pt modelId="{1D8510F5-41E1-45D5-9D68-DABA4A67FA76}" type="sibTrans" cxnId="{981994FE-C596-4876-91AD-24C25F1561AC}">
      <dgm:prSet/>
      <dgm:spPr/>
      <dgm:t>
        <a:bodyPr/>
        <a:lstStyle/>
        <a:p>
          <a:endParaRPr lang="en-US" sz="1200"/>
        </a:p>
      </dgm:t>
    </dgm:pt>
    <dgm:pt modelId="{B3891048-783D-4B00-9DD4-8F0992869334}">
      <dgm:prSet phldrT="[Text]" custT="1"/>
      <dgm:spPr>
        <a:solidFill>
          <a:srgbClr val="00B0F0"/>
        </a:solidFill>
      </dgm:spPr>
      <dgm:t>
        <a:bodyPr/>
        <a:lstStyle/>
        <a:p>
          <a:r>
            <a:rPr lang="en-US" sz="1200" b="1" dirty="0">
              <a:solidFill>
                <a:schemeClr val="tx1"/>
              </a:solidFill>
            </a:rPr>
            <a:t>Positives</a:t>
          </a:r>
        </a:p>
        <a:p>
          <a:r>
            <a:rPr lang="en-US" sz="1200" b="1" dirty="0">
              <a:solidFill>
                <a:schemeClr val="tx1"/>
              </a:solidFill>
            </a:rPr>
            <a:t>&amp;</a:t>
          </a:r>
        </a:p>
        <a:p>
          <a:r>
            <a:rPr lang="en-US" sz="1200" b="1" dirty="0">
              <a:solidFill>
                <a:schemeClr val="tx1"/>
              </a:solidFill>
            </a:rPr>
            <a:t>Refusals</a:t>
          </a:r>
        </a:p>
      </dgm:t>
    </dgm:pt>
    <dgm:pt modelId="{030B5517-447F-4648-81D0-77BD57AA1786}" type="parTrans" cxnId="{B510227A-3C96-48BF-831C-10DCC11256A4}">
      <dgm:prSet/>
      <dgm:spPr/>
      <dgm:t>
        <a:bodyPr/>
        <a:lstStyle/>
        <a:p>
          <a:endParaRPr lang="en-US" sz="1200"/>
        </a:p>
      </dgm:t>
    </dgm:pt>
    <dgm:pt modelId="{B44FD6A1-59AD-4904-8C9F-213ED0AAF0F6}" type="sibTrans" cxnId="{B510227A-3C96-48BF-831C-10DCC11256A4}">
      <dgm:prSet/>
      <dgm:spPr/>
      <dgm:t>
        <a:bodyPr/>
        <a:lstStyle/>
        <a:p>
          <a:endParaRPr lang="en-US" sz="1200"/>
        </a:p>
      </dgm:t>
    </dgm:pt>
    <dgm:pt modelId="{3E093C9C-D997-4CE4-B747-5B13C0006E96}">
      <dgm:prSet phldrT="[Text]" custT="1"/>
      <dgm:spPr>
        <a:solidFill>
          <a:srgbClr val="7030A0"/>
        </a:solidFill>
      </dgm:spPr>
      <dgm:t>
        <a:bodyPr/>
        <a:lstStyle/>
        <a:p>
          <a:r>
            <a:rPr lang="en-US" sz="1200" b="1" dirty="0"/>
            <a:t>On-Boarding</a:t>
          </a:r>
        </a:p>
      </dgm:t>
    </dgm:pt>
    <dgm:pt modelId="{C29F984F-4871-47D9-808F-4944CD8BF14D}" type="parTrans" cxnId="{403B0ED5-4642-4390-808B-339C1ED8DDE6}">
      <dgm:prSet/>
      <dgm:spPr/>
      <dgm:t>
        <a:bodyPr/>
        <a:lstStyle/>
        <a:p>
          <a:endParaRPr lang="en-US" sz="1200"/>
        </a:p>
      </dgm:t>
    </dgm:pt>
    <dgm:pt modelId="{66D5BE41-723D-49CF-BB17-41E946B3ADD6}" type="sibTrans" cxnId="{403B0ED5-4642-4390-808B-339C1ED8DDE6}">
      <dgm:prSet/>
      <dgm:spPr/>
      <dgm:t>
        <a:bodyPr/>
        <a:lstStyle/>
        <a:p>
          <a:endParaRPr lang="en-US" sz="1200"/>
        </a:p>
      </dgm:t>
    </dgm:pt>
    <dgm:pt modelId="{7E1F99A4-251D-4314-B714-42EE5FEC8D99}" type="pres">
      <dgm:prSet presAssocID="{4984013F-629F-49E7-9DF8-7F1860A10D5E}" presName="Name0" presStyleCnt="0">
        <dgm:presLayoutVars>
          <dgm:chMax val="1"/>
          <dgm:chPref val="1"/>
          <dgm:dir/>
          <dgm:animOne val="branch"/>
          <dgm:animLvl val="lvl"/>
        </dgm:presLayoutVars>
      </dgm:prSet>
      <dgm:spPr/>
      <dgm:t>
        <a:bodyPr/>
        <a:lstStyle/>
        <a:p>
          <a:endParaRPr lang="en-US"/>
        </a:p>
      </dgm:t>
    </dgm:pt>
    <dgm:pt modelId="{548BD001-CBB4-4DB1-AB59-F151204DB54D}" type="pres">
      <dgm:prSet presAssocID="{1C498D1A-0B89-445B-97B0-185D44F1255D}" presName="Parent" presStyleLbl="node0" presStyleIdx="0" presStyleCnt="1">
        <dgm:presLayoutVars>
          <dgm:chMax val="6"/>
          <dgm:chPref val="6"/>
        </dgm:presLayoutVars>
      </dgm:prSet>
      <dgm:spPr/>
      <dgm:t>
        <a:bodyPr/>
        <a:lstStyle/>
        <a:p>
          <a:endParaRPr lang="en-US"/>
        </a:p>
      </dgm:t>
    </dgm:pt>
    <dgm:pt modelId="{B99681D4-5902-443C-91A0-58888C4112F9}" type="pres">
      <dgm:prSet presAssocID="{EC749160-F057-4145-9E8C-99DADF985481}" presName="Accent1" presStyleCnt="0"/>
      <dgm:spPr/>
    </dgm:pt>
    <dgm:pt modelId="{FC2BC34C-4CCC-4381-8D74-5F0B5A78D86E}" type="pres">
      <dgm:prSet presAssocID="{EC749160-F057-4145-9E8C-99DADF985481}" presName="Accent" presStyleLbl="bgShp" presStyleIdx="0" presStyleCnt="6"/>
      <dgm:spPr/>
    </dgm:pt>
    <dgm:pt modelId="{FEEC37B8-C60D-4225-8B15-13C2888DBAFD}" type="pres">
      <dgm:prSet presAssocID="{EC749160-F057-4145-9E8C-99DADF985481}" presName="Child1" presStyleLbl="node1" presStyleIdx="0" presStyleCnt="6" custLinFactNeighborX="1078">
        <dgm:presLayoutVars>
          <dgm:chMax val="0"/>
          <dgm:chPref val="0"/>
          <dgm:bulletEnabled val="1"/>
        </dgm:presLayoutVars>
      </dgm:prSet>
      <dgm:spPr/>
      <dgm:t>
        <a:bodyPr/>
        <a:lstStyle/>
        <a:p>
          <a:endParaRPr lang="en-US"/>
        </a:p>
      </dgm:t>
    </dgm:pt>
    <dgm:pt modelId="{201C92E4-2AFF-475E-A2D9-2EBB6CE1B6E6}" type="pres">
      <dgm:prSet presAssocID="{BC8B474B-A7C7-4F14-B729-AF37D3B3F0AD}" presName="Accent2" presStyleCnt="0"/>
      <dgm:spPr/>
    </dgm:pt>
    <dgm:pt modelId="{00395254-C93C-46F8-BC58-A6A41D5C582A}" type="pres">
      <dgm:prSet presAssocID="{BC8B474B-A7C7-4F14-B729-AF37D3B3F0AD}" presName="Accent" presStyleLbl="bgShp" presStyleIdx="1" presStyleCnt="6"/>
      <dgm:spPr/>
    </dgm:pt>
    <dgm:pt modelId="{33117CD9-D778-4DC6-A0B9-9A5E0A342202}" type="pres">
      <dgm:prSet presAssocID="{BC8B474B-A7C7-4F14-B729-AF37D3B3F0AD}" presName="Child2" presStyleLbl="node1" presStyleIdx="1" presStyleCnt="6">
        <dgm:presLayoutVars>
          <dgm:chMax val="0"/>
          <dgm:chPref val="0"/>
          <dgm:bulletEnabled val="1"/>
        </dgm:presLayoutVars>
      </dgm:prSet>
      <dgm:spPr/>
      <dgm:t>
        <a:bodyPr/>
        <a:lstStyle/>
        <a:p>
          <a:endParaRPr lang="en-US"/>
        </a:p>
      </dgm:t>
    </dgm:pt>
    <dgm:pt modelId="{438F787D-8EDC-4C01-A80F-CE435BBA6870}" type="pres">
      <dgm:prSet presAssocID="{F9326FD2-0D7C-46C5-B6F4-49FD882A5FF1}" presName="Accent3" presStyleCnt="0"/>
      <dgm:spPr/>
    </dgm:pt>
    <dgm:pt modelId="{07D4C31A-9273-4354-8C54-791CFEBC93B1}" type="pres">
      <dgm:prSet presAssocID="{F9326FD2-0D7C-46C5-B6F4-49FD882A5FF1}" presName="Accent" presStyleLbl="bgShp" presStyleIdx="2" presStyleCnt="6"/>
      <dgm:spPr/>
    </dgm:pt>
    <dgm:pt modelId="{A22002FD-6328-46A4-B4D3-7564EFE5C794}" type="pres">
      <dgm:prSet presAssocID="{F9326FD2-0D7C-46C5-B6F4-49FD882A5FF1}" presName="Child3" presStyleLbl="node1" presStyleIdx="2" presStyleCnt="6">
        <dgm:presLayoutVars>
          <dgm:chMax val="0"/>
          <dgm:chPref val="0"/>
          <dgm:bulletEnabled val="1"/>
        </dgm:presLayoutVars>
      </dgm:prSet>
      <dgm:spPr/>
      <dgm:t>
        <a:bodyPr/>
        <a:lstStyle/>
        <a:p>
          <a:endParaRPr lang="en-US"/>
        </a:p>
      </dgm:t>
    </dgm:pt>
    <dgm:pt modelId="{66250277-92E1-4C32-8F90-E95C68192944}" type="pres">
      <dgm:prSet presAssocID="{013215FB-4155-4101-B64E-7F2C38468138}" presName="Accent4" presStyleCnt="0"/>
      <dgm:spPr/>
    </dgm:pt>
    <dgm:pt modelId="{340C0C24-252A-4F06-B1C8-B53EA46A8E4F}" type="pres">
      <dgm:prSet presAssocID="{013215FB-4155-4101-B64E-7F2C38468138}" presName="Accent" presStyleLbl="bgShp" presStyleIdx="3" presStyleCnt="6"/>
      <dgm:spPr/>
    </dgm:pt>
    <dgm:pt modelId="{FF199DB3-062A-4796-8166-7D7E9E8EC328}" type="pres">
      <dgm:prSet presAssocID="{013215FB-4155-4101-B64E-7F2C38468138}" presName="Child4" presStyleLbl="node1" presStyleIdx="3" presStyleCnt="6" custLinFactNeighborY="0">
        <dgm:presLayoutVars>
          <dgm:chMax val="0"/>
          <dgm:chPref val="0"/>
          <dgm:bulletEnabled val="1"/>
        </dgm:presLayoutVars>
      </dgm:prSet>
      <dgm:spPr/>
      <dgm:t>
        <a:bodyPr/>
        <a:lstStyle/>
        <a:p>
          <a:endParaRPr lang="en-US"/>
        </a:p>
      </dgm:t>
    </dgm:pt>
    <dgm:pt modelId="{A4C2CD08-FE0B-4077-8130-CC56B3D1B0C0}" type="pres">
      <dgm:prSet presAssocID="{B3891048-783D-4B00-9DD4-8F0992869334}" presName="Accent5" presStyleCnt="0"/>
      <dgm:spPr/>
    </dgm:pt>
    <dgm:pt modelId="{B0D4C97A-46B6-4D68-8366-C6E4E82D48FD}" type="pres">
      <dgm:prSet presAssocID="{B3891048-783D-4B00-9DD4-8F0992869334}" presName="Accent" presStyleLbl="bgShp" presStyleIdx="4" presStyleCnt="6"/>
      <dgm:spPr/>
    </dgm:pt>
    <dgm:pt modelId="{E0212DB5-2549-4AFA-8F92-78EC279AEC91}" type="pres">
      <dgm:prSet presAssocID="{B3891048-783D-4B00-9DD4-8F0992869334}" presName="Child5" presStyleLbl="node1" presStyleIdx="4" presStyleCnt="6" custScaleX="118916">
        <dgm:presLayoutVars>
          <dgm:chMax val="0"/>
          <dgm:chPref val="0"/>
          <dgm:bulletEnabled val="1"/>
        </dgm:presLayoutVars>
      </dgm:prSet>
      <dgm:spPr/>
      <dgm:t>
        <a:bodyPr/>
        <a:lstStyle/>
        <a:p>
          <a:endParaRPr lang="en-US"/>
        </a:p>
      </dgm:t>
    </dgm:pt>
    <dgm:pt modelId="{C2FB410A-7196-4B7F-865A-ED55290EEA6F}" type="pres">
      <dgm:prSet presAssocID="{3E093C9C-D997-4CE4-B747-5B13C0006E96}" presName="Accent6" presStyleCnt="0"/>
      <dgm:spPr/>
    </dgm:pt>
    <dgm:pt modelId="{B1F1FBDC-8B78-4CC5-812F-D55AA2F666A0}" type="pres">
      <dgm:prSet presAssocID="{3E093C9C-D997-4CE4-B747-5B13C0006E96}" presName="Accent" presStyleLbl="bgShp" presStyleIdx="5" presStyleCnt="6"/>
      <dgm:spPr/>
    </dgm:pt>
    <dgm:pt modelId="{6867A239-680C-48A2-AAB1-F8F39D47FC40}" type="pres">
      <dgm:prSet presAssocID="{3E093C9C-D997-4CE4-B747-5B13C0006E96}" presName="Child6" presStyleLbl="node1" presStyleIdx="5" presStyleCnt="6">
        <dgm:presLayoutVars>
          <dgm:chMax val="0"/>
          <dgm:chPref val="0"/>
          <dgm:bulletEnabled val="1"/>
        </dgm:presLayoutVars>
      </dgm:prSet>
      <dgm:spPr/>
      <dgm:t>
        <a:bodyPr/>
        <a:lstStyle/>
        <a:p>
          <a:endParaRPr lang="en-US"/>
        </a:p>
      </dgm:t>
    </dgm:pt>
  </dgm:ptLst>
  <dgm:cxnLst>
    <dgm:cxn modelId="{981994FE-C596-4876-91AD-24C25F1561AC}" srcId="{1C498D1A-0B89-445B-97B0-185D44F1255D}" destId="{013215FB-4155-4101-B64E-7F2C38468138}" srcOrd="3" destOrd="0" parTransId="{77AAB2FB-1CA3-494A-95C9-3BD1B7281E0E}" sibTransId="{1D8510F5-41E1-45D5-9D68-DABA4A67FA76}"/>
    <dgm:cxn modelId="{B510227A-3C96-48BF-831C-10DCC11256A4}" srcId="{1C498D1A-0B89-445B-97B0-185D44F1255D}" destId="{B3891048-783D-4B00-9DD4-8F0992869334}" srcOrd="4" destOrd="0" parTransId="{030B5517-447F-4648-81D0-77BD57AA1786}" sibTransId="{B44FD6A1-59AD-4904-8C9F-213ED0AAF0F6}"/>
    <dgm:cxn modelId="{A388BAC1-F076-4DA3-8AA6-E5143C323A62}" type="presOf" srcId="{4984013F-629F-49E7-9DF8-7F1860A10D5E}" destId="{7E1F99A4-251D-4314-B714-42EE5FEC8D99}" srcOrd="0" destOrd="0" presId="urn:microsoft.com/office/officeart/2011/layout/HexagonRadial"/>
    <dgm:cxn modelId="{784B0041-0675-4B78-A1E3-0E2961DB4932}" srcId="{1C498D1A-0B89-445B-97B0-185D44F1255D}" destId="{BC8B474B-A7C7-4F14-B729-AF37D3B3F0AD}" srcOrd="1" destOrd="0" parTransId="{76E6B43C-62F2-4B30-8FE0-80761F8F0072}" sibTransId="{83B73243-AA65-4E77-97CA-C4F4F07C5DC9}"/>
    <dgm:cxn modelId="{9442031F-28CF-484E-8740-52D4B734B304}" type="presOf" srcId="{BC8B474B-A7C7-4F14-B729-AF37D3B3F0AD}" destId="{33117CD9-D778-4DC6-A0B9-9A5E0A342202}" srcOrd="0" destOrd="0" presId="urn:microsoft.com/office/officeart/2011/layout/HexagonRadial"/>
    <dgm:cxn modelId="{F57DA7D7-8155-44B6-A7AE-9755ECD66DA4}" type="presOf" srcId="{1C498D1A-0B89-445B-97B0-185D44F1255D}" destId="{548BD001-CBB4-4DB1-AB59-F151204DB54D}" srcOrd="0" destOrd="0" presId="urn:microsoft.com/office/officeart/2011/layout/HexagonRadial"/>
    <dgm:cxn modelId="{4E64C41C-FE24-4993-81CF-88F07421D886}" type="presOf" srcId="{EC749160-F057-4145-9E8C-99DADF985481}" destId="{FEEC37B8-C60D-4225-8B15-13C2888DBAFD}" srcOrd="0" destOrd="0" presId="urn:microsoft.com/office/officeart/2011/layout/HexagonRadial"/>
    <dgm:cxn modelId="{E0109513-AC4A-46C7-9D80-A558617E8E43}" type="presOf" srcId="{B3891048-783D-4B00-9DD4-8F0992869334}" destId="{E0212DB5-2549-4AFA-8F92-78EC279AEC91}" srcOrd="0" destOrd="0" presId="urn:microsoft.com/office/officeart/2011/layout/HexagonRadial"/>
    <dgm:cxn modelId="{D1B76B60-5F8B-40F0-B998-0BE710117E12}" srcId="{1C498D1A-0B89-445B-97B0-185D44F1255D}" destId="{EC749160-F057-4145-9E8C-99DADF985481}" srcOrd="0" destOrd="0" parTransId="{7C15C346-02E1-4206-84C5-D8B5C2580213}" sibTransId="{0BD0E22E-83EB-414A-8CD2-AF43EA44A101}"/>
    <dgm:cxn modelId="{CE5E20EC-A3A0-4CF1-A7B2-3B93ACEC47C6}" type="presOf" srcId="{F9326FD2-0D7C-46C5-B6F4-49FD882A5FF1}" destId="{A22002FD-6328-46A4-B4D3-7564EFE5C794}" srcOrd="0" destOrd="0" presId="urn:microsoft.com/office/officeart/2011/layout/HexagonRadial"/>
    <dgm:cxn modelId="{CCF8F54B-F3D9-4DFB-8887-0D1043A88FF6}" srcId="{4984013F-629F-49E7-9DF8-7F1860A10D5E}" destId="{1C498D1A-0B89-445B-97B0-185D44F1255D}" srcOrd="0" destOrd="0" parTransId="{02D2772D-369B-4E97-A74D-FF7F08968AB9}" sibTransId="{675A46A1-E125-4078-9D8D-32EA5853AD0A}"/>
    <dgm:cxn modelId="{E81A8798-757F-4F91-A081-B937980C7470}" srcId="{1C498D1A-0B89-445B-97B0-185D44F1255D}" destId="{F9326FD2-0D7C-46C5-B6F4-49FD882A5FF1}" srcOrd="2" destOrd="0" parTransId="{73898534-392E-411A-A352-E32C499154D8}" sibTransId="{0227A568-CC53-4C9A-8A1D-8008C4FCD8E9}"/>
    <dgm:cxn modelId="{7676F632-63EC-40E5-9165-DD368AAD8BC0}" type="presOf" srcId="{3E093C9C-D997-4CE4-B747-5B13C0006E96}" destId="{6867A239-680C-48A2-AAB1-F8F39D47FC40}" srcOrd="0" destOrd="0" presId="urn:microsoft.com/office/officeart/2011/layout/HexagonRadial"/>
    <dgm:cxn modelId="{887C6E1F-9383-4119-96EC-F5B667A82014}" type="presOf" srcId="{013215FB-4155-4101-B64E-7F2C38468138}" destId="{FF199DB3-062A-4796-8166-7D7E9E8EC328}" srcOrd="0" destOrd="0" presId="urn:microsoft.com/office/officeart/2011/layout/HexagonRadial"/>
    <dgm:cxn modelId="{403B0ED5-4642-4390-808B-339C1ED8DDE6}" srcId="{1C498D1A-0B89-445B-97B0-185D44F1255D}" destId="{3E093C9C-D997-4CE4-B747-5B13C0006E96}" srcOrd="5" destOrd="0" parTransId="{C29F984F-4871-47D9-808F-4944CD8BF14D}" sibTransId="{66D5BE41-723D-49CF-BB17-41E946B3ADD6}"/>
    <dgm:cxn modelId="{1590E8DB-E0CB-4935-9BA6-ACFE6A564BA3}" type="presParOf" srcId="{7E1F99A4-251D-4314-B714-42EE5FEC8D99}" destId="{548BD001-CBB4-4DB1-AB59-F151204DB54D}" srcOrd="0" destOrd="0" presId="urn:microsoft.com/office/officeart/2011/layout/HexagonRadial"/>
    <dgm:cxn modelId="{0E9F0005-2586-4C74-86AC-AD19C31EBD3C}" type="presParOf" srcId="{7E1F99A4-251D-4314-B714-42EE5FEC8D99}" destId="{B99681D4-5902-443C-91A0-58888C4112F9}" srcOrd="1" destOrd="0" presId="urn:microsoft.com/office/officeart/2011/layout/HexagonRadial"/>
    <dgm:cxn modelId="{B2C1F681-0F70-434E-B1C5-0D020D0FD215}" type="presParOf" srcId="{B99681D4-5902-443C-91A0-58888C4112F9}" destId="{FC2BC34C-4CCC-4381-8D74-5F0B5A78D86E}" srcOrd="0" destOrd="0" presId="urn:microsoft.com/office/officeart/2011/layout/HexagonRadial"/>
    <dgm:cxn modelId="{A5A7E3CC-5B1B-497E-A8C5-ABB2E21D831A}" type="presParOf" srcId="{7E1F99A4-251D-4314-B714-42EE5FEC8D99}" destId="{FEEC37B8-C60D-4225-8B15-13C2888DBAFD}" srcOrd="2" destOrd="0" presId="urn:microsoft.com/office/officeart/2011/layout/HexagonRadial"/>
    <dgm:cxn modelId="{7393E37F-3F7B-4F71-8DB0-56EBE2E31348}" type="presParOf" srcId="{7E1F99A4-251D-4314-B714-42EE5FEC8D99}" destId="{201C92E4-2AFF-475E-A2D9-2EBB6CE1B6E6}" srcOrd="3" destOrd="0" presId="urn:microsoft.com/office/officeart/2011/layout/HexagonRadial"/>
    <dgm:cxn modelId="{EB0FB777-1D61-4B61-9FB7-D86F905011E6}" type="presParOf" srcId="{201C92E4-2AFF-475E-A2D9-2EBB6CE1B6E6}" destId="{00395254-C93C-46F8-BC58-A6A41D5C582A}" srcOrd="0" destOrd="0" presId="urn:microsoft.com/office/officeart/2011/layout/HexagonRadial"/>
    <dgm:cxn modelId="{472C0845-A295-42B3-8AD0-6573ED4E8A71}" type="presParOf" srcId="{7E1F99A4-251D-4314-B714-42EE5FEC8D99}" destId="{33117CD9-D778-4DC6-A0B9-9A5E0A342202}" srcOrd="4" destOrd="0" presId="urn:microsoft.com/office/officeart/2011/layout/HexagonRadial"/>
    <dgm:cxn modelId="{D1000992-154E-4791-913B-94E6D99567AC}" type="presParOf" srcId="{7E1F99A4-251D-4314-B714-42EE5FEC8D99}" destId="{438F787D-8EDC-4C01-A80F-CE435BBA6870}" srcOrd="5" destOrd="0" presId="urn:microsoft.com/office/officeart/2011/layout/HexagonRadial"/>
    <dgm:cxn modelId="{5BCF8D4C-89C8-4173-8BB1-EC9192204319}" type="presParOf" srcId="{438F787D-8EDC-4C01-A80F-CE435BBA6870}" destId="{07D4C31A-9273-4354-8C54-791CFEBC93B1}" srcOrd="0" destOrd="0" presId="urn:microsoft.com/office/officeart/2011/layout/HexagonRadial"/>
    <dgm:cxn modelId="{462D53E1-7167-4471-8D76-AF2DC6150136}" type="presParOf" srcId="{7E1F99A4-251D-4314-B714-42EE5FEC8D99}" destId="{A22002FD-6328-46A4-B4D3-7564EFE5C794}" srcOrd="6" destOrd="0" presId="urn:microsoft.com/office/officeart/2011/layout/HexagonRadial"/>
    <dgm:cxn modelId="{16822915-CF24-4E38-A071-1894667A9086}" type="presParOf" srcId="{7E1F99A4-251D-4314-B714-42EE5FEC8D99}" destId="{66250277-92E1-4C32-8F90-E95C68192944}" srcOrd="7" destOrd="0" presId="urn:microsoft.com/office/officeart/2011/layout/HexagonRadial"/>
    <dgm:cxn modelId="{69ED8371-1445-459C-85D4-A0DAE4B881A8}" type="presParOf" srcId="{66250277-92E1-4C32-8F90-E95C68192944}" destId="{340C0C24-252A-4F06-B1C8-B53EA46A8E4F}" srcOrd="0" destOrd="0" presId="urn:microsoft.com/office/officeart/2011/layout/HexagonRadial"/>
    <dgm:cxn modelId="{ACEAFC05-76E9-420D-B5BD-87E843BF09DE}" type="presParOf" srcId="{7E1F99A4-251D-4314-B714-42EE5FEC8D99}" destId="{FF199DB3-062A-4796-8166-7D7E9E8EC328}" srcOrd="8" destOrd="0" presId="urn:microsoft.com/office/officeart/2011/layout/HexagonRadial"/>
    <dgm:cxn modelId="{0085C2B6-2CD6-4D51-9EA9-C688A3F8EB1F}" type="presParOf" srcId="{7E1F99A4-251D-4314-B714-42EE5FEC8D99}" destId="{A4C2CD08-FE0B-4077-8130-CC56B3D1B0C0}" srcOrd="9" destOrd="0" presId="urn:microsoft.com/office/officeart/2011/layout/HexagonRadial"/>
    <dgm:cxn modelId="{52619EDC-3723-4D68-8ABB-F68AB745F8AB}" type="presParOf" srcId="{A4C2CD08-FE0B-4077-8130-CC56B3D1B0C0}" destId="{B0D4C97A-46B6-4D68-8366-C6E4E82D48FD}" srcOrd="0" destOrd="0" presId="urn:microsoft.com/office/officeart/2011/layout/HexagonRadial"/>
    <dgm:cxn modelId="{222C3667-CD2F-4BE8-B5B0-77C7030D4FF9}" type="presParOf" srcId="{7E1F99A4-251D-4314-B714-42EE5FEC8D99}" destId="{E0212DB5-2549-4AFA-8F92-78EC279AEC91}" srcOrd="10" destOrd="0" presId="urn:microsoft.com/office/officeart/2011/layout/HexagonRadial"/>
    <dgm:cxn modelId="{CA4BE6AA-9920-41FF-BC70-ECBB06CE8406}" type="presParOf" srcId="{7E1F99A4-251D-4314-B714-42EE5FEC8D99}" destId="{C2FB410A-7196-4B7F-865A-ED55290EEA6F}" srcOrd="11" destOrd="0" presId="urn:microsoft.com/office/officeart/2011/layout/HexagonRadial"/>
    <dgm:cxn modelId="{66045751-AA54-4210-8BE6-D68A5F745D77}" type="presParOf" srcId="{C2FB410A-7196-4B7F-865A-ED55290EEA6F}" destId="{B1F1FBDC-8B78-4CC5-812F-D55AA2F666A0}" srcOrd="0" destOrd="0" presId="urn:microsoft.com/office/officeart/2011/layout/HexagonRadial"/>
    <dgm:cxn modelId="{9D4D490D-3FBD-4FFB-913E-88C4624045C5}" type="presParOf" srcId="{7E1F99A4-251D-4314-B714-42EE5FEC8D99}" destId="{6867A239-680C-48A2-AAB1-F8F39D47FC40}"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BD001-CBB4-4DB1-AB59-F151204DB54D}">
      <dsp:nvSpPr>
        <dsp:cNvPr id="0" name=""/>
        <dsp:cNvSpPr/>
      </dsp:nvSpPr>
      <dsp:spPr>
        <a:xfrm>
          <a:off x="2259494" y="1589161"/>
          <a:ext cx="2019892" cy="1747289"/>
        </a:xfrm>
        <a:prstGeom prst="hexagon">
          <a:avLst>
            <a:gd name="adj" fmla="val 28570"/>
            <a:gd name="vf" fmla="val 11547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Day-to-Day Functions</a:t>
          </a:r>
        </a:p>
      </dsp:txBody>
      <dsp:txXfrm>
        <a:off x="2594218" y="1878711"/>
        <a:ext cx="1350444" cy="1168189"/>
      </dsp:txXfrm>
    </dsp:sp>
    <dsp:sp modelId="{00395254-C93C-46F8-BC58-A6A41D5C582A}">
      <dsp:nvSpPr>
        <dsp:cNvPr id="0" name=""/>
        <dsp:cNvSpPr/>
      </dsp:nvSpPr>
      <dsp:spPr>
        <a:xfrm>
          <a:off x="3524335" y="753201"/>
          <a:ext cx="762099" cy="6566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EC37B8-C60D-4225-8B15-13C2888DBAFD}">
      <dsp:nvSpPr>
        <dsp:cNvPr id="0" name=""/>
        <dsp:cNvSpPr/>
      </dsp:nvSpPr>
      <dsp:spPr>
        <a:xfrm>
          <a:off x="2463399" y="0"/>
          <a:ext cx="1655287" cy="1432018"/>
        </a:xfrm>
        <a:prstGeom prst="hexagon">
          <a:avLst>
            <a:gd name="adj" fmla="val 28570"/>
            <a:gd name="vf" fmla="val 11547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solidFill>
                <a:schemeClr val="tx1"/>
              </a:solidFill>
            </a:rPr>
            <a:t>Random</a:t>
          </a:r>
          <a:r>
            <a:rPr lang="en-US" sz="1200" b="1" kern="1200" dirty="0"/>
            <a:t> </a:t>
          </a:r>
          <a:r>
            <a:rPr lang="en-US" sz="1200" b="1" kern="1200" dirty="0">
              <a:solidFill>
                <a:schemeClr val="tx1"/>
              </a:solidFill>
            </a:rPr>
            <a:t>Testing</a:t>
          </a:r>
        </a:p>
      </dsp:txBody>
      <dsp:txXfrm>
        <a:off x="2737715" y="237316"/>
        <a:ext cx="1106655" cy="957386"/>
      </dsp:txXfrm>
    </dsp:sp>
    <dsp:sp modelId="{07D4C31A-9273-4354-8C54-791CFEBC93B1}">
      <dsp:nvSpPr>
        <dsp:cNvPr id="0" name=""/>
        <dsp:cNvSpPr/>
      </dsp:nvSpPr>
      <dsp:spPr>
        <a:xfrm>
          <a:off x="4413764" y="1980786"/>
          <a:ext cx="762099" cy="6566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117CD9-D778-4DC6-A0B9-9A5E0A342202}">
      <dsp:nvSpPr>
        <dsp:cNvPr id="0" name=""/>
        <dsp:cNvSpPr/>
      </dsp:nvSpPr>
      <dsp:spPr>
        <a:xfrm>
          <a:off x="3963646" y="880787"/>
          <a:ext cx="1655287" cy="1432018"/>
        </a:xfrm>
        <a:prstGeom prst="hexagon">
          <a:avLst>
            <a:gd name="adj" fmla="val 28570"/>
            <a:gd name="vf" fmla="val 115470"/>
          </a:avLst>
        </a:prstGeom>
        <a:solidFill>
          <a:srgbClr val="00206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Post-Accidents</a:t>
          </a:r>
        </a:p>
      </dsp:txBody>
      <dsp:txXfrm>
        <a:off x="4237962" y="1118103"/>
        <a:ext cx="1106655" cy="957386"/>
      </dsp:txXfrm>
    </dsp:sp>
    <dsp:sp modelId="{340C0C24-252A-4F06-B1C8-B53EA46A8E4F}">
      <dsp:nvSpPr>
        <dsp:cNvPr id="0" name=""/>
        <dsp:cNvSpPr/>
      </dsp:nvSpPr>
      <dsp:spPr>
        <a:xfrm>
          <a:off x="3795909" y="3366499"/>
          <a:ext cx="762099" cy="6566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2002FD-6328-46A4-B4D3-7564EFE5C794}">
      <dsp:nvSpPr>
        <dsp:cNvPr id="0" name=""/>
        <dsp:cNvSpPr/>
      </dsp:nvSpPr>
      <dsp:spPr>
        <a:xfrm>
          <a:off x="3963646" y="2612312"/>
          <a:ext cx="1655287" cy="1432018"/>
        </a:xfrm>
        <a:prstGeom prst="hexagon">
          <a:avLst>
            <a:gd name="adj" fmla="val 28570"/>
            <a:gd name="vf" fmla="val 11547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solidFill>
                <a:schemeClr val="tx1"/>
              </a:solidFill>
            </a:rPr>
            <a:t>Returning Employees to Work</a:t>
          </a:r>
        </a:p>
      </dsp:txBody>
      <dsp:txXfrm>
        <a:off x="4237962" y="2849628"/>
        <a:ext cx="1106655" cy="957386"/>
      </dsp:txXfrm>
    </dsp:sp>
    <dsp:sp modelId="{B0D4C97A-46B6-4D68-8366-C6E4E82D48FD}">
      <dsp:nvSpPr>
        <dsp:cNvPr id="0" name=""/>
        <dsp:cNvSpPr/>
      </dsp:nvSpPr>
      <dsp:spPr>
        <a:xfrm>
          <a:off x="2263253" y="3510341"/>
          <a:ext cx="762099" cy="6566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F199DB3-062A-4796-8166-7D7E9E8EC328}">
      <dsp:nvSpPr>
        <dsp:cNvPr id="0" name=""/>
        <dsp:cNvSpPr/>
      </dsp:nvSpPr>
      <dsp:spPr>
        <a:xfrm>
          <a:off x="2445555" y="3494085"/>
          <a:ext cx="1655287" cy="1432018"/>
        </a:xfrm>
        <a:prstGeom prst="hexagon">
          <a:avLst>
            <a:gd name="adj" fmla="val 28570"/>
            <a:gd name="vf" fmla="val 115470"/>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solidFill>
                <a:schemeClr val="tx1"/>
              </a:solidFill>
            </a:rPr>
            <a:t>Oversight</a:t>
          </a:r>
        </a:p>
      </dsp:txBody>
      <dsp:txXfrm>
        <a:off x="2719871" y="3731401"/>
        <a:ext cx="1106655" cy="957386"/>
      </dsp:txXfrm>
    </dsp:sp>
    <dsp:sp modelId="{B1F1FBDC-8B78-4CC5-812F-D55AA2F666A0}">
      <dsp:nvSpPr>
        <dsp:cNvPr id="0" name=""/>
        <dsp:cNvSpPr/>
      </dsp:nvSpPr>
      <dsp:spPr>
        <a:xfrm>
          <a:off x="1359258" y="2283249"/>
          <a:ext cx="762099" cy="656649"/>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212DB5-2549-4AFA-8F92-78EC279AEC91}">
      <dsp:nvSpPr>
        <dsp:cNvPr id="0" name=""/>
        <dsp:cNvSpPr/>
      </dsp:nvSpPr>
      <dsp:spPr>
        <a:xfrm>
          <a:off x="763859" y="2613298"/>
          <a:ext cx="1968402" cy="1432018"/>
        </a:xfrm>
        <a:prstGeom prst="hexagon">
          <a:avLst>
            <a:gd name="adj" fmla="val 28570"/>
            <a:gd name="vf" fmla="val 11547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solidFill>
                <a:schemeClr val="tx1"/>
              </a:solidFill>
            </a:rPr>
            <a:t>Positives</a:t>
          </a:r>
        </a:p>
        <a:p>
          <a:pPr lvl="0" algn="ctr" defTabSz="533400">
            <a:lnSpc>
              <a:spcPct val="90000"/>
            </a:lnSpc>
            <a:spcBef>
              <a:spcPct val="0"/>
            </a:spcBef>
            <a:spcAft>
              <a:spcPct val="35000"/>
            </a:spcAft>
          </a:pPr>
          <a:r>
            <a:rPr lang="en-US" sz="1200" b="1" kern="1200" dirty="0">
              <a:solidFill>
                <a:schemeClr val="tx1"/>
              </a:solidFill>
            </a:rPr>
            <a:t>&amp;</a:t>
          </a:r>
        </a:p>
        <a:p>
          <a:pPr lvl="0" algn="ctr" defTabSz="533400">
            <a:lnSpc>
              <a:spcPct val="90000"/>
            </a:lnSpc>
            <a:spcBef>
              <a:spcPct val="0"/>
            </a:spcBef>
            <a:spcAft>
              <a:spcPct val="35000"/>
            </a:spcAft>
          </a:pPr>
          <a:r>
            <a:rPr lang="en-US" sz="1200" b="1" kern="1200" dirty="0">
              <a:solidFill>
                <a:schemeClr val="tx1"/>
              </a:solidFill>
            </a:rPr>
            <a:t>Refusals</a:t>
          </a:r>
        </a:p>
      </dsp:txBody>
      <dsp:txXfrm>
        <a:off x="1064268" y="2831847"/>
        <a:ext cx="1367584" cy="994920"/>
      </dsp:txXfrm>
    </dsp:sp>
    <dsp:sp modelId="{6867A239-680C-48A2-AAB1-F8F39D47FC40}">
      <dsp:nvSpPr>
        <dsp:cNvPr id="0" name=""/>
        <dsp:cNvSpPr/>
      </dsp:nvSpPr>
      <dsp:spPr>
        <a:xfrm>
          <a:off x="920416" y="878816"/>
          <a:ext cx="1655287" cy="1432018"/>
        </a:xfrm>
        <a:prstGeom prst="hexagon">
          <a:avLst>
            <a:gd name="adj" fmla="val 28570"/>
            <a:gd name="vf" fmla="val 115470"/>
          </a:avLst>
        </a:prstGeom>
        <a:solidFill>
          <a:srgbClr val="7030A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b="1" kern="1200" dirty="0"/>
            <a:t>On-Boarding</a:t>
          </a:r>
        </a:p>
      </dsp:txBody>
      <dsp:txXfrm>
        <a:off x="1194732" y="1116132"/>
        <a:ext cx="1106655" cy="95738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2757" tIns="46378" rIns="92757" bIns="46378" rtlCol="0"/>
          <a:lstStyle>
            <a:lvl1pPr algn="r">
              <a:defRPr sz="1200"/>
            </a:lvl1pPr>
          </a:lstStyle>
          <a:p>
            <a:fld id="{1DC33813-86A8-492A-AE12-98AAEACF43FF}" type="datetimeFigureOut">
              <a:rPr lang="en-US" smtClean="0"/>
              <a:pPr/>
              <a:t>4/5/2021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757" tIns="46378" rIns="92757" bIns="46378" rtlCol="0" anchor="b"/>
          <a:lstStyle>
            <a:lvl1pPr algn="r">
              <a:defRPr sz="1200"/>
            </a:lvl1pPr>
          </a:lstStyle>
          <a:p>
            <a:fld id="{32BDEEE6-70E4-425C-905B-2A4AC3985FF0}" type="slidenum">
              <a:rPr lang="en-US" smtClean="0"/>
              <a:pPr/>
              <a:t>‹#›</a:t>
            </a:fld>
            <a:endParaRPr lang="en-US" dirty="0"/>
          </a:p>
        </p:txBody>
      </p:sp>
    </p:spTree>
    <p:extLst>
      <p:ext uri="{BB962C8B-B14F-4D97-AF65-F5344CB8AC3E}">
        <p14:creationId xmlns:p14="http://schemas.microsoft.com/office/powerpoint/2010/main" val="29813811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757" tIns="46378" rIns="92757" bIns="46378"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2757" tIns="46378" rIns="92757" bIns="46378" rtlCol="0"/>
          <a:lstStyle>
            <a:lvl1pPr algn="r">
              <a:defRPr sz="1200"/>
            </a:lvl1pPr>
          </a:lstStyle>
          <a:p>
            <a:fld id="{C212F185-B6B5-4E3A-AD87-2FF3BCD19979}" type="datetimeFigureOut">
              <a:rPr lang="en-US" smtClean="0"/>
              <a:pPr/>
              <a:t>4/5/2021</a:t>
            </a:fld>
            <a:endParaRPr lang="en-US" dirty="0"/>
          </a:p>
        </p:txBody>
      </p:sp>
      <p:sp>
        <p:nvSpPr>
          <p:cNvPr id="4" name="Slide Image Placeholder 3"/>
          <p:cNvSpPr>
            <a:spLocks noGrp="1" noRot="1" noChangeAspect="1"/>
          </p:cNvSpPr>
          <p:nvPr>
            <p:ph type="sldImg" idx="2"/>
          </p:nvPr>
        </p:nvSpPr>
        <p:spPr>
          <a:xfrm>
            <a:off x="1181100" y="696913"/>
            <a:ext cx="4648200" cy="3487737"/>
          </a:xfrm>
          <a:prstGeom prst="rect">
            <a:avLst/>
          </a:prstGeom>
          <a:noFill/>
          <a:ln w="12700">
            <a:solidFill>
              <a:prstClr val="black"/>
            </a:solidFill>
          </a:ln>
        </p:spPr>
        <p:txBody>
          <a:bodyPr vert="horz" lIns="92757" tIns="46378" rIns="92757" bIns="46378"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2757" tIns="46378" rIns="92757" bIns="4637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757" tIns="46378" rIns="92757" bIns="46378"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757" tIns="46378" rIns="92757" bIns="46378" rtlCol="0" anchor="b"/>
          <a:lstStyle>
            <a:lvl1pPr algn="r">
              <a:defRPr sz="1200"/>
            </a:lvl1pPr>
          </a:lstStyle>
          <a:p>
            <a:fld id="{74FDF521-A8C0-47CF-B688-3383CB252F15}" type="slidenum">
              <a:rPr lang="en-US" smtClean="0"/>
              <a:pPr/>
              <a:t>‹#›</a:t>
            </a:fld>
            <a:endParaRPr lang="en-US" dirty="0"/>
          </a:p>
        </p:txBody>
      </p:sp>
    </p:spTree>
    <p:extLst>
      <p:ext uri="{BB962C8B-B14F-4D97-AF65-F5344CB8AC3E}">
        <p14:creationId xmlns:p14="http://schemas.microsoft.com/office/powerpoint/2010/main" val="19516006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1"/>
            <a:ext cx="5608320" cy="4183380"/>
          </a:xfrm>
          <a:prstGeom prst="rect">
            <a:avLst/>
          </a:prstGeom>
        </p:spPr>
        <p:txBody>
          <a:bodyPr lIns="91427" tIns="45713" rIns="91427" bIns="45713">
            <a:normAutofit/>
          </a:bodyPr>
          <a:lstStyle/>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97862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3</a:t>
            </a:fld>
            <a:endParaRPr lang="en-US" dirty="0"/>
          </a:p>
        </p:txBody>
      </p:sp>
    </p:spTree>
    <p:extLst>
      <p:ext uri="{BB962C8B-B14F-4D97-AF65-F5344CB8AC3E}">
        <p14:creationId xmlns:p14="http://schemas.microsoft.com/office/powerpoint/2010/main" val="488324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FDF521-A8C0-47CF-B688-3383CB252F15}" type="slidenum">
              <a:rPr lang="en-US" smtClean="0"/>
              <a:pPr/>
              <a:t>4</a:t>
            </a:fld>
            <a:endParaRPr lang="en-US" dirty="0"/>
          </a:p>
        </p:txBody>
      </p:sp>
    </p:spTree>
    <p:extLst>
      <p:ext uri="{BB962C8B-B14F-4D97-AF65-F5344CB8AC3E}">
        <p14:creationId xmlns:p14="http://schemas.microsoft.com/office/powerpoint/2010/main" val="2774582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descr="FTA_slide3_edit-01.png"/>
          <p:cNvPicPr>
            <a:picLocks noChangeAspect="1"/>
          </p:cNvPicPr>
          <p:nvPr userDrawn="1"/>
        </p:nvPicPr>
        <p:blipFill>
          <a:blip r:embed="rId2"/>
          <a:stretch>
            <a:fillRect/>
          </a:stretch>
        </p:blipFill>
        <p:spPr>
          <a:xfrm>
            <a:off x="714" y="0"/>
            <a:ext cx="9143286" cy="6858000"/>
          </a:xfrm>
          <a:prstGeom prst="rect">
            <a:avLst/>
          </a:prstGeom>
        </p:spPr>
      </p:pic>
      <p:sp>
        <p:nvSpPr>
          <p:cNvPr id="2" name="Title 1"/>
          <p:cNvSpPr>
            <a:spLocks noGrp="1"/>
          </p:cNvSpPr>
          <p:nvPr>
            <p:ph type="ctrTitle"/>
          </p:nvPr>
        </p:nvSpPr>
        <p:spPr>
          <a:xfrm>
            <a:off x="2398713" y="2406759"/>
            <a:ext cx="4395788" cy="1050303"/>
          </a:xfrm>
        </p:spPr>
        <p:txBody>
          <a:bodyPr anchor="t"/>
          <a:lstStyle>
            <a:lvl1pPr algn="r">
              <a:defRPr sz="2800"/>
            </a:lvl1pPr>
          </a:lstStyle>
          <a:p>
            <a:r>
              <a:rPr lang="en-US" dirty="0"/>
              <a:t>Click to edit Master title style</a:t>
            </a:r>
          </a:p>
        </p:txBody>
      </p:sp>
      <p:sp>
        <p:nvSpPr>
          <p:cNvPr id="3" name="Subtitle 2"/>
          <p:cNvSpPr>
            <a:spLocks noGrp="1"/>
          </p:cNvSpPr>
          <p:nvPr>
            <p:ph type="subTitle" idx="1"/>
          </p:nvPr>
        </p:nvSpPr>
        <p:spPr>
          <a:xfrm>
            <a:off x="2398713" y="3656233"/>
            <a:ext cx="4395788" cy="972949"/>
          </a:xfrm>
        </p:spPr>
        <p:txBody>
          <a:bodyPr/>
          <a:lstStyle>
            <a:lvl1pPr marL="0" indent="0" algn="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1860"/>
            <a:ext cx="2057400" cy="556430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561860"/>
            <a:ext cx="6019800" cy="5564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baseline="0">
                <a:solidFill>
                  <a:srgbClr val="395B74"/>
                </a:solidFill>
                <a:latin typeface="Gill Sans MT" panose="020B0502020104020203" pitchFamily="34" charset="0"/>
                <a:cs typeface="Gill Sans MT" panose="020B0502020104020203" pitchFamily="34" charset="0"/>
              </a:defRPr>
            </a:lvl1pPr>
          </a:lstStyle>
          <a:p>
            <a:r>
              <a:rPr lang="en-US" dirty="0"/>
              <a:t>Click to edit Master title style</a:t>
            </a:r>
          </a:p>
        </p:txBody>
      </p:sp>
      <p:sp>
        <p:nvSpPr>
          <p:cNvPr id="3" name="Content Placeholder 2"/>
          <p:cNvSpPr>
            <a:spLocks noGrp="1"/>
          </p:cNvSpPr>
          <p:nvPr>
            <p:ph idx="1"/>
          </p:nvPr>
        </p:nvSpPr>
        <p:spPr>
          <a:xfrm>
            <a:off x="457200" y="1417637"/>
            <a:ext cx="8229600" cy="4743387"/>
          </a:xfrm>
        </p:spPr>
        <p:txBody>
          <a:bodyPr/>
          <a:lstStyle>
            <a:lvl1pPr>
              <a:defRPr sz="2400">
                <a:latin typeface="Gill Sans MT" pitchFamily="34" charset="0"/>
              </a:defRPr>
            </a:lvl1pPr>
            <a:lvl2pPr>
              <a:defRPr sz="2000">
                <a:latin typeface="Gill Sans MT" pitchFamily="34" charset="0"/>
              </a:defRPr>
            </a:lvl2pPr>
            <a:lvl3pPr>
              <a:defRPr sz="1800">
                <a:latin typeface="Gill Sans MT" pitchFamily="34" charset="0"/>
              </a:defRPr>
            </a:lvl3pPr>
            <a:lvl4pPr>
              <a:defRPr sz="1600">
                <a:latin typeface="Gill Sans MT" pitchFamily="34" charset="0"/>
              </a:defRPr>
            </a:lvl4pPr>
            <a:lvl5pPr>
              <a:defRPr sz="1600">
                <a:latin typeface="Gill Sans MT" pitchFamily="34" charset="0"/>
              </a:defRPr>
            </a:lvl5pPr>
          </a:lstStyle>
          <a:p>
            <a:pPr lvl="0"/>
            <a:endParaRPr lang="en-US" dirty="0"/>
          </a:p>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txBox="1">
            <a:spLocks/>
          </p:cNvSpPr>
          <p:nvPr userDrawn="1"/>
        </p:nvSpPr>
        <p:spPr>
          <a:xfrm>
            <a:off x="8696325" y="6161024"/>
            <a:ext cx="533399" cy="700151"/>
          </a:xfrm>
          <a:prstGeom prst="rect">
            <a:avLst/>
          </a:prstGeom>
        </p:spPr>
        <p:txBody>
          <a:bodyPr vert="horz" wrap="square" lIns="91440" tIns="45720" rIns="91440" bIns="45720" numCol="1" anchor="t"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fld id="{F00A00CB-2C12-43BD-8097-0EF59CD27AF0}" type="slidenum">
              <a:rPr kumimoji="0" lang="en-US" sz="1400" b="0" i="0" u="none" strike="noStrike" kern="1200" cap="none" spc="0" normalizeH="0" baseline="0" noProof="0" smtClean="0">
                <a:ln>
                  <a:noFill/>
                </a:ln>
                <a:solidFill>
                  <a:schemeClr val="tx1"/>
                </a:solidFill>
                <a:effectLst/>
                <a:uLnTx/>
                <a:uFillTx/>
                <a:latin typeface="Gill Sans MT" pitchFamily="34" charset="0"/>
                <a:ea typeface="ＭＳ Ｐゴシック" charset="-128"/>
                <a:cs typeface="+mn-cs"/>
              </a:rPr>
              <a:pPr marL="0" marR="0" lvl="0" indent="0" algn="l" defTabSz="4572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Gill Sans MT" pitchFamily="34" charset="0"/>
              <a:ea typeface="ＭＳ Ｐゴシック" charset="-128"/>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073940"/>
            <a:ext cx="7772400" cy="875963"/>
          </a:xfrm>
        </p:spPr>
        <p:txBody>
          <a:bodyPr anchor="t"/>
          <a:lstStyle>
            <a:lvl1pPr algn="l">
              <a:defRPr sz="4000" b="1" cap="none"/>
            </a:lvl1pPr>
          </a:lstStyle>
          <a:p>
            <a:r>
              <a:rPr lang="en-US" dirty="0"/>
              <a:t>Click to edit master title style</a:t>
            </a:r>
          </a:p>
        </p:txBody>
      </p:sp>
      <p:sp>
        <p:nvSpPr>
          <p:cNvPr id="3" name="Text Placeholder 2"/>
          <p:cNvSpPr>
            <a:spLocks noGrp="1"/>
          </p:cNvSpPr>
          <p:nvPr>
            <p:ph type="body" idx="1"/>
          </p:nvPr>
        </p:nvSpPr>
        <p:spPr>
          <a:xfrm>
            <a:off x="722313" y="3967975"/>
            <a:ext cx="7772400" cy="692047"/>
          </a:xfrm>
        </p:spPr>
        <p:txBody>
          <a:bodyPr anchor="b"/>
          <a:lstStyle>
            <a:lvl1pPr marL="0" indent="0">
              <a:buNone/>
              <a:defRPr sz="2800" b="1">
                <a:solidFill>
                  <a:schemeClr val="accent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6725" y="377904"/>
            <a:ext cx="8229600" cy="932729"/>
          </a:xfrm>
        </p:spPr>
        <p:txBody>
          <a:bodyPr/>
          <a:lstStyle/>
          <a:p>
            <a:r>
              <a:rPr lang="en-US" dirty="0"/>
              <a:t>Click to edit Master title style</a:t>
            </a:r>
          </a:p>
        </p:txBody>
      </p:sp>
      <p:sp>
        <p:nvSpPr>
          <p:cNvPr id="3" name="Content Placeholder 2"/>
          <p:cNvSpPr>
            <a:spLocks noGrp="1"/>
          </p:cNvSpPr>
          <p:nvPr>
            <p:ph sz="half" idx="1"/>
          </p:nvPr>
        </p:nvSpPr>
        <p:spPr>
          <a:xfrm>
            <a:off x="457200" y="134468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359271"/>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a:lvl1pPr>
          </a:lstStyle>
          <a:p>
            <a:pPr>
              <a:defRPr/>
            </a:pPr>
            <a:fld id="{F00A00CB-2C12-43BD-8097-0EF59CD27AF0}" type="slidenum">
              <a:rPr lang="en-US" smtClean="0">
                <a:latin typeface="Gill Sans MT" pitchFamily="34" charset="0"/>
              </a:rPr>
              <a:pPr>
                <a:defRPr/>
              </a:pPr>
              <a:t>‹#›</a:t>
            </a:fld>
            <a:endParaRPr lang="en-US" dirty="0">
              <a:latin typeface="Gill Sans MT"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6725" y="407064"/>
            <a:ext cx="8229600" cy="981075"/>
          </a:xfrm>
        </p:spPr>
        <p:txBody>
          <a:bodyPr/>
          <a:lstStyle/>
          <a:p>
            <a:r>
              <a:rPr lang="en-US" dirty="0"/>
              <a:t>Click to edit Master title style</a:t>
            </a:r>
          </a:p>
        </p:txBody>
      </p:sp>
      <p:sp>
        <p:nvSpPr>
          <p:cNvPr id="6"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Slide Number Placeholder 4"/>
          <p:cNvSpPr>
            <a:spLocks noGrp="1"/>
          </p:cNvSpPr>
          <p:nvPr userDrawn="1">
            <p:ph type="sldNum" sz="quarter" idx="12"/>
          </p:nvPr>
        </p:nvSpPr>
        <p:spPr>
          <a:xfrm>
            <a:off x="8696325" y="6161024"/>
            <a:ext cx="533399" cy="700151"/>
          </a:xfrm>
          <a:prstGeom prst="rect">
            <a:avLst/>
          </a:prstGeom>
        </p:spPr>
        <p:txBody>
          <a:bodyPr/>
          <a:lstStyle>
            <a:lvl1pPr>
              <a:defRPr sz="1400" b="0" i="0">
                <a:latin typeface="Gill Sans MT"/>
                <a:cs typeface="Gill Sans MT"/>
              </a:defRPr>
            </a:lvl1pPr>
          </a:lstStyle>
          <a:p>
            <a:fld id="{F00A00CB-2C12-43BD-8097-0EF59CD27A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407064"/>
            <a:ext cx="8229600" cy="981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402730"/>
            <a:ext cx="8229600" cy="4644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header4-01-01.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16388"/>
            <a:ext cx="9144000" cy="473273"/>
          </a:xfrm>
          <a:prstGeom prst="rect">
            <a:avLst/>
          </a:prstGeom>
        </p:spPr>
      </p:pic>
      <p:pic>
        <p:nvPicPr>
          <p:cNvPr id="6" name="Picture 5" descr="FTA_footer-01.png"/>
          <p:cNvPicPr>
            <a:picLocks noChangeAspect="1"/>
          </p:cNvPicPr>
          <p:nvPr/>
        </p:nvPicPr>
        <p:blipFill>
          <a:blip r:embed="rId14"/>
          <a:stretch>
            <a:fillRect/>
          </a:stretch>
        </p:blipFill>
        <p:spPr>
          <a:xfrm>
            <a:off x="0" y="6047680"/>
            <a:ext cx="9144000" cy="830804"/>
          </a:xfrm>
          <a:prstGeom prst="rect">
            <a:avLst/>
          </a:prstGeom>
        </p:spPr>
      </p:pic>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1" fontAlgn="base" hangingPunct="1">
        <a:spcBef>
          <a:spcPct val="0"/>
        </a:spcBef>
        <a:spcAft>
          <a:spcPct val="0"/>
        </a:spcAft>
        <a:defRPr sz="2800" b="1" i="0" kern="1200" baseline="0">
          <a:solidFill>
            <a:srgbClr val="395B74"/>
          </a:solidFill>
          <a:latin typeface="Gill Sans MT" panose="020B0502020104020203" pitchFamily="34" charset="0"/>
          <a:ea typeface="ＭＳ Ｐゴシック" charset="-128"/>
          <a:cs typeface="Gill Sans MT" panose="020B0502020104020203" pitchFamily="34" charset="0"/>
        </a:defRPr>
      </a:lvl1pPr>
      <a:lvl2pPr algn="ctr" rtl="0" eaLnBrk="1" fontAlgn="base" hangingPunct="1">
        <a:spcBef>
          <a:spcPct val="0"/>
        </a:spcBef>
        <a:spcAft>
          <a:spcPct val="0"/>
        </a:spcAft>
        <a:defRPr sz="4400">
          <a:solidFill>
            <a:schemeClr val="tx1"/>
          </a:solidFill>
          <a:latin typeface="Calibri" charset="0"/>
          <a:ea typeface="ＭＳ Ｐゴシック" charset="-128"/>
        </a:defRPr>
      </a:lvl2pPr>
      <a:lvl3pPr algn="ctr" rtl="0" eaLnBrk="1" fontAlgn="base" hangingPunct="1">
        <a:spcBef>
          <a:spcPct val="0"/>
        </a:spcBef>
        <a:spcAft>
          <a:spcPct val="0"/>
        </a:spcAft>
        <a:defRPr sz="4400">
          <a:solidFill>
            <a:schemeClr val="tx1"/>
          </a:solidFill>
          <a:latin typeface="Calibri" charset="0"/>
          <a:ea typeface="ＭＳ Ｐゴシック" charset="-128"/>
        </a:defRPr>
      </a:lvl3pPr>
      <a:lvl4pPr algn="ctr" rtl="0" eaLnBrk="1" fontAlgn="base" hangingPunct="1">
        <a:spcBef>
          <a:spcPct val="0"/>
        </a:spcBef>
        <a:spcAft>
          <a:spcPct val="0"/>
        </a:spcAft>
        <a:defRPr sz="4400">
          <a:solidFill>
            <a:schemeClr val="tx1"/>
          </a:solidFill>
          <a:latin typeface="Calibri" charset="0"/>
          <a:ea typeface="ＭＳ Ｐゴシック" charset="-128"/>
        </a:defRPr>
      </a:lvl4pPr>
      <a:lvl5pPr algn="ctr" rtl="0" eaLnBrk="1" fontAlgn="base" hangingPunct="1">
        <a:spcBef>
          <a:spcPct val="0"/>
        </a:spcBef>
        <a:spcAft>
          <a:spcPct val="0"/>
        </a:spcAft>
        <a:defRPr sz="4400">
          <a:solidFill>
            <a:schemeClr val="tx1"/>
          </a:solidFill>
          <a:latin typeface="Calibri" charset="0"/>
          <a:ea typeface="ＭＳ Ｐゴシック" charset="-128"/>
        </a:defRPr>
      </a:lvl5pPr>
      <a:lvl6pPr marL="457200" algn="ctr" rtl="0" eaLnBrk="1" fontAlgn="base" hangingPunct="1">
        <a:spcBef>
          <a:spcPct val="0"/>
        </a:spcBef>
        <a:spcAft>
          <a:spcPct val="0"/>
        </a:spcAft>
        <a:defRPr sz="4400">
          <a:solidFill>
            <a:schemeClr val="tx1"/>
          </a:solidFill>
          <a:latin typeface="Calibri" charset="0"/>
        </a:defRPr>
      </a:lvl6pPr>
      <a:lvl7pPr marL="914400" algn="ctr" rtl="0" eaLnBrk="1" fontAlgn="base" hangingPunct="1">
        <a:spcBef>
          <a:spcPct val="0"/>
        </a:spcBef>
        <a:spcAft>
          <a:spcPct val="0"/>
        </a:spcAft>
        <a:defRPr sz="4400">
          <a:solidFill>
            <a:schemeClr val="tx1"/>
          </a:solidFill>
          <a:latin typeface="Calibri" charset="0"/>
        </a:defRPr>
      </a:lvl7pPr>
      <a:lvl8pPr marL="1371600" algn="ctr" rtl="0" eaLnBrk="1" fontAlgn="base" hangingPunct="1">
        <a:spcBef>
          <a:spcPct val="0"/>
        </a:spcBef>
        <a:spcAft>
          <a:spcPct val="0"/>
        </a:spcAft>
        <a:defRPr sz="4400">
          <a:solidFill>
            <a:schemeClr val="tx1"/>
          </a:solidFill>
          <a:latin typeface="Calibri" charset="0"/>
        </a:defRPr>
      </a:lvl8pPr>
      <a:lvl9pPr marL="1828800" algn="ctr" rtl="0" eaLnBrk="1" fontAlgn="base" hangingPunct="1">
        <a:spcBef>
          <a:spcPct val="0"/>
        </a:spcBef>
        <a:spcAft>
          <a:spcPct val="0"/>
        </a:spcAft>
        <a:defRPr sz="4400">
          <a:solidFill>
            <a:schemeClr val="tx1"/>
          </a:solidFill>
          <a:latin typeface="Calibri" charset="0"/>
        </a:defRPr>
      </a:lvl9pPr>
    </p:titleStyle>
    <p:bodyStyle>
      <a:lvl1pPr marL="342900" indent="-3429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18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16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16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ransit-safety.fta.dot.gov/DrugAndAlcohol/Tools/DrugAwarenessVideo/Default.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ngall.com/networking-png/download/13208" TargetMode="External"/><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ransportation.gov/odapc/certified-laboratory-lis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te.gjat.my/"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transit-safety.fta.dot.gov/DrugAndAlcohol/Tools/Default.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hyperlink" Target="https://www.flickr.com/photos/pictures-of-money/17123240849" TargetMode="Externa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hyperlink" Target="mailto:tclay@cahillswift.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thepublicprivacy.com/category/data-protection/page/2/" TargetMode="External"/><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transit-safety.fta.dot.gov/drugandalcohol/tools/PolicyBuilder/CreatePolicy.aspx" TargetMode="External"/><Relationship Id="rId2" Type="http://schemas.openxmlformats.org/officeDocument/2006/relationships/hyperlink" Target="https://transit-safety.fta.dot.gov/DrugAndAlcohol/Tools/Checklist/PolicyReqsChecklist.do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ctrTitle"/>
          </p:nvPr>
        </p:nvSpPr>
        <p:spPr>
          <a:xfrm>
            <a:off x="1686296" y="2047875"/>
            <a:ext cx="5764668" cy="3937289"/>
          </a:xfrm>
        </p:spPr>
        <p:txBody>
          <a:bodyPr rtlCol="0" anchor="t">
            <a:normAutofit fontScale="90000"/>
          </a:bodyPr>
          <a:lstStyle/>
          <a:p>
            <a:pPr fontAlgn="auto">
              <a:spcAft>
                <a:spcPts val="0"/>
              </a:spcAft>
              <a:defRPr/>
            </a:pPr>
            <a:r>
              <a:rPr lang="en-US" sz="3600" dirty="0" smtClean="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Third Party Administrator (TPA) </a:t>
            </a:r>
            <a:r>
              <a:rPr lang="en-US" sz="36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Oversight</a:t>
            </a:r>
            <a:br>
              <a:rPr lang="en-US" sz="36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36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36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Toni Clay</a:t>
            </a:r>
            <a:b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Cahill Swift</a:t>
            </a:r>
            <a:b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FTA Drug and </a:t>
            </a:r>
            <a:r>
              <a:rPr lang="en-US" sz="2400" dirty="0" smtClean="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Alcohol Program</a:t>
            </a: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National Conference</a:t>
            </a:r>
            <a:b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24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May 14, 2021</a:t>
            </a:r>
            <a:r>
              <a:rPr lang="en-US" sz="20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20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18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18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r>
              <a:rPr lang="en-US" sz="18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t/>
            </a:r>
            <a:br>
              <a:rPr lang="en-US" sz="1800" dirty="0">
                <a:solidFill>
                  <a:srgbClr val="385B74"/>
                </a:solidFill>
                <a:latin typeface="Gill Sans MT" panose="020B0502020104020203" pitchFamily="34" charset="0"/>
                <a:ea typeface="Arial Unicode MS" panose="020B0604020202020204" pitchFamily="34" charset="-128"/>
                <a:cs typeface="Arial Unicode MS" panose="020B0604020202020204" pitchFamily="34" charset="-128"/>
              </a:rPr>
            </a:br>
            <a:endParaRPr lang="en-US" sz="1800" dirty="0">
              <a:solidFill>
                <a:schemeClr val="tx1"/>
              </a:solidFill>
              <a:latin typeface="Gill Sans MT" panose="020B0502020104020203" pitchFamily="34" charset="0"/>
              <a:ea typeface="Arial Unicode MS" panose="020B0604020202020204" pitchFamily="34" charset="-128"/>
              <a:cs typeface="Arial Unicode MS" panose="020B0604020202020204" pitchFamily="34" charset="-128"/>
            </a:endParaRPr>
          </a:p>
        </p:txBody>
      </p:sp>
      <p:sp>
        <p:nvSpPr>
          <p:cNvPr id="4" name="TextBox 3"/>
          <p:cNvSpPr txBox="1"/>
          <p:nvPr/>
        </p:nvSpPr>
        <p:spPr>
          <a:xfrm>
            <a:off x="8219621" y="669314"/>
            <a:ext cx="571500" cy="707886"/>
          </a:xfrm>
          <a:prstGeom prst="rect">
            <a:avLst/>
          </a:prstGeom>
          <a:noFill/>
        </p:spPr>
        <p:txBody>
          <a:bodyPr wrap="square" rtlCol="0">
            <a:spAutoFit/>
          </a:bodyPr>
          <a:ls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endParaRPr lang="en-US" sz="4000" dirty="0">
              <a:solidFill>
                <a:srgbClr val="FF0000"/>
              </a:solidFill>
            </a:endParaRPr>
          </a:p>
        </p:txBody>
      </p:sp>
    </p:spTree>
    <p:extLst>
      <p:ext uri="{BB962C8B-B14F-4D97-AF65-F5344CB8AC3E}">
        <p14:creationId xmlns:p14="http://schemas.microsoft.com/office/powerpoint/2010/main" val="320479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DA08D-9B1D-47BD-A0D5-897A1CBCECBC}"/>
              </a:ext>
            </a:extLst>
          </p:cNvPr>
          <p:cNvSpPr>
            <a:spLocks noGrp="1"/>
          </p:cNvSpPr>
          <p:nvPr>
            <p:ph type="title"/>
          </p:nvPr>
        </p:nvSpPr>
        <p:spPr/>
        <p:txBody>
          <a:bodyPr/>
          <a:lstStyle/>
          <a:p>
            <a:r>
              <a:rPr lang="en-US"/>
              <a:t>Education/Training</a:t>
            </a:r>
            <a:endParaRPr lang="en-US" dirty="0"/>
          </a:p>
        </p:txBody>
      </p:sp>
      <p:sp>
        <p:nvSpPr>
          <p:cNvPr id="3" name="Content Placeholder 2">
            <a:extLst>
              <a:ext uri="{FF2B5EF4-FFF2-40B4-BE49-F238E27FC236}">
                <a16:creationId xmlns:a16="http://schemas.microsoft.com/office/drawing/2014/main" id="{2BF876D6-96B4-486B-93BF-CB61400EE0D9}"/>
              </a:ext>
            </a:extLst>
          </p:cNvPr>
          <p:cNvSpPr>
            <a:spLocks noGrp="1"/>
          </p:cNvSpPr>
          <p:nvPr>
            <p:ph idx="1"/>
          </p:nvPr>
        </p:nvSpPr>
        <p:spPr>
          <a:xfrm>
            <a:off x="457199" y="1600200"/>
            <a:ext cx="8333509" cy="4525963"/>
          </a:xfrm>
        </p:spPr>
        <p:txBody>
          <a:bodyPr/>
          <a:lstStyle/>
          <a:p>
            <a:endParaRPr lang="en-US" dirty="0"/>
          </a:p>
          <a:p>
            <a:r>
              <a:rPr lang="en-US" dirty="0"/>
              <a:t>May provide</a:t>
            </a:r>
          </a:p>
          <a:p>
            <a:pPr lvl="1"/>
            <a:endParaRPr lang="en-US" dirty="0"/>
          </a:p>
          <a:p>
            <a:pPr lvl="1"/>
            <a:r>
              <a:rPr lang="en-US" dirty="0"/>
              <a:t>Employee Drug Awareness Training</a:t>
            </a:r>
          </a:p>
          <a:p>
            <a:pPr lvl="2"/>
            <a:r>
              <a:rPr lang="en-US" dirty="0"/>
              <a:t>FTA has a free video: </a:t>
            </a:r>
            <a:r>
              <a:rPr lang="en-US" dirty="0">
                <a:hlinkClick r:id="rId2"/>
              </a:rPr>
              <a:t>https://transit-safety.fta.dot.gov/DrugAndAlcohol/Tools/DrugAwarenessVideo/Default.aspx</a:t>
            </a:r>
            <a:endParaRPr lang="en-US" dirty="0"/>
          </a:p>
          <a:p>
            <a:pPr lvl="1"/>
            <a:endParaRPr lang="en-US" dirty="0"/>
          </a:p>
          <a:p>
            <a:pPr lvl="1"/>
            <a:r>
              <a:rPr lang="en-US" dirty="0"/>
              <a:t>Reasonable Suspicion Training</a:t>
            </a:r>
          </a:p>
          <a:p>
            <a:pPr lvl="2"/>
            <a:r>
              <a:rPr lang="en-US" dirty="0"/>
              <a:t>Refresher training is not required</a:t>
            </a:r>
          </a:p>
          <a:p>
            <a:pPr lvl="3"/>
            <a:r>
              <a:rPr lang="en-US" dirty="0"/>
              <a:t>60 minutes on drugs and the signs and symptoms</a:t>
            </a:r>
          </a:p>
          <a:p>
            <a:pPr lvl="3"/>
            <a:r>
              <a:rPr lang="en-US" dirty="0"/>
              <a:t>60 minutes on alcohol and the signs and symptoms</a:t>
            </a:r>
          </a:p>
          <a:p>
            <a:pPr lvl="3"/>
            <a:endParaRPr lang="en-US" dirty="0"/>
          </a:p>
        </p:txBody>
      </p:sp>
    </p:spTree>
    <p:extLst>
      <p:ext uri="{BB962C8B-B14F-4D97-AF65-F5344CB8AC3E}">
        <p14:creationId xmlns:p14="http://schemas.microsoft.com/office/powerpoint/2010/main" val="127534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184E2CCF-CC3D-4693-AFBC-C9532A2184A5}"/>
              </a:ext>
            </a:extLst>
          </p:cNvPr>
          <p:cNvSpPr>
            <a:spLocks noGrp="1"/>
          </p:cNvSpPr>
          <p:nvPr>
            <p:ph type="title"/>
          </p:nvPr>
        </p:nvSpPr>
        <p:spPr>
          <a:xfrm>
            <a:off x="466725" y="441628"/>
            <a:ext cx="8229600" cy="932729"/>
          </a:xfrm>
        </p:spPr>
        <p:txBody>
          <a:bodyPr/>
          <a:lstStyle/>
          <a:p>
            <a:r>
              <a:rPr lang="en-US" dirty="0"/>
              <a:t>Collection Sites</a:t>
            </a:r>
          </a:p>
        </p:txBody>
      </p:sp>
      <p:sp>
        <p:nvSpPr>
          <p:cNvPr id="11" name="Content Placeholder 2">
            <a:extLst>
              <a:ext uri="{FF2B5EF4-FFF2-40B4-BE49-F238E27FC236}">
                <a16:creationId xmlns:a16="http://schemas.microsoft.com/office/drawing/2014/main" id="{177EAFA1-417D-44C7-B172-C53C57C77F8C}"/>
              </a:ext>
            </a:extLst>
          </p:cNvPr>
          <p:cNvSpPr>
            <a:spLocks noGrp="1"/>
          </p:cNvSpPr>
          <p:nvPr>
            <p:ph sz="half" idx="1"/>
          </p:nvPr>
        </p:nvSpPr>
        <p:spPr>
          <a:xfrm>
            <a:off x="457200" y="1600200"/>
            <a:ext cx="3917373" cy="4525963"/>
          </a:xfrm>
        </p:spPr>
        <p:txBody>
          <a:bodyPr/>
          <a:lstStyle/>
          <a:p>
            <a:pPr marL="0" indent="0">
              <a:buNone/>
            </a:pPr>
            <a:endParaRPr lang="en-US" dirty="0"/>
          </a:p>
          <a:p>
            <a:r>
              <a:rPr lang="en-US" dirty="0"/>
              <a:t>Network of sites</a:t>
            </a:r>
          </a:p>
          <a:p>
            <a:endParaRPr lang="en-US" dirty="0"/>
          </a:p>
          <a:p>
            <a:r>
              <a:rPr lang="en-US" dirty="0"/>
              <a:t>Available during all hours of service</a:t>
            </a:r>
          </a:p>
        </p:txBody>
      </p:sp>
      <p:sp>
        <p:nvSpPr>
          <p:cNvPr id="13" name="Slide Number Placeholder 4">
            <a:extLst>
              <a:ext uri="{FF2B5EF4-FFF2-40B4-BE49-F238E27FC236}">
                <a16:creationId xmlns:a16="http://schemas.microsoft.com/office/drawing/2014/main" id="{80E47220-76DD-44B1-A662-A9C4B7245EE6}"/>
              </a:ext>
            </a:extLst>
          </p:cNvPr>
          <p:cNvSpPr>
            <a:spLocks noGrp="1"/>
          </p:cNvSpPr>
          <p:nvPr>
            <p:ph type="sldNum" sz="quarter" idx="12"/>
          </p:nvPr>
        </p:nvSpPr>
        <p:spPr/>
        <p:txBody>
          <a:bodyPr/>
          <a:lstStyle/>
          <a:p>
            <a:fld id="{F00A00CB-2C12-43BD-8097-0EF59CD27AF0}" type="slidenum">
              <a:rPr lang="en-US" smtClean="0"/>
              <a:pPr/>
              <a:t>11</a:t>
            </a:fld>
            <a:endParaRPr lang="en-US"/>
          </a:p>
        </p:txBody>
      </p:sp>
      <p:pic>
        <p:nvPicPr>
          <p:cNvPr id="4" name="Picture 3" descr="A close up of a toy&#10;&#10;Description automatically generated">
            <a:extLst>
              <a:ext uri="{FF2B5EF4-FFF2-40B4-BE49-F238E27FC236}">
                <a16:creationId xmlns:a16="http://schemas.microsoft.com/office/drawing/2014/main" id="{49B5B7F1-3F8B-426E-9E25-96482921000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4844761" y="2197258"/>
            <a:ext cx="4038600" cy="3331845"/>
          </a:xfrm>
          <a:prstGeom prst="rect">
            <a:avLst/>
          </a:prstGeom>
          <a:noFill/>
        </p:spPr>
      </p:pic>
    </p:spTree>
    <p:extLst>
      <p:ext uri="{BB962C8B-B14F-4D97-AF65-F5344CB8AC3E}">
        <p14:creationId xmlns:p14="http://schemas.microsoft.com/office/powerpoint/2010/main" val="3675189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F8DB-69C5-4F94-B0B4-23004B8940E8}"/>
              </a:ext>
            </a:extLst>
          </p:cNvPr>
          <p:cNvSpPr>
            <a:spLocks noGrp="1"/>
          </p:cNvSpPr>
          <p:nvPr>
            <p:ph type="title"/>
          </p:nvPr>
        </p:nvSpPr>
        <p:spPr/>
        <p:txBody>
          <a:bodyPr/>
          <a:lstStyle/>
          <a:p>
            <a:r>
              <a:rPr lang="en-US" dirty="0"/>
              <a:t>TPA</a:t>
            </a:r>
            <a:br>
              <a:rPr lang="en-US" dirty="0"/>
            </a:br>
            <a:endParaRPr lang="en-US" dirty="0"/>
          </a:p>
        </p:txBody>
      </p:sp>
      <p:sp>
        <p:nvSpPr>
          <p:cNvPr id="4" name="Text Placeholder 3">
            <a:extLst>
              <a:ext uri="{FF2B5EF4-FFF2-40B4-BE49-F238E27FC236}">
                <a16:creationId xmlns:a16="http://schemas.microsoft.com/office/drawing/2014/main" id="{5C62312D-230D-48BB-BE09-4FD54E4A45C5}"/>
              </a:ext>
            </a:extLst>
          </p:cNvPr>
          <p:cNvSpPr>
            <a:spLocks noGrp="1"/>
          </p:cNvSpPr>
          <p:nvPr>
            <p:ph type="body" idx="1"/>
          </p:nvPr>
        </p:nvSpPr>
        <p:spPr/>
        <p:txBody>
          <a:bodyPr/>
          <a:lstStyle/>
          <a:p>
            <a:r>
              <a:rPr lang="en-US"/>
              <a:t>Other Services and Things to Watch Out For</a:t>
            </a:r>
            <a:endParaRPr lang="en-US" dirty="0"/>
          </a:p>
        </p:txBody>
      </p:sp>
    </p:spTree>
    <p:extLst>
      <p:ext uri="{BB962C8B-B14F-4D97-AF65-F5344CB8AC3E}">
        <p14:creationId xmlns:p14="http://schemas.microsoft.com/office/powerpoint/2010/main" val="1364775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F1BBA-DEC7-424E-B8FD-7DD0EB0A84D9}"/>
              </a:ext>
            </a:extLst>
          </p:cNvPr>
          <p:cNvSpPr>
            <a:spLocks noGrp="1"/>
          </p:cNvSpPr>
          <p:nvPr>
            <p:ph type="title"/>
          </p:nvPr>
        </p:nvSpPr>
        <p:spPr/>
        <p:txBody>
          <a:bodyPr/>
          <a:lstStyle/>
          <a:p>
            <a:r>
              <a:rPr lang="en-US"/>
              <a:t>Collection Sites</a:t>
            </a:r>
            <a:endParaRPr lang="en-US" dirty="0"/>
          </a:p>
        </p:txBody>
      </p:sp>
      <p:sp>
        <p:nvSpPr>
          <p:cNvPr id="3" name="Content Placeholder 2">
            <a:extLst>
              <a:ext uri="{FF2B5EF4-FFF2-40B4-BE49-F238E27FC236}">
                <a16:creationId xmlns:a16="http://schemas.microsoft.com/office/drawing/2014/main" id="{A5DE8937-DC47-4D0D-92DE-0F6F98D20795}"/>
              </a:ext>
            </a:extLst>
          </p:cNvPr>
          <p:cNvSpPr>
            <a:spLocks noGrp="1"/>
          </p:cNvSpPr>
          <p:nvPr>
            <p:ph idx="1"/>
          </p:nvPr>
        </p:nvSpPr>
        <p:spPr/>
        <p:txBody>
          <a:bodyPr/>
          <a:lstStyle/>
          <a:p>
            <a:r>
              <a:rPr lang="en-US" dirty="0"/>
              <a:t>Collector/BAT qualifications – are they up-to-date?</a:t>
            </a:r>
          </a:p>
          <a:p>
            <a:endParaRPr lang="en-US" dirty="0"/>
          </a:p>
          <a:p>
            <a:r>
              <a:rPr lang="en-US" dirty="0"/>
              <a:t>Error Correction Training for a fatal flaw – ensure it is completed (documentation)</a:t>
            </a:r>
          </a:p>
          <a:p>
            <a:endParaRPr lang="en-US" dirty="0"/>
          </a:p>
          <a:p>
            <a:r>
              <a:rPr lang="en-US" dirty="0"/>
              <a:t>Correct steps being taken during collections – well trained staff</a:t>
            </a:r>
          </a:p>
          <a:p>
            <a:endParaRPr lang="en-US" dirty="0"/>
          </a:p>
          <a:p>
            <a:r>
              <a:rPr lang="en-US" dirty="0"/>
              <a:t>Site available when you need them – priority if needed for RS or PA testing</a:t>
            </a:r>
          </a:p>
        </p:txBody>
      </p:sp>
    </p:spTree>
    <p:extLst>
      <p:ext uri="{BB962C8B-B14F-4D97-AF65-F5344CB8AC3E}">
        <p14:creationId xmlns:p14="http://schemas.microsoft.com/office/powerpoint/2010/main" val="169657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7C950-DB82-4CCB-97DD-7EC5E072DD48}"/>
              </a:ext>
            </a:extLst>
          </p:cNvPr>
          <p:cNvSpPr>
            <a:spLocks noGrp="1"/>
          </p:cNvSpPr>
          <p:nvPr>
            <p:ph type="title"/>
          </p:nvPr>
        </p:nvSpPr>
        <p:spPr/>
        <p:txBody>
          <a:bodyPr/>
          <a:lstStyle/>
          <a:p>
            <a:r>
              <a:rPr lang="en-US"/>
              <a:t>Laboratories</a:t>
            </a:r>
            <a:endParaRPr lang="en-US" dirty="0"/>
          </a:p>
        </p:txBody>
      </p:sp>
      <p:sp>
        <p:nvSpPr>
          <p:cNvPr id="3" name="Content Placeholder 2">
            <a:extLst>
              <a:ext uri="{FF2B5EF4-FFF2-40B4-BE49-F238E27FC236}">
                <a16:creationId xmlns:a16="http://schemas.microsoft.com/office/drawing/2014/main" id="{6E0DA538-3030-4703-ADCA-B51D43707A27}"/>
              </a:ext>
            </a:extLst>
          </p:cNvPr>
          <p:cNvSpPr>
            <a:spLocks noGrp="1"/>
          </p:cNvSpPr>
          <p:nvPr>
            <p:ph idx="1"/>
          </p:nvPr>
        </p:nvSpPr>
        <p:spPr/>
        <p:txBody>
          <a:bodyPr/>
          <a:lstStyle/>
          <a:p>
            <a:endParaRPr lang="en-US" dirty="0"/>
          </a:p>
          <a:p>
            <a:r>
              <a:rPr lang="en-US" dirty="0"/>
              <a:t>HHS Certified </a:t>
            </a:r>
          </a:p>
          <a:p>
            <a:pPr lvl="1"/>
            <a:r>
              <a:rPr lang="en-US" dirty="0">
                <a:hlinkClick r:id="rId2"/>
              </a:rPr>
              <a:t>https://www.transportation.gov/odapc/certified-laboratory-list</a:t>
            </a:r>
            <a:r>
              <a:rPr lang="en-US" dirty="0"/>
              <a:t> </a:t>
            </a:r>
          </a:p>
          <a:p>
            <a:pPr lvl="1"/>
            <a:endParaRPr lang="en-US" dirty="0"/>
          </a:p>
        </p:txBody>
      </p:sp>
    </p:spTree>
    <p:extLst>
      <p:ext uri="{BB962C8B-B14F-4D97-AF65-F5344CB8AC3E}">
        <p14:creationId xmlns:p14="http://schemas.microsoft.com/office/powerpoint/2010/main" val="2962328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35204-EDB4-47E6-AF52-8C56FFD84C30}"/>
              </a:ext>
            </a:extLst>
          </p:cNvPr>
          <p:cNvSpPr>
            <a:spLocks noGrp="1"/>
          </p:cNvSpPr>
          <p:nvPr>
            <p:ph type="title"/>
          </p:nvPr>
        </p:nvSpPr>
        <p:spPr/>
        <p:txBody>
          <a:bodyPr/>
          <a:lstStyle/>
          <a:p>
            <a:r>
              <a:rPr lang="en-US"/>
              <a:t>Medical Review Officer (MRO)</a:t>
            </a:r>
            <a:endParaRPr lang="en-US" dirty="0"/>
          </a:p>
        </p:txBody>
      </p:sp>
      <p:sp>
        <p:nvSpPr>
          <p:cNvPr id="3" name="Content Placeholder 2">
            <a:extLst>
              <a:ext uri="{FF2B5EF4-FFF2-40B4-BE49-F238E27FC236}">
                <a16:creationId xmlns:a16="http://schemas.microsoft.com/office/drawing/2014/main" id="{4204F24F-E4B1-482D-ADC5-54FCFB5D2443}"/>
              </a:ext>
            </a:extLst>
          </p:cNvPr>
          <p:cNvSpPr>
            <a:spLocks noGrp="1"/>
          </p:cNvSpPr>
          <p:nvPr>
            <p:ph idx="1"/>
          </p:nvPr>
        </p:nvSpPr>
        <p:spPr/>
        <p:txBody>
          <a:bodyPr/>
          <a:lstStyle/>
          <a:p>
            <a:endParaRPr lang="en-US" dirty="0"/>
          </a:p>
          <a:p>
            <a:r>
              <a:rPr lang="en-US" dirty="0"/>
              <a:t>Certified and Current</a:t>
            </a:r>
          </a:p>
          <a:p>
            <a:pPr lvl="1"/>
            <a:r>
              <a:rPr lang="en-US" dirty="0"/>
              <a:t>AAMRO or MROCC</a:t>
            </a:r>
          </a:p>
          <a:p>
            <a:pPr lvl="2"/>
            <a:r>
              <a:rPr lang="en-US" dirty="0"/>
              <a:t>Requalified every 5 years</a:t>
            </a:r>
          </a:p>
          <a:p>
            <a:pPr lvl="2"/>
            <a:endParaRPr lang="en-US" dirty="0"/>
          </a:p>
          <a:p>
            <a:r>
              <a:rPr lang="en-US" dirty="0"/>
              <a:t>Timely verifications</a:t>
            </a:r>
          </a:p>
          <a:p>
            <a:endParaRPr lang="en-US" dirty="0"/>
          </a:p>
          <a:p>
            <a:r>
              <a:rPr lang="en-US" dirty="0"/>
              <a:t>Immediate notice of positives/refusals</a:t>
            </a:r>
          </a:p>
          <a:p>
            <a:pPr lvl="1"/>
            <a:endParaRPr lang="en-US" dirty="0"/>
          </a:p>
        </p:txBody>
      </p:sp>
    </p:spTree>
    <p:extLst>
      <p:ext uri="{BB962C8B-B14F-4D97-AF65-F5344CB8AC3E}">
        <p14:creationId xmlns:p14="http://schemas.microsoft.com/office/powerpoint/2010/main" val="5644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1F229-E78B-4089-AFCF-44DB22C4F260}"/>
              </a:ext>
            </a:extLst>
          </p:cNvPr>
          <p:cNvSpPr>
            <a:spLocks noGrp="1"/>
          </p:cNvSpPr>
          <p:nvPr>
            <p:ph type="title"/>
          </p:nvPr>
        </p:nvSpPr>
        <p:spPr/>
        <p:txBody>
          <a:bodyPr/>
          <a:lstStyle/>
          <a:p>
            <a:r>
              <a:rPr lang="en-US" dirty="0"/>
              <a:t>Keep An Eye On…</a:t>
            </a:r>
          </a:p>
        </p:txBody>
      </p:sp>
      <p:sp>
        <p:nvSpPr>
          <p:cNvPr id="3" name="Content Placeholder 2">
            <a:extLst>
              <a:ext uri="{FF2B5EF4-FFF2-40B4-BE49-F238E27FC236}">
                <a16:creationId xmlns:a16="http://schemas.microsoft.com/office/drawing/2014/main" id="{8C1CF433-0F25-4FCB-858E-29C9292793DC}"/>
              </a:ext>
            </a:extLst>
          </p:cNvPr>
          <p:cNvSpPr>
            <a:spLocks noGrp="1"/>
          </p:cNvSpPr>
          <p:nvPr>
            <p:ph idx="1"/>
          </p:nvPr>
        </p:nvSpPr>
        <p:spPr/>
        <p:txBody>
          <a:bodyPr/>
          <a:lstStyle/>
          <a:p>
            <a:endParaRPr lang="en-US" dirty="0"/>
          </a:p>
          <a:p>
            <a:r>
              <a:rPr lang="en-US" dirty="0"/>
              <a:t>Delays in verifications – even negatives</a:t>
            </a:r>
          </a:p>
          <a:p>
            <a:endParaRPr lang="en-US" dirty="0"/>
          </a:p>
          <a:p>
            <a:r>
              <a:rPr lang="en-US" dirty="0"/>
              <a:t>Delays in notification of positives and refusals to test	</a:t>
            </a:r>
          </a:p>
          <a:p>
            <a:pPr lvl="1"/>
            <a:r>
              <a:rPr lang="en-US" dirty="0"/>
              <a:t>Employee may be scheduled to perform or still performing safety-sensitive functions</a:t>
            </a:r>
          </a:p>
        </p:txBody>
      </p:sp>
    </p:spTree>
    <p:extLst>
      <p:ext uri="{BB962C8B-B14F-4D97-AF65-F5344CB8AC3E}">
        <p14:creationId xmlns:p14="http://schemas.microsoft.com/office/powerpoint/2010/main" val="642153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80DC-8790-45C1-9B39-019E8C829B77}"/>
              </a:ext>
            </a:extLst>
          </p:cNvPr>
          <p:cNvSpPr>
            <a:spLocks noGrp="1"/>
          </p:cNvSpPr>
          <p:nvPr>
            <p:ph type="title"/>
          </p:nvPr>
        </p:nvSpPr>
        <p:spPr/>
        <p:txBody>
          <a:bodyPr/>
          <a:lstStyle/>
          <a:p>
            <a:r>
              <a:rPr lang="en-US"/>
              <a:t>Substance Abuse Professional</a:t>
            </a:r>
            <a:endParaRPr lang="en-US" dirty="0"/>
          </a:p>
        </p:txBody>
      </p:sp>
      <p:sp>
        <p:nvSpPr>
          <p:cNvPr id="3" name="Content Placeholder 2">
            <a:extLst>
              <a:ext uri="{FF2B5EF4-FFF2-40B4-BE49-F238E27FC236}">
                <a16:creationId xmlns:a16="http://schemas.microsoft.com/office/drawing/2014/main" id="{A078685C-65A7-4AD3-A5B5-01E499DFFB27}"/>
              </a:ext>
            </a:extLst>
          </p:cNvPr>
          <p:cNvSpPr>
            <a:spLocks noGrp="1"/>
          </p:cNvSpPr>
          <p:nvPr>
            <p:ph idx="1"/>
          </p:nvPr>
        </p:nvSpPr>
        <p:spPr/>
        <p:txBody>
          <a:bodyPr/>
          <a:lstStyle/>
          <a:p>
            <a:endParaRPr lang="en-US" dirty="0"/>
          </a:p>
          <a:p>
            <a:r>
              <a:rPr lang="en-US" dirty="0"/>
              <a:t>Qualified</a:t>
            </a:r>
          </a:p>
          <a:p>
            <a:endParaRPr lang="en-US" dirty="0"/>
          </a:p>
          <a:p>
            <a:r>
              <a:rPr lang="en-US" dirty="0"/>
              <a:t>Maintain educational requirements</a:t>
            </a:r>
          </a:p>
          <a:p>
            <a:pPr lvl="1"/>
            <a:r>
              <a:rPr lang="en-US" dirty="0"/>
              <a:t>12 CEUs every 3 years</a:t>
            </a:r>
          </a:p>
          <a:p>
            <a:pPr lvl="1"/>
            <a:endParaRPr lang="en-US" dirty="0"/>
          </a:p>
          <a:p>
            <a:r>
              <a:rPr lang="en-US" dirty="0"/>
              <a:t>Compliant referral process</a:t>
            </a:r>
          </a:p>
          <a:p>
            <a:pPr lvl="1"/>
            <a:r>
              <a:rPr lang="en-US" dirty="0"/>
              <a:t>Provide at least 2 SAPs</a:t>
            </a:r>
          </a:p>
        </p:txBody>
      </p:sp>
    </p:spTree>
    <p:extLst>
      <p:ext uri="{BB962C8B-B14F-4D97-AF65-F5344CB8AC3E}">
        <p14:creationId xmlns:p14="http://schemas.microsoft.com/office/powerpoint/2010/main" val="3589032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B5FF-CFD9-4A5B-9EDD-25D0A22AF6A4}"/>
              </a:ext>
            </a:extLst>
          </p:cNvPr>
          <p:cNvSpPr>
            <a:spLocks noGrp="1"/>
          </p:cNvSpPr>
          <p:nvPr>
            <p:ph type="title"/>
          </p:nvPr>
        </p:nvSpPr>
        <p:spPr/>
        <p:txBody>
          <a:bodyPr/>
          <a:lstStyle/>
          <a:p>
            <a:r>
              <a:rPr lang="en-US" dirty="0"/>
              <a:t>Keep An Eye On…</a:t>
            </a:r>
          </a:p>
        </p:txBody>
      </p:sp>
      <p:sp>
        <p:nvSpPr>
          <p:cNvPr id="3" name="Content Placeholder 2">
            <a:extLst>
              <a:ext uri="{FF2B5EF4-FFF2-40B4-BE49-F238E27FC236}">
                <a16:creationId xmlns:a16="http://schemas.microsoft.com/office/drawing/2014/main" id="{97BBFB3F-FDDF-4613-B53C-B521E282F523}"/>
              </a:ext>
            </a:extLst>
          </p:cNvPr>
          <p:cNvSpPr>
            <a:spLocks noGrp="1"/>
          </p:cNvSpPr>
          <p:nvPr>
            <p:ph idx="1"/>
          </p:nvPr>
        </p:nvSpPr>
        <p:spPr/>
        <p:txBody>
          <a:bodyPr/>
          <a:lstStyle/>
          <a:p>
            <a:endParaRPr lang="en-US" dirty="0"/>
          </a:p>
          <a:p>
            <a:r>
              <a:rPr lang="en-US" dirty="0"/>
              <a:t>Has the TPA verified:</a:t>
            </a:r>
          </a:p>
          <a:p>
            <a:pPr lvl="1"/>
            <a:r>
              <a:rPr lang="en-US" dirty="0"/>
              <a:t>SAP is still active</a:t>
            </a:r>
          </a:p>
          <a:p>
            <a:pPr lvl="1"/>
            <a:r>
              <a:rPr lang="en-US" dirty="0"/>
              <a:t>Credentials are up-to date</a:t>
            </a:r>
          </a:p>
          <a:p>
            <a:pPr lvl="1"/>
            <a:endParaRPr lang="en-US" dirty="0"/>
          </a:p>
          <a:p>
            <a:r>
              <a:rPr lang="en-US" dirty="0"/>
              <a:t>Follow-up plan meets requirements</a:t>
            </a:r>
          </a:p>
          <a:p>
            <a:pPr lvl="1"/>
            <a:r>
              <a:rPr lang="en-US" dirty="0"/>
              <a:t>Meets minimums</a:t>
            </a:r>
          </a:p>
          <a:p>
            <a:pPr lvl="1"/>
            <a:r>
              <a:rPr lang="en-US" dirty="0"/>
              <a:t>Gives timeframes and not specific dates for testing</a:t>
            </a:r>
          </a:p>
        </p:txBody>
      </p:sp>
    </p:spTree>
    <p:extLst>
      <p:ext uri="{BB962C8B-B14F-4D97-AF65-F5344CB8AC3E}">
        <p14:creationId xmlns:p14="http://schemas.microsoft.com/office/powerpoint/2010/main" val="27408517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37E36-1AA3-4D62-947E-654C5953FB32}"/>
              </a:ext>
            </a:extLst>
          </p:cNvPr>
          <p:cNvSpPr>
            <a:spLocks noGrp="1"/>
          </p:cNvSpPr>
          <p:nvPr>
            <p:ph type="title"/>
          </p:nvPr>
        </p:nvSpPr>
        <p:spPr/>
        <p:txBody>
          <a:bodyPr/>
          <a:lstStyle/>
          <a:p>
            <a:r>
              <a:rPr lang="en-US"/>
              <a:t>On-Boarding Services</a:t>
            </a:r>
            <a:endParaRPr lang="en-US" dirty="0"/>
          </a:p>
        </p:txBody>
      </p:sp>
      <p:sp>
        <p:nvSpPr>
          <p:cNvPr id="3" name="Content Placeholder 2">
            <a:extLst>
              <a:ext uri="{FF2B5EF4-FFF2-40B4-BE49-F238E27FC236}">
                <a16:creationId xmlns:a16="http://schemas.microsoft.com/office/drawing/2014/main" id="{5591EC87-1A39-4B96-9668-EDCC3F3F49DB}"/>
              </a:ext>
            </a:extLst>
          </p:cNvPr>
          <p:cNvSpPr>
            <a:spLocks noGrp="1"/>
          </p:cNvSpPr>
          <p:nvPr>
            <p:ph idx="1"/>
          </p:nvPr>
        </p:nvSpPr>
        <p:spPr/>
        <p:txBody>
          <a:bodyPr/>
          <a:lstStyle/>
          <a:p>
            <a:endParaRPr lang="en-US" dirty="0"/>
          </a:p>
          <a:p>
            <a:r>
              <a:rPr lang="en-US" dirty="0"/>
              <a:t>Pre-employment Testing</a:t>
            </a:r>
          </a:p>
          <a:p>
            <a:pPr lvl="1"/>
            <a:r>
              <a:rPr lang="en-US" dirty="0"/>
              <a:t>Negative result prior to safety-sensitive service</a:t>
            </a:r>
          </a:p>
          <a:p>
            <a:pPr lvl="1"/>
            <a:r>
              <a:rPr lang="en-US" dirty="0"/>
              <a:t>May automatically add to random testing pool</a:t>
            </a:r>
          </a:p>
          <a:p>
            <a:pPr lvl="1"/>
            <a:endParaRPr lang="en-US" dirty="0"/>
          </a:p>
          <a:p>
            <a:r>
              <a:rPr lang="en-US" dirty="0"/>
              <a:t>Background Services</a:t>
            </a:r>
          </a:p>
          <a:p>
            <a:pPr lvl="1"/>
            <a:r>
              <a:rPr lang="en-US" dirty="0"/>
              <a:t>Correct check for FTA (2 years, not 3)</a:t>
            </a:r>
          </a:p>
          <a:p>
            <a:pPr lvl="1"/>
            <a:r>
              <a:rPr lang="en-US" dirty="0"/>
              <a:t>Both 40.25 and </a:t>
            </a:r>
            <a:r>
              <a:rPr lang="en-US" b="1" dirty="0"/>
              <a:t>40.25(j)</a:t>
            </a:r>
          </a:p>
          <a:p>
            <a:pPr lvl="2"/>
            <a:r>
              <a:rPr lang="en-US" dirty="0"/>
              <a:t>Most missed audit question across the nation</a:t>
            </a:r>
          </a:p>
        </p:txBody>
      </p:sp>
    </p:spTree>
    <p:extLst>
      <p:ext uri="{BB962C8B-B14F-4D97-AF65-F5344CB8AC3E}">
        <p14:creationId xmlns:p14="http://schemas.microsoft.com/office/powerpoint/2010/main" val="261606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Speaker</a:t>
            </a:r>
            <a:endParaRPr lang="en-US" dirty="0"/>
          </a:p>
        </p:txBody>
      </p:sp>
      <p:sp>
        <p:nvSpPr>
          <p:cNvPr id="5" name="Content Placeholder 4"/>
          <p:cNvSpPr>
            <a:spLocks noGrp="1"/>
          </p:cNvSpPr>
          <p:nvPr>
            <p:ph idx="1"/>
          </p:nvPr>
        </p:nvSpPr>
        <p:spPr/>
        <p:txBody>
          <a:bodyPr/>
          <a:lstStyle/>
          <a:p>
            <a:endParaRPr lang="en-US" dirty="0" smtClean="0"/>
          </a:p>
          <a:p>
            <a:r>
              <a:rPr lang="en-US" dirty="0" smtClean="0"/>
              <a:t>Toni Clay – Cahill Swift, Boston, MA</a:t>
            </a:r>
            <a:endParaRPr lang="en-US" dirty="0"/>
          </a:p>
        </p:txBody>
      </p:sp>
      <p:sp>
        <p:nvSpPr>
          <p:cNvPr id="3" name="Slide Number Placeholder 2"/>
          <p:cNvSpPr>
            <a:spLocks noGrp="1"/>
          </p:cNvSpPr>
          <p:nvPr>
            <p:ph type="sldNum" sz="quarter" idx="4294967295"/>
          </p:nvPr>
        </p:nvSpPr>
        <p:spPr>
          <a:xfrm>
            <a:off x="8610600" y="6161088"/>
            <a:ext cx="533400" cy="700087"/>
          </a:xfrm>
          <a:prstGeom prst="rect">
            <a:avLst/>
          </a:prstGeom>
        </p:spPr>
        <p:txBody>
          <a:bodyPr/>
          <a:lstStyle/>
          <a:p>
            <a:fld id="{F00A00CB-2C12-43BD-8097-0EF59CD27AF0}" type="slidenum">
              <a:rPr lang="en-US" smtClean="0"/>
              <a:pPr/>
              <a:t>2</a:t>
            </a:fld>
            <a:endParaRPr lang="en-US" dirty="0"/>
          </a:p>
        </p:txBody>
      </p:sp>
    </p:spTree>
    <p:extLst>
      <p:ext uri="{BB962C8B-B14F-4D97-AF65-F5344CB8AC3E}">
        <p14:creationId xmlns:p14="http://schemas.microsoft.com/office/powerpoint/2010/main" val="3995040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15C66-1210-4AF6-89BE-DF9CB18A6410}"/>
              </a:ext>
            </a:extLst>
          </p:cNvPr>
          <p:cNvSpPr>
            <a:spLocks noGrp="1"/>
          </p:cNvSpPr>
          <p:nvPr>
            <p:ph type="title"/>
          </p:nvPr>
        </p:nvSpPr>
        <p:spPr/>
        <p:txBody>
          <a:bodyPr/>
          <a:lstStyle/>
          <a:p>
            <a:r>
              <a:rPr lang="en-US" dirty="0"/>
              <a:t>Keep An Eye On…</a:t>
            </a:r>
          </a:p>
        </p:txBody>
      </p:sp>
      <p:sp>
        <p:nvSpPr>
          <p:cNvPr id="3" name="Content Placeholder 2">
            <a:extLst>
              <a:ext uri="{FF2B5EF4-FFF2-40B4-BE49-F238E27FC236}">
                <a16:creationId xmlns:a16="http://schemas.microsoft.com/office/drawing/2014/main" id="{B769C945-B7BC-4B4F-A087-7A13CC97633C}"/>
              </a:ext>
            </a:extLst>
          </p:cNvPr>
          <p:cNvSpPr>
            <a:spLocks noGrp="1"/>
          </p:cNvSpPr>
          <p:nvPr>
            <p:ph idx="1"/>
          </p:nvPr>
        </p:nvSpPr>
        <p:spPr/>
        <p:txBody>
          <a:bodyPr/>
          <a:lstStyle/>
          <a:p>
            <a:endParaRPr lang="en-US" dirty="0"/>
          </a:p>
          <a:p>
            <a:r>
              <a:rPr lang="en-US" dirty="0"/>
              <a:t>Blanket previous employer requests</a:t>
            </a:r>
          </a:p>
          <a:p>
            <a:endParaRPr lang="en-US" dirty="0"/>
          </a:p>
          <a:p>
            <a:r>
              <a:rPr lang="en-US" dirty="0"/>
              <a:t>Requests for prior non-safety-sensitive work</a:t>
            </a:r>
          </a:p>
          <a:p>
            <a:endParaRPr lang="en-US" dirty="0"/>
          </a:p>
          <a:p>
            <a:r>
              <a:rPr lang="en-US" dirty="0"/>
              <a:t>No documentation maintained of request or lack of response</a:t>
            </a:r>
          </a:p>
        </p:txBody>
      </p:sp>
    </p:spTree>
    <p:extLst>
      <p:ext uri="{BB962C8B-B14F-4D97-AF65-F5344CB8AC3E}">
        <p14:creationId xmlns:p14="http://schemas.microsoft.com/office/powerpoint/2010/main" val="673861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D8DF4-ABC1-4C75-B5CF-8FA139CD62DE}"/>
              </a:ext>
            </a:extLst>
          </p:cNvPr>
          <p:cNvSpPr>
            <a:spLocks noGrp="1"/>
          </p:cNvSpPr>
          <p:nvPr>
            <p:ph type="title"/>
          </p:nvPr>
        </p:nvSpPr>
        <p:spPr/>
        <p:txBody>
          <a:bodyPr/>
          <a:lstStyle/>
          <a:p>
            <a:r>
              <a:rPr lang="en-US"/>
              <a:t>Roster Management</a:t>
            </a:r>
            <a:endParaRPr lang="en-US" dirty="0"/>
          </a:p>
        </p:txBody>
      </p:sp>
      <p:sp>
        <p:nvSpPr>
          <p:cNvPr id="3" name="Content Placeholder 2">
            <a:extLst>
              <a:ext uri="{FF2B5EF4-FFF2-40B4-BE49-F238E27FC236}">
                <a16:creationId xmlns:a16="http://schemas.microsoft.com/office/drawing/2014/main" id="{8FB39FE1-C73D-429E-A0B6-89AB2824A3F8}"/>
              </a:ext>
            </a:extLst>
          </p:cNvPr>
          <p:cNvSpPr>
            <a:spLocks noGrp="1"/>
          </p:cNvSpPr>
          <p:nvPr>
            <p:ph idx="1"/>
          </p:nvPr>
        </p:nvSpPr>
        <p:spPr/>
        <p:txBody>
          <a:bodyPr/>
          <a:lstStyle/>
          <a:p>
            <a:endParaRPr lang="en-US" dirty="0"/>
          </a:p>
          <a:p>
            <a:r>
              <a:rPr lang="en-US" dirty="0"/>
              <a:t>Keep it current</a:t>
            </a:r>
          </a:p>
          <a:p>
            <a:endParaRPr lang="en-US" dirty="0"/>
          </a:p>
          <a:p>
            <a:endParaRPr lang="en-US" dirty="0"/>
          </a:p>
          <a:p>
            <a:r>
              <a:rPr lang="en-US" dirty="0"/>
              <a:t>Updated prior to random selection or on a regular basis</a:t>
            </a:r>
          </a:p>
          <a:p>
            <a:pPr lvl="1"/>
            <a:r>
              <a:rPr lang="en-US" dirty="0"/>
              <a:t>Add new employees</a:t>
            </a:r>
          </a:p>
          <a:p>
            <a:pPr lvl="1"/>
            <a:r>
              <a:rPr lang="en-US" dirty="0"/>
              <a:t>Remove terminated employees</a:t>
            </a:r>
          </a:p>
          <a:p>
            <a:pPr lvl="1"/>
            <a:r>
              <a:rPr lang="en-US" dirty="0"/>
              <a:t>Employees on extended leave</a:t>
            </a:r>
          </a:p>
          <a:p>
            <a:pPr lvl="2"/>
            <a:r>
              <a:rPr lang="en-US" dirty="0"/>
              <a:t>You choose whether to remove or not</a:t>
            </a:r>
          </a:p>
        </p:txBody>
      </p:sp>
      <p:pic>
        <p:nvPicPr>
          <p:cNvPr id="4" name="Picture 3" descr="A close up of a card&#10;&#10;Description automatically generated">
            <a:extLst>
              <a:ext uri="{FF2B5EF4-FFF2-40B4-BE49-F238E27FC236}">
                <a16:creationId xmlns:a16="http://schemas.microsoft.com/office/drawing/2014/main" id="{6FAB50F8-447D-4985-B45B-B68C21BEFD5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6358643" y="927099"/>
            <a:ext cx="2478466" cy="2198744"/>
          </a:xfrm>
          <a:prstGeom prst="rect">
            <a:avLst/>
          </a:prstGeom>
        </p:spPr>
      </p:pic>
    </p:spTree>
    <p:extLst>
      <p:ext uri="{BB962C8B-B14F-4D97-AF65-F5344CB8AC3E}">
        <p14:creationId xmlns:p14="http://schemas.microsoft.com/office/powerpoint/2010/main" val="3903291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DACB1-51D1-4364-83A4-C15E7790B9E6}"/>
              </a:ext>
            </a:extLst>
          </p:cNvPr>
          <p:cNvSpPr>
            <a:spLocks noGrp="1"/>
          </p:cNvSpPr>
          <p:nvPr>
            <p:ph type="title"/>
          </p:nvPr>
        </p:nvSpPr>
        <p:spPr/>
        <p:txBody>
          <a:bodyPr/>
          <a:lstStyle/>
          <a:p>
            <a:r>
              <a:rPr lang="en-US" dirty="0"/>
              <a:t>Keep An Eye On…</a:t>
            </a:r>
          </a:p>
        </p:txBody>
      </p:sp>
      <p:sp>
        <p:nvSpPr>
          <p:cNvPr id="3" name="Content Placeholder 2">
            <a:extLst>
              <a:ext uri="{FF2B5EF4-FFF2-40B4-BE49-F238E27FC236}">
                <a16:creationId xmlns:a16="http://schemas.microsoft.com/office/drawing/2014/main" id="{94E44FFB-8C88-4F67-A3F5-6C1E9F753210}"/>
              </a:ext>
            </a:extLst>
          </p:cNvPr>
          <p:cNvSpPr>
            <a:spLocks noGrp="1"/>
          </p:cNvSpPr>
          <p:nvPr>
            <p:ph idx="1"/>
          </p:nvPr>
        </p:nvSpPr>
        <p:spPr/>
        <p:txBody>
          <a:bodyPr/>
          <a:lstStyle/>
          <a:p>
            <a:endParaRPr lang="en-US" dirty="0"/>
          </a:p>
          <a:p>
            <a:r>
              <a:rPr lang="en-US" dirty="0"/>
              <a:t>Delay in updates</a:t>
            </a:r>
          </a:p>
          <a:p>
            <a:endParaRPr lang="en-US" dirty="0"/>
          </a:p>
          <a:p>
            <a:r>
              <a:rPr lang="en-US" dirty="0"/>
              <a:t>Dilution of pool</a:t>
            </a:r>
          </a:p>
          <a:p>
            <a:endParaRPr lang="en-US" dirty="0"/>
          </a:p>
          <a:p>
            <a:r>
              <a:rPr lang="en-US" dirty="0"/>
              <a:t>Delays in testing</a:t>
            </a:r>
          </a:p>
          <a:p>
            <a:pPr lvl="1"/>
            <a:r>
              <a:rPr lang="en-US" dirty="0"/>
              <a:t>Predictable gaps at the beginning of the selection period</a:t>
            </a:r>
          </a:p>
          <a:p>
            <a:endParaRPr lang="en-US" dirty="0"/>
          </a:p>
          <a:p>
            <a:r>
              <a:rPr lang="en-US" dirty="0"/>
              <a:t>Requirement to complete testing before selection period ends</a:t>
            </a:r>
          </a:p>
        </p:txBody>
      </p:sp>
    </p:spTree>
    <p:extLst>
      <p:ext uri="{BB962C8B-B14F-4D97-AF65-F5344CB8AC3E}">
        <p14:creationId xmlns:p14="http://schemas.microsoft.com/office/powerpoint/2010/main" val="342273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66D90-47B4-40D6-9F74-03528AEDC703}"/>
              </a:ext>
            </a:extLst>
          </p:cNvPr>
          <p:cNvSpPr>
            <a:spLocks noGrp="1"/>
          </p:cNvSpPr>
          <p:nvPr>
            <p:ph type="title"/>
          </p:nvPr>
        </p:nvSpPr>
        <p:spPr/>
        <p:txBody>
          <a:bodyPr/>
          <a:lstStyle/>
          <a:p>
            <a:r>
              <a:rPr lang="en-US"/>
              <a:t>Random Testing</a:t>
            </a:r>
            <a:endParaRPr lang="en-US" dirty="0"/>
          </a:p>
        </p:txBody>
      </p:sp>
      <p:sp>
        <p:nvSpPr>
          <p:cNvPr id="3" name="Content Placeholder 2">
            <a:extLst>
              <a:ext uri="{FF2B5EF4-FFF2-40B4-BE49-F238E27FC236}">
                <a16:creationId xmlns:a16="http://schemas.microsoft.com/office/drawing/2014/main" id="{7EACA186-4425-4AA8-A122-22E7FC8834A1}"/>
              </a:ext>
            </a:extLst>
          </p:cNvPr>
          <p:cNvSpPr>
            <a:spLocks noGrp="1"/>
          </p:cNvSpPr>
          <p:nvPr>
            <p:ph idx="1"/>
          </p:nvPr>
        </p:nvSpPr>
        <p:spPr/>
        <p:txBody>
          <a:bodyPr/>
          <a:lstStyle/>
          <a:p>
            <a:endParaRPr lang="en-US" dirty="0"/>
          </a:p>
          <a:p>
            <a:r>
              <a:rPr lang="en-US" dirty="0"/>
              <a:t>Unbiased</a:t>
            </a:r>
          </a:p>
          <a:p>
            <a:endParaRPr lang="en-US" dirty="0"/>
          </a:p>
          <a:p>
            <a:r>
              <a:rPr lang="en-US" dirty="0"/>
              <a:t>Choose timeframe</a:t>
            </a:r>
          </a:p>
          <a:p>
            <a:pPr lvl="1"/>
            <a:r>
              <a:rPr lang="en-US" dirty="0"/>
              <a:t>Monthly/Quarterly</a:t>
            </a:r>
          </a:p>
          <a:p>
            <a:pPr lvl="1"/>
            <a:endParaRPr lang="en-US" dirty="0"/>
          </a:p>
          <a:p>
            <a:r>
              <a:rPr lang="en-US" dirty="0"/>
              <a:t>Choose type of notification</a:t>
            </a:r>
          </a:p>
          <a:p>
            <a:pPr lvl="1"/>
            <a:r>
              <a:rPr lang="en-US" dirty="0"/>
              <a:t>Ensure in a timely manner</a:t>
            </a:r>
          </a:p>
          <a:p>
            <a:pPr lvl="1"/>
            <a:endParaRPr lang="en-US" dirty="0"/>
          </a:p>
          <a:p>
            <a:r>
              <a:rPr lang="en-US" dirty="0"/>
              <a:t>Meet testing rates</a:t>
            </a:r>
          </a:p>
          <a:p>
            <a:pPr lvl="2"/>
            <a:endParaRPr lang="en-US" dirty="0"/>
          </a:p>
        </p:txBody>
      </p:sp>
    </p:spTree>
    <p:extLst>
      <p:ext uri="{BB962C8B-B14F-4D97-AF65-F5344CB8AC3E}">
        <p14:creationId xmlns:p14="http://schemas.microsoft.com/office/powerpoint/2010/main" val="26957761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AC-BA1C-41E4-B275-21B314896513}"/>
              </a:ext>
            </a:extLst>
          </p:cNvPr>
          <p:cNvSpPr>
            <a:spLocks noGrp="1"/>
          </p:cNvSpPr>
          <p:nvPr>
            <p:ph type="title"/>
          </p:nvPr>
        </p:nvSpPr>
        <p:spPr/>
        <p:txBody>
          <a:bodyPr/>
          <a:lstStyle/>
          <a:p>
            <a:r>
              <a:rPr lang="en-US" dirty="0"/>
              <a:t>Keep An Eye On…</a:t>
            </a:r>
          </a:p>
        </p:txBody>
      </p:sp>
      <p:sp>
        <p:nvSpPr>
          <p:cNvPr id="3" name="Content Placeholder 2">
            <a:extLst>
              <a:ext uri="{FF2B5EF4-FFF2-40B4-BE49-F238E27FC236}">
                <a16:creationId xmlns:a16="http://schemas.microsoft.com/office/drawing/2014/main" id="{5F1E5482-BE1F-4076-9F88-3519E1059FD2}"/>
              </a:ext>
            </a:extLst>
          </p:cNvPr>
          <p:cNvSpPr>
            <a:spLocks noGrp="1"/>
          </p:cNvSpPr>
          <p:nvPr>
            <p:ph idx="1"/>
          </p:nvPr>
        </p:nvSpPr>
        <p:spPr/>
        <p:txBody>
          <a:bodyPr/>
          <a:lstStyle/>
          <a:p>
            <a:endParaRPr lang="en-US" dirty="0"/>
          </a:p>
          <a:p>
            <a:r>
              <a:rPr lang="en-US" dirty="0"/>
              <a:t>Excused selections NOT being made up</a:t>
            </a:r>
          </a:p>
          <a:p>
            <a:pPr lvl="1"/>
            <a:r>
              <a:rPr lang="en-US" dirty="0"/>
              <a:t>Mad dash to meet testing requirements at the end of the year</a:t>
            </a:r>
          </a:p>
          <a:p>
            <a:pPr lvl="1"/>
            <a:endParaRPr lang="en-US" dirty="0"/>
          </a:p>
          <a:p>
            <a:r>
              <a:rPr lang="en-US" dirty="0"/>
              <a:t>Batch Testing</a:t>
            </a:r>
          </a:p>
          <a:p>
            <a:pPr lvl="1"/>
            <a:r>
              <a:rPr lang="en-US" dirty="0"/>
              <a:t>Selections provided late and then required to be completed in condensed timeframe</a:t>
            </a:r>
          </a:p>
          <a:p>
            <a:endParaRPr lang="en-US" dirty="0"/>
          </a:p>
        </p:txBody>
      </p:sp>
    </p:spTree>
    <p:extLst>
      <p:ext uri="{BB962C8B-B14F-4D97-AF65-F5344CB8AC3E}">
        <p14:creationId xmlns:p14="http://schemas.microsoft.com/office/powerpoint/2010/main" val="3563606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4A247-C511-4B00-BCBD-CBBA96617AB1}"/>
              </a:ext>
            </a:extLst>
          </p:cNvPr>
          <p:cNvSpPr>
            <a:spLocks noGrp="1"/>
          </p:cNvSpPr>
          <p:nvPr>
            <p:ph type="title"/>
          </p:nvPr>
        </p:nvSpPr>
        <p:spPr/>
        <p:txBody>
          <a:bodyPr/>
          <a:lstStyle/>
          <a:p>
            <a:r>
              <a:rPr lang="en-US" dirty="0"/>
              <a:t>Return-to-Duty &amp; Follow-Up Testing</a:t>
            </a:r>
          </a:p>
        </p:txBody>
      </p:sp>
      <p:sp>
        <p:nvSpPr>
          <p:cNvPr id="3" name="Content Placeholder 2">
            <a:extLst>
              <a:ext uri="{FF2B5EF4-FFF2-40B4-BE49-F238E27FC236}">
                <a16:creationId xmlns:a16="http://schemas.microsoft.com/office/drawing/2014/main" id="{C17649C7-7B77-482F-9E7D-682DE0E51A1A}"/>
              </a:ext>
            </a:extLst>
          </p:cNvPr>
          <p:cNvSpPr>
            <a:spLocks noGrp="1"/>
          </p:cNvSpPr>
          <p:nvPr>
            <p:ph idx="1"/>
          </p:nvPr>
        </p:nvSpPr>
        <p:spPr/>
        <p:txBody>
          <a:bodyPr/>
          <a:lstStyle/>
          <a:p>
            <a:endParaRPr lang="en-US" dirty="0"/>
          </a:p>
          <a:p>
            <a:r>
              <a:rPr lang="en-US" dirty="0"/>
              <a:t>Set up testing schedule based on the SAP follow-up plan</a:t>
            </a:r>
          </a:p>
          <a:p>
            <a:endParaRPr lang="en-US" dirty="0"/>
          </a:p>
          <a:p>
            <a:r>
              <a:rPr lang="en-US" dirty="0"/>
              <a:t>Send testing notifications</a:t>
            </a:r>
          </a:p>
          <a:p>
            <a:pPr lvl="1"/>
            <a:r>
              <a:rPr lang="en-US" dirty="0"/>
              <a:t>You decide on the actual date of testing</a:t>
            </a:r>
          </a:p>
        </p:txBody>
      </p:sp>
    </p:spTree>
    <p:extLst>
      <p:ext uri="{BB962C8B-B14F-4D97-AF65-F5344CB8AC3E}">
        <p14:creationId xmlns:p14="http://schemas.microsoft.com/office/powerpoint/2010/main" val="1780379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80795-A0C2-4DF3-AD9F-5F45AA98A476}"/>
              </a:ext>
            </a:extLst>
          </p:cNvPr>
          <p:cNvSpPr>
            <a:spLocks noGrp="1"/>
          </p:cNvSpPr>
          <p:nvPr>
            <p:ph type="title"/>
          </p:nvPr>
        </p:nvSpPr>
        <p:spPr/>
        <p:txBody>
          <a:bodyPr/>
          <a:lstStyle/>
          <a:p>
            <a:r>
              <a:rPr lang="en-US" dirty="0"/>
              <a:t>Keep An Eye On…</a:t>
            </a:r>
          </a:p>
        </p:txBody>
      </p:sp>
      <p:sp>
        <p:nvSpPr>
          <p:cNvPr id="3" name="Content Placeholder 2">
            <a:extLst>
              <a:ext uri="{FF2B5EF4-FFF2-40B4-BE49-F238E27FC236}">
                <a16:creationId xmlns:a16="http://schemas.microsoft.com/office/drawing/2014/main" id="{D1AAEC08-1125-464A-BAB1-E7D9FA4EB9F9}"/>
              </a:ext>
            </a:extLst>
          </p:cNvPr>
          <p:cNvSpPr>
            <a:spLocks noGrp="1"/>
          </p:cNvSpPr>
          <p:nvPr>
            <p:ph idx="1"/>
          </p:nvPr>
        </p:nvSpPr>
        <p:spPr/>
        <p:txBody>
          <a:bodyPr/>
          <a:lstStyle/>
          <a:p>
            <a:endParaRPr lang="en-US" dirty="0"/>
          </a:p>
          <a:p>
            <a:r>
              <a:rPr lang="en-US" dirty="0"/>
              <a:t>Predictable testing</a:t>
            </a:r>
          </a:p>
          <a:p>
            <a:endParaRPr lang="en-US" dirty="0"/>
          </a:p>
          <a:p>
            <a:r>
              <a:rPr lang="en-US" dirty="0"/>
              <a:t>Missed follow-ups</a:t>
            </a:r>
          </a:p>
          <a:p>
            <a:endParaRPr lang="en-US" dirty="0"/>
          </a:p>
          <a:p>
            <a:r>
              <a:rPr lang="en-US" dirty="0"/>
              <a:t>Tests not directly observed</a:t>
            </a:r>
          </a:p>
        </p:txBody>
      </p:sp>
    </p:spTree>
    <p:extLst>
      <p:ext uri="{BB962C8B-B14F-4D97-AF65-F5344CB8AC3E}">
        <p14:creationId xmlns:p14="http://schemas.microsoft.com/office/powerpoint/2010/main" val="14643872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526A3-3A08-459A-AF48-BD578287E3B8}"/>
              </a:ext>
            </a:extLst>
          </p:cNvPr>
          <p:cNvSpPr>
            <a:spLocks noGrp="1"/>
          </p:cNvSpPr>
          <p:nvPr>
            <p:ph type="title"/>
          </p:nvPr>
        </p:nvSpPr>
        <p:spPr/>
        <p:txBody>
          <a:bodyPr/>
          <a:lstStyle/>
          <a:p>
            <a:r>
              <a:rPr lang="en-US"/>
              <a:t>Forms</a:t>
            </a:r>
            <a:endParaRPr lang="en-US" dirty="0"/>
          </a:p>
        </p:txBody>
      </p:sp>
      <p:sp>
        <p:nvSpPr>
          <p:cNvPr id="3" name="Content Placeholder 2">
            <a:extLst>
              <a:ext uri="{FF2B5EF4-FFF2-40B4-BE49-F238E27FC236}">
                <a16:creationId xmlns:a16="http://schemas.microsoft.com/office/drawing/2014/main" id="{C9173F7A-152E-4F5A-8090-5BD5FA6EE30C}"/>
              </a:ext>
            </a:extLst>
          </p:cNvPr>
          <p:cNvSpPr>
            <a:spLocks noGrp="1"/>
          </p:cNvSpPr>
          <p:nvPr>
            <p:ph idx="1"/>
          </p:nvPr>
        </p:nvSpPr>
        <p:spPr/>
        <p:txBody>
          <a:bodyPr/>
          <a:lstStyle/>
          <a:p>
            <a:r>
              <a:rPr lang="en-US" dirty="0"/>
              <a:t>Background Request Forms</a:t>
            </a:r>
          </a:p>
          <a:p>
            <a:r>
              <a:rPr lang="en-US" dirty="0"/>
              <a:t>Testing Notifications</a:t>
            </a:r>
          </a:p>
          <a:p>
            <a:pPr lvl="1"/>
            <a:r>
              <a:rPr lang="en-US" dirty="0"/>
              <a:t>Ensure it states FTA</a:t>
            </a:r>
          </a:p>
          <a:p>
            <a:pPr lvl="1"/>
            <a:r>
              <a:rPr lang="en-US" dirty="0"/>
              <a:t>Best to document time of notification and time of arrival at testing site </a:t>
            </a:r>
          </a:p>
          <a:p>
            <a:pPr lvl="1"/>
            <a:r>
              <a:rPr lang="en-US" dirty="0"/>
              <a:t>Box for observed (if required)</a:t>
            </a:r>
          </a:p>
          <a:p>
            <a:r>
              <a:rPr lang="en-US" dirty="0"/>
              <a:t>Post-Accident Determination</a:t>
            </a:r>
          </a:p>
          <a:p>
            <a:pPr lvl="1"/>
            <a:r>
              <a:rPr lang="en-US" dirty="0"/>
              <a:t>FTA thresholds</a:t>
            </a:r>
          </a:p>
          <a:p>
            <a:pPr lvl="1"/>
            <a:r>
              <a:rPr lang="en-US" dirty="0"/>
              <a:t>Able to document delays</a:t>
            </a:r>
          </a:p>
          <a:p>
            <a:r>
              <a:rPr lang="en-US" dirty="0"/>
              <a:t>Reasonable Suspicion Determination</a:t>
            </a:r>
          </a:p>
          <a:p>
            <a:pPr marL="0" indent="0">
              <a:buNone/>
            </a:pPr>
            <a:endParaRPr lang="en-US" sz="2000" dirty="0">
              <a:hlinkClick r:id="rId2"/>
            </a:endParaRPr>
          </a:p>
          <a:p>
            <a:pPr marL="0" indent="0">
              <a:buNone/>
            </a:pPr>
            <a:r>
              <a:rPr lang="en-US" sz="2000" dirty="0"/>
              <a:t>	</a:t>
            </a:r>
            <a:r>
              <a:rPr lang="en-US" sz="2000" dirty="0">
                <a:hlinkClick r:id="rId2"/>
              </a:rPr>
              <a:t>https://transit-safety.fta.dot.gov/DrugAndAlcohol/Tools/Default.aspx</a:t>
            </a:r>
            <a:endParaRPr lang="en-US" sz="2000" dirty="0"/>
          </a:p>
          <a:p>
            <a:endParaRPr lang="en-US" dirty="0"/>
          </a:p>
        </p:txBody>
      </p:sp>
    </p:spTree>
    <p:extLst>
      <p:ext uri="{BB962C8B-B14F-4D97-AF65-F5344CB8AC3E}">
        <p14:creationId xmlns:p14="http://schemas.microsoft.com/office/powerpoint/2010/main" val="9348157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6D949-D381-4F1A-81C9-994B78CD4E5E}"/>
              </a:ext>
            </a:extLst>
          </p:cNvPr>
          <p:cNvSpPr>
            <a:spLocks noGrp="1"/>
          </p:cNvSpPr>
          <p:nvPr>
            <p:ph type="title"/>
          </p:nvPr>
        </p:nvSpPr>
        <p:spPr/>
        <p:txBody>
          <a:bodyPr/>
          <a:lstStyle/>
          <a:p>
            <a:r>
              <a:rPr lang="en-US"/>
              <a:t>In-House Determinations</a:t>
            </a:r>
            <a:endParaRPr lang="en-US" dirty="0"/>
          </a:p>
        </p:txBody>
      </p:sp>
      <p:sp>
        <p:nvSpPr>
          <p:cNvPr id="3" name="Content Placeholder 2">
            <a:extLst>
              <a:ext uri="{FF2B5EF4-FFF2-40B4-BE49-F238E27FC236}">
                <a16:creationId xmlns:a16="http://schemas.microsoft.com/office/drawing/2014/main" id="{6DF9E952-75D2-41C4-8B0A-F348E7E221E7}"/>
              </a:ext>
            </a:extLst>
          </p:cNvPr>
          <p:cNvSpPr>
            <a:spLocks noGrp="1"/>
          </p:cNvSpPr>
          <p:nvPr>
            <p:ph idx="1"/>
          </p:nvPr>
        </p:nvSpPr>
        <p:spPr/>
        <p:txBody>
          <a:bodyPr/>
          <a:lstStyle/>
          <a:p>
            <a:endParaRPr lang="en-US" dirty="0"/>
          </a:p>
          <a:p>
            <a:r>
              <a:rPr lang="en-US" dirty="0"/>
              <a:t>Your Trained Staff, Not the TPA</a:t>
            </a:r>
          </a:p>
          <a:p>
            <a:endParaRPr lang="en-US" dirty="0"/>
          </a:p>
          <a:p>
            <a:pPr lvl="1"/>
            <a:r>
              <a:rPr lang="en-US" dirty="0"/>
              <a:t>Post-accident testing</a:t>
            </a:r>
          </a:p>
          <a:p>
            <a:endParaRPr lang="en-US" dirty="0"/>
          </a:p>
          <a:p>
            <a:pPr lvl="1"/>
            <a:r>
              <a:rPr lang="en-US" dirty="0"/>
              <a:t>Reasonable suspicion testing</a:t>
            </a:r>
          </a:p>
          <a:p>
            <a:endParaRPr lang="en-US" dirty="0"/>
          </a:p>
          <a:p>
            <a:endParaRPr lang="en-US" dirty="0"/>
          </a:p>
          <a:p>
            <a:pPr marL="0" indent="0">
              <a:buNone/>
            </a:pPr>
            <a:r>
              <a:rPr lang="en-US" dirty="0"/>
              <a:t>FTA has free determination pocket cards</a:t>
            </a:r>
          </a:p>
        </p:txBody>
      </p:sp>
    </p:spTree>
    <p:extLst>
      <p:ext uri="{BB962C8B-B14F-4D97-AF65-F5344CB8AC3E}">
        <p14:creationId xmlns:p14="http://schemas.microsoft.com/office/powerpoint/2010/main" val="30218832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F8DB-69C5-4F94-B0B4-23004B8940E8}"/>
              </a:ext>
            </a:extLst>
          </p:cNvPr>
          <p:cNvSpPr>
            <a:spLocks noGrp="1"/>
          </p:cNvSpPr>
          <p:nvPr>
            <p:ph type="title"/>
          </p:nvPr>
        </p:nvSpPr>
        <p:spPr/>
        <p:txBody>
          <a:bodyPr/>
          <a:lstStyle/>
          <a:p>
            <a:r>
              <a:rPr lang="en-US"/>
              <a:t>TPA</a:t>
            </a:r>
            <a:br>
              <a:rPr lang="en-US"/>
            </a:br>
            <a:endParaRPr lang="en-US" dirty="0"/>
          </a:p>
        </p:txBody>
      </p:sp>
      <p:sp>
        <p:nvSpPr>
          <p:cNvPr id="4" name="Text Placeholder 3">
            <a:extLst>
              <a:ext uri="{FF2B5EF4-FFF2-40B4-BE49-F238E27FC236}">
                <a16:creationId xmlns:a16="http://schemas.microsoft.com/office/drawing/2014/main" id="{5C62312D-230D-48BB-BE09-4FD54E4A45C5}"/>
              </a:ext>
            </a:extLst>
          </p:cNvPr>
          <p:cNvSpPr>
            <a:spLocks noGrp="1"/>
          </p:cNvSpPr>
          <p:nvPr>
            <p:ph type="body" idx="1"/>
          </p:nvPr>
        </p:nvSpPr>
        <p:spPr/>
        <p:txBody>
          <a:bodyPr/>
          <a:lstStyle/>
          <a:p>
            <a:r>
              <a:rPr lang="en-US"/>
              <a:t>Oversight – Stay on Top of It</a:t>
            </a:r>
            <a:endParaRPr lang="en-US" dirty="0"/>
          </a:p>
        </p:txBody>
      </p:sp>
    </p:spTree>
    <p:extLst>
      <p:ext uri="{BB962C8B-B14F-4D97-AF65-F5344CB8AC3E}">
        <p14:creationId xmlns:p14="http://schemas.microsoft.com/office/powerpoint/2010/main" val="110223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7CAA87-035C-4BE1-9BA9-61AC0CD46EE5}"/>
              </a:ext>
            </a:extLst>
          </p:cNvPr>
          <p:cNvSpPr>
            <a:spLocks noGrp="1"/>
          </p:cNvSpPr>
          <p:nvPr>
            <p:ph type="title"/>
          </p:nvPr>
        </p:nvSpPr>
        <p:spPr/>
        <p:txBody>
          <a:bodyPr/>
          <a:lstStyle/>
          <a:p>
            <a:r>
              <a:rPr lang="en-US"/>
              <a:t>So Many Things to Keep Track Of</a:t>
            </a:r>
            <a:endParaRPr lang="en-US" dirty="0"/>
          </a:p>
        </p:txBody>
      </p:sp>
      <p:graphicFrame>
        <p:nvGraphicFramePr>
          <p:cNvPr id="5" name="Content Placeholder 3">
            <a:extLst>
              <a:ext uri="{FF2B5EF4-FFF2-40B4-BE49-F238E27FC236}">
                <a16:creationId xmlns:a16="http://schemas.microsoft.com/office/drawing/2014/main" id="{53A676A2-F9B7-473A-A3D7-093174C8D348}"/>
              </a:ext>
            </a:extLst>
          </p:cNvPr>
          <p:cNvGraphicFramePr>
            <a:graphicFrameLocks/>
          </p:cNvGraphicFramePr>
          <p:nvPr>
            <p:extLst>
              <p:ext uri="{D42A27DB-BD31-4B8C-83A1-F6EECF244321}">
                <p14:modId xmlns:p14="http://schemas.microsoft.com/office/powerpoint/2010/main" val="899651787"/>
              </p:ext>
            </p:extLst>
          </p:nvPr>
        </p:nvGraphicFramePr>
        <p:xfrm>
          <a:off x="1380603" y="1383198"/>
          <a:ext cx="6382794" cy="4926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7295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6EB5-E260-4064-B560-0CE550C7F9AF}"/>
              </a:ext>
            </a:extLst>
          </p:cNvPr>
          <p:cNvSpPr>
            <a:spLocks noGrp="1"/>
          </p:cNvSpPr>
          <p:nvPr>
            <p:ph type="title"/>
          </p:nvPr>
        </p:nvSpPr>
        <p:spPr/>
        <p:txBody>
          <a:bodyPr/>
          <a:lstStyle/>
          <a:p>
            <a:r>
              <a:rPr lang="en-US"/>
              <a:t>Oversight</a:t>
            </a:r>
            <a:endParaRPr lang="en-US" dirty="0"/>
          </a:p>
        </p:txBody>
      </p:sp>
      <p:sp>
        <p:nvSpPr>
          <p:cNvPr id="3" name="Content Placeholder 2">
            <a:extLst>
              <a:ext uri="{FF2B5EF4-FFF2-40B4-BE49-F238E27FC236}">
                <a16:creationId xmlns:a16="http://schemas.microsoft.com/office/drawing/2014/main" id="{B12DFAE0-74BB-4A4A-85E0-03114F20FED6}"/>
              </a:ext>
            </a:extLst>
          </p:cNvPr>
          <p:cNvSpPr>
            <a:spLocks noGrp="1"/>
          </p:cNvSpPr>
          <p:nvPr>
            <p:ph idx="1"/>
          </p:nvPr>
        </p:nvSpPr>
        <p:spPr>
          <a:xfrm>
            <a:off x="457200" y="1600200"/>
            <a:ext cx="8229600" cy="4525963"/>
          </a:xfrm>
        </p:spPr>
        <p:txBody>
          <a:bodyPr/>
          <a:lstStyle/>
          <a:p>
            <a:pPr marL="0" indent="0">
              <a:buNone/>
            </a:pPr>
            <a:r>
              <a:rPr lang="en-US" b="1" dirty="0"/>
              <a:t>Ask Questions</a:t>
            </a:r>
          </a:p>
          <a:p>
            <a:pPr>
              <a:spcBef>
                <a:spcPts val="0"/>
              </a:spcBef>
              <a:spcAft>
                <a:spcPts val="1200"/>
              </a:spcAft>
            </a:pPr>
            <a:r>
              <a:rPr lang="en-US" dirty="0"/>
              <a:t>How long have they been in business?</a:t>
            </a:r>
          </a:p>
          <a:p>
            <a:pPr>
              <a:spcBef>
                <a:spcPts val="0"/>
              </a:spcBef>
              <a:spcAft>
                <a:spcPts val="1200"/>
              </a:spcAft>
            </a:pPr>
            <a:r>
              <a:rPr lang="en-US" dirty="0"/>
              <a:t>What services do they provide?</a:t>
            </a:r>
          </a:p>
          <a:p>
            <a:pPr>
              <a:spcBef>
                <a:spcPts val="0"/>
              </a:spcBef>
              <a:spcAft>
                <a:spcPts val="1200"/>
              </a:spcAft>
            </a:pPr>
            <a:r>
              <a:rPr lang="en-US" dirty="0"/>
              <a:t>Are they familiar with FTA regulations? How many other FTA clients do they have?</a:t>
            </a:r>
          </a:p>
          <a:p>
            <a:pPr>
              <a:spcBef>
                <a:spcPts val="0"/>
              </a:spcBef>
              <a:spcAft>
                <a:spcPts val="1200"/>
              </a:spcAft>
            </a:pPr>
            <a:r>
              <a:rPr lang="en-US" dirty="0"/>
              <a:t>How many testing locations are in your area? Is there a location(s) available for off-hours testing?</a:t>
            </a:r>
          </a:p>
          <a:p>
            <a:pPr>
              <a:spcBef>
                <a:spcPts val="0"/>
              </a:spcBef>
              <a:spcAft>
                <a:spcPts val="2400"/>
              </a:spcAft>
            </a:pPr>
            <a:r>
              <a:rPr lang="en-US" dirty="0"/>
              <a:t>Do they assist with providing required documentation?</a:t>
            </a:r>
            <a:endParaRPr lang="en-US" sz="2000" dirty="0"/>
          </a:p>
          <a:p>
            <a:pPr marL="0" indent="0">
              <a:spcBef>
                <a:spcPts val="0"/>
              </a:spcBef>
              <a:spcAft>
                <a:spcPts val="1200"/>
              </a:spcAft>
              <a:buNone/>
            </a:pPr>
            <a:r>
              <a:rPr lang="en-US" sz="1800" dirty="0"/>
              <a:t>Ensure the fees make sense for your company and the services you are receiving</a:t>
            </a:r>
          </a:p>
        </p:txBody>
      </p:sp>
    </p:spTree>
    <p:extLst>
      <p:ext uri="{BB962C8B-B14F-4D97-AF65-F5344CB8AC3E}">
        <p14:creationId xmlns:p14="http://schemas.microsoft.com/office/powerpoint/2010/main" val="38134645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6EB5-E260-4064-B560-0CE550C7F9AF}"/>
              </a:ext>
            </a:extLst>
          </p:cNvPr>
          <p:cNvSpPr>
            <a:spLocks noGrp="1"/>
          </p:cNvSpPr>
          <p:nvPr>
            <p:ph type="title"/>
          </p:nvPr>
        </p:nvSpPr>
        <p:spPr/>
        <p:txBody>
          <a:bodyPr/>
          <a:lstStyle/>
          <a:p>
            <a:r>
              <a:rPr lang="en-US"/>
              <a:t>Oversight</a:t>
            </a:r>
            <a:endParaRPr lang="en-US" dirty="0"/>
          </a:p>
        </p:txBody>
      </p:sp>
      <p:sp>
        <p:nvSpPr>
          <p:cNvPr id="3" name="Content Placeholder 2">
            <a:extLst>
              <a:ext uri="{FF2B5EF4-FFF2-40B4-BE49-F238E27FC236}">
                <a16:creationId xmlns:a16="http://schemas.microsoft.com/office/drawing/2014/main" id="{B12DFAE0-74BB-4A4A-85E0-03114F20FED6}"/>
              </a:ext>
            </a:extLst>
          </p:cNvPr>
          <p:cNvSpPr>
            <a:spLocks noGrp="1"/>
          </p:cNvSpPr>
          <p:nvPr>
            <p:ph idx="1"/>
          </p:nvPr>
        </p:nvSpPr>
        <p:spPr/>
        <p:txBody>
          <a:bodyPr/>
          <a:lstStyle/>
          <a:p>
            <a:pPr marL="0" indent="0">
              <a:buNone/>
            </a:pPr>
            <a:r>
              <a:rPr lang="en-US" b="1" dirty="0"/>
              <a:t>Ask for Documentation</a:t>
            </a:r>
          </a:p>
          <a:p>
            <a:r>
              <a:rPr lang="en-US" dirty="0"/>
              <a:t>Management Information System (MIS) – due 3/15</a:t>
            </a:r>
          </a:p>
          <a:p>
            <a:r>
              <a:rPr lang="en-US" dirty="0"/>
              <a:t>Random testing compliance – single pool/consortium</a:t>
            </a:r>
          </a:p>
          <a:p>
            <a:pPr lvl="1"/>
            <a:r>
              <a:rPr lang="en-US" dirty="0"/>
              <a:t>Lab statistics</a:t>
            </a:r>
          </a:p>
          <a:p>
            <a:pPr lvl="2"/>
            <a:r>
              <a:rPr lang="en-US" dirty="0"/>
              <a:t>Semi-annually</a:t>
            </a:r>
          </a:p>
          <a:p>
            <a:pPr lvl="3"/>
            <a:r>
              <a:rPr lang="en-US" dirty="0"/>
              <a:t>Sent to TPA or you directly</a:t>
            </a:r>
          </a:p>
          <a:p>
            <a:pPr lvl="2"/>
            <a:r>
              <a:rPr lang="en-US" dirty="0"/>
              <a:t>For your company only or multiple companies combined</a:t>
            </a:r>
          </a:p>
          <a:p>
            <a:pPr lvl="1"/>
            <a:r>
              <a:rPr lang="en-US" dirty="0"/>
              <a:t>Remember:</a:t>
            </a:r>
          </a:p>
          <a:p>
            <a:pPr lvl="2"/>
            <a:r>
              <a:rPr lang="en-US" dirty="0"/>
              <a:t>Should still receive a statement if less than 5 tests in 6 months</a:t>
            </a:r>
          </a:p>
          <a:p>
            <a:pPr lvl="2"/>
            <a:r>
              <a:rPr lang="en-US" dirty="0"/>
              <a:t>Statistics may show more positives than you had</a:t>
            </a:r>
          </a:p>
          <a:p>
            <a:r>
              <a:rPr lang="en-US" dirty="0"/>
              <a:t>Certificates for MRO</a:t>
            </a:r>
          </a:p>
          <a:p>
            <a:endParaRPr lang="en-US" dirty="0"/>
          </a:p>
          <a:p>
            <a:pPr lvl="1"/>
            <a:endParaRPr lang="en-US" dirty="0"/>
          </a:p>
        </p:txBody>
      </p:sp>
    </p:spTree>
    <p:extLst>
      <p:ext uri="{BB962C8B-B14F-4D97-AF65-F5344CB8AC3E}">
        <p14:creationId xmlns:p14="http://schemas.microsoft.com/office/powerpoint/2010/main" val="7753255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6EB5-E260-4064-B560-0CE550C7F9AF}"/>
              </a:ext>
            </a:extLst>
          </p:cNvPr>
          <p:cNvSpPr>
            <a:spLocks noGrp="1"/>
          </p:cNvSpPr>
          <p:nvPr>
            <p:ph type="title"/>
          </p:nvPr>
        </p:nvSpPr>
        <p:spPr/>
        <p:txBody>
          <a:bodyPr/>
          <a:lstStyle/>
          <a:p>
            <a:r>
              <a:rPr lang="en-US"/>
              <a:t>Oversight</a:t>
            </a:r>
            <a:endParaRPr lang="en-US" dirty="0"/>
          </a:p>
        </p:txBody>
      </p:sp>
      <p:sp>
        <p:nvSpPr>
          <p:cNvPr id="3" name="Content Placeholder 2">
            <a:extLst>
              <a:ext uri="{FF2B5EF4-FFF2-40B4-BE49-F238E27FC236}">
                <a16:creationId xmlns:a16="http://schemas.microsoft.com/office/drawing/2014/main" id="{B12DFAE0-74BB-4A4A-85E0-03114F20FED6}"/>
              </a:ext>
            </a:extLst>
          </p:cNvPr>
          <p:cNvSpPr>
            <a:spLocks noGrp="1"/>
          </p:cNvSpPr>
          <p:nvPr>
            <p:ph idx="1"/>
          </p:nvPr>
        </p:nvSpPr>
        <p:spPr/>
        <p:txBody>
          <a:bodyPr/>
          <a:lstStyle/>
          <a:p>
            <a:pPr marL="0" indent="0">
              <a:buNone/>
            </a:pPr>
            <a:r>
              <a:rPr lang="en-US" b="1" dirty="0"/>
              <a:t>Collection Site Review</a:t>
            </a:r>
          </a:p>
          <a:p>
            <a:r>
              <a:rPr lang="en-US" dirty="0"/>
              <a:t>Collectors up-to-date on qualifications</a:t>
            </a:r>
          </a:p>
          <a:p>
            <a:r>
              <a:rPr lang="en-US" dirty="0"/>
              <a:t>All BATs and collectors subscribe to ODAPC list-serve</a:t>
            </a:r>
          </a:p>
          <a:p>
            <a:r>
              <a:rPr lang="en-US" dirty="0"/>
              <a:t>EBT calibration logs</a:t>
            </a:r>
          </a:p>
          <a:p>
            <a:r>
              <a:rPr lang="en-US" dirty="0"/>
              <a:t>Limited access to testing area/privacy for breath test</a:t>
            </a:r>
          </a:p>
          <a:p>
            <a:r>
              <a:rPr lang="en-US" dirty="0"/>
              <a:t>Enclosure is secure</a:t>
            </a:r>
          </a:p>
          <a:p>
            <a:r>
              <a:rPr lang="en-US" dirty="0"/>
              <a:t>Do they know:</a:t>
            </a:r>
          </a:p>
          <a:p>
            <a:pPr lvl="1"/>
            <a:r>
              <a:rPr lang="en-US" dirty="0"/>
              <a:t>Shy bladder process</a:t>
            </a:r>
          </a:p>
          <a:p>
            <a:pPr lvl="1"/>
            <a:r>
              <a:rPr lang="en-US" dirty="0"/>
              <a:t>Procedures for a specimen with a temperature out of range</a:t>
            </a:r>
          </a:p>
          <a:p>
            <a:pPr lvl="1"/>
            <a:r>
              <a:rPr lang="en-US" dirty="0"/>
              <a:t>How/when to conduct a direct observation</a:t>
            </a:r>
          </a:p>
          <a:p>
            <a:endParaRPr lang="en-US" dirty="0"/>
          </a:p>
          <a:p>
            <a:pPr lvl="1"/>
            <a:endParaRPr lang="en-US" dirty="0"/>
          </a:p>
        </p:txBody>
      </p:sp>
    </p:spTree>
    <p:extLst>
      <p:ext uri="{BB962C8B-B14F-4D97-AF65-F5344CB8AC3E}">
        <p14:creationId xmlns:p14="http://schemas.microsoft.com/office/powerpoint/2010/main" val="34500001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D6EB5-E260-4064-B560-0CE550C7F9AF}"/>
              </a:ext>
            </a:extLst>
          </p:cNvPr>
          <p:cNvSpPr>
            <a:spLocks noGrp="1"/>
          </p:cNvSpPr>
          <p:nvPr>
            <p:ph type="title"/>
          </p:nvPr>
        </p:nvSpPr>
        <p:spPr/>
        <p:txBody>
          <a:bodyPr/>
          <a:lstStyle/>
          <a:p>
            <a:r>
              <a:rPr lang="en-US"/>
              <a:t>Oversight</a:t>
            </a:r>
            <a:endParaRPr lang="en-US" dirty="0"/>
          </a:p>
        </p:txBody>
      </p:sp>
      <p:sp>
        <p:nvSpPr>
          <p:cNvPr id="3" name="Content Placeholder 2">
            <a:extLst>
              <a:ext uri="{FF2B5EF4-FFF2-40B4-BE49-F238E27FC236}">
                <a16:creationId xmlns:a16="http://schemas.microsoft.com/office/drawing/2014/main" id="{B12DFAE0-74BB-4A4A-85E0-03114F20FED6}"/>
              </a:ext>
            </a:extLst>
          </p:cNvPr>
          <p:cNvSpPr>
            <a:spLocks noGrp="1"/>
          </p:cNvSpPr>
          <p:nvPr>
            <p:ph idx="1"/>
          </p:nvPr>
        </p:nvSpPr>
        <p:spPr>
          <a:xfrm>
            <a:off x="457200" y="1417637"/>
            <a:ext cx="8229600" cy="4743387"/>
          </a:xfrm>
        </p:spPr>
        <p:txBody>
          <a:bodyPr/>
          <a:lstStyle/>
          <a:p>
            <a:pPr marL="0" indent="0">
              <a:buNone/>
            </a:pPr>
            <a:r>
              <a:rPr lang="en-US" b="1" dirty="0"/>
              <a:t>Review Paperwork – CCF/ATF</a:t>
            </a:r>
          </a:p>
          <a:p>
            <a:pPr>
              <a:spcBef>
                <a:spcPts val="0"/>
              </a:spcBef>
              <a:spcAft>
                <a:spcPts val="300"/>
              </a:spcAft>
            </a:pPr>
            <a:r>
              <a:rPr lang="en-US" dirty="0"/>
              <a:t>Ensure the correct agency</a:t>
            </a:r>
          </a:p>
          <a:p>
            <a:pPr>
              <a:spcBef>
                <a:spcPts val="0"/>
              </a:spcBef>
              <a:spcAft>
                <a:spcPts val="300"/>
              </a:spcAft>
            </a:pPr>
            <a:r>
              <a:rPr lang="en-US" dirty="0"/>
              <a:t>SSN/Employee ID used</a:t>
            </a:r>
          </a:p>
          <a:p>
            <a:pPr lvl="1">
              <a:spcBef>
                <a:spcPts val="0"/>
              </a:spcBef>
              <a:spcAft>
                <a:spcPts val="300"/>
              </a:spcAft>
            </a:pPr>
            <a:r>
              <a:rPr lang="en-US" dirty="0"/>
              <a:t>CDL # could erroneously land your employee in the FMCSA Clearinghouse</a:t>
            </a:r>
          </a:p>
          <a:p>
            <a:pPr>
              <a:spcBef>
                <a:spcPts val="0"/>
              </a:spcBef>
              <a:spcAft>
                <a:spcPts val="300"/>
              </a:spcAft>
            </a:pPr>
            <a:r>
              <a:rPr lang="en-US" dirty="0"/>
              <a:t>All sections filled out correctly (not missing signatures, etc.)</a:t>
            </a:r>
          </a:p>
          <a:p>
            <a:pPr>
              <a:spcBef>
                <a:spcPts val="0"/>
              </a:spcBef>
              <a:spcAft>
                <a:spcPts val="300"/>
              </a:spcAft>
            </a:pPr>
            <a:r>
              <a:rPr lang="en-US" dirty="0"/>
              <a:t>Directly observed (checked if it was required)</a:t>
            </a:r>
          </a:p>
          <a:p>
            <a:pPr>
              <a:spcBef>
                <a:spcPts val="0"/>
              </a:spcBef>
              <a:spcAft>
                <a:spcPts val="300"/>
              </a:spcAft>
            </a:pPr>
            <a:r>
              <a:rPr lang="en-US" dirty="0"/>
              <a:t>No “shadowing”</a:t>
            </a:r>
          </a:p>
          <a:p>
            <a:pPr>
              <a:spcBef>
                <a:spcPts val="0"/>
              </a:spcBef>
              <a:spcAft>
                <a:spcPts val="300"/>
              </a:spcAft>
            </a:pPr>
            <a:r>
              <a:rPr lang="en-US" dirty="0"/>
              <a:t>Remarks if necessary</a:t>
            </a:r>
          </a:p>
          <a:p>
            <a:pPr>
              <a:spcBef>
                <a:spcPts val="0"/>
              </a:spcBef>
              <a:spcAft>
                <a:spcPts val="300"/>
              </a:spcAft>
            </a:pPr>
            <a:r>
              <a:rPr lang="en-US" dirty="0"/>
              <a:t>No written results if the EBT prints one</a:t>
            </a:r>
          </a:p>
          <a:p>
            <a:pPr>
              <a:spcBef>
                <a:spcPts val="0"/>
              </a:spcBef>
              <a:spcAft>
                <a:spcPts val="300"/>
              </a:spcAft>
            </a:pPr>
            <a:r>
              <a:rPr lang="en-US" dirty="0"/>
              <a:t>Yes/No for “15-Minute Wait” only checked if a confirmation test was required</a:t>
            </a:r>
          </a:p>
          <a:p>
            <a:endParaRPr lang="en-US" dirty="0"/>
          </a:p>
          <a:p>
            <a:pPr lvl="1"/>
            <a:endParaRPr lang="en-US" dirty="0"/>
          </a:p>
        </p:txBody>
      </p:sp>
    </p:spTree>
    <p:extLst>
      <p:ext uri="{BB962C8B-B14F-4D97-AF65-F5344CB8AC3E}">
        <p14:creationId xmlns:p14="http://schemas.microsoft.com/office/powerpoint/2010/main" val="33317974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F8DB-69C5-4F94-B0B4-23004B8940E8}"/>
              </a:ext>
            </a:extLst>
          </p:cNvPr>
          <p:cNvSpPr>
            <a:spLocks noGrp="1"/>
          </p:cNvSpPr>
          <p:nvPr>
            <p:ph type="title"/>
          </p:nvPr>
        </p:nvSpPr>
        <p:spPr/>
        <p:txBody>
          <a:bodyPr/>
          <a:lstStyle/>
          <a:p>
            <a:r>
              <a:rPr lang="en-US" dirty="0"/>
              <a:t>TPA</a:t>
            </a:r>
            <a:br>
              <a:rPr lang="en-US" dirty="0"/>
            </a:br>
            <a:endParaRPr lang="en-US" dirty="0"/>
          </a:p>
        </p:txBody>
      </p:sp>
      <p:sp>
        <p:nvSpPr>
          <p:cNvPr id="4" name="Text Placeholder 3">
            <a:extLst>
              <a:ext uri="{FF2B5EF4-FFF2-40B4-BE49-F238E27FC236}">
                <a16:creationId xmlns:a16="http://schemas.microsoft.com/office/drawing/2014/main" id="{5C62312D-230D-48BB-BE09-4FD54E4A45C5}"/>
              </a:ext>
            </a:extLst>
          </p:cNvPr>
          <p:cNvSpPr>
            <a:spLocks noGrp="1"/>
          </p:cNvSpPr>
          <p:nvPr>
            <p:ph type="body" idx="1"/>
          </p:nvPr>
        </p:nvSpPr>
        <p:spPr/>
        <p:txBody>
          <a:bodyPr/>
          <a:lstStyle/>
          <a:p>
            <a:r>
              <a:rPr lang="en-US"/>
              <a:t>A Checklist</a:t>
            </a:r>
            <a:endParaRPr lang="en-US" dirty="0"/>
          </a:p>
        </p:txBody>
      </p:sp>
    </p:spTree>
    <p:extLst>
      <p:ext uri="{BB962C8B-B14F-4D97-AF65-F5344CB8AC3E}">
        <p14:creationId xmlns:p14="http://schemas.microsoft.com/office/powerpoint/2010/main" val="335483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2E2950-456D-4880-B92A-984EE7E7860E}"/>
              </a:ext>
            </a:extLst>
          </p:cNvPr>
          <p:cNvSpPr>
            <a:spLocks noGrp="1"/>
          </p:cNvSpPr>
          <p:nvPr>
            <p:ph type="title"/>
          </p:nvPr>
        </p:nvSpPr>
        <p:spPr/>
        <p:txBody>
          <a:bodyPr/>
          <a:lstStyle/>
          <a:p>
            <a:r>
              <a:rPr lang="en-US" dirty="0"/>
              <a:t>Third Party Administration (TPA) Checklist</a:t>
            </a:r>
            <a:br>
              <a:rPr lang="en-US" dirty="0"/>
            </a:br>
            <a:r>
              <a:rPr lang="en-US" sz="2000" dirty="0"/>
              <a:t>Ensure They Handle Things Correctly</a:t>
            </a:r>
          </a:p>
        </p:txBody>
      </p:sp>
      <p:sp>
        <p:nvSpPr>
          <p:cNvPr id="2" name="Slide Number Placeholder 1">
            <a:extLst>
              <a:ext uri="{FF2B5EF4-FFF2-40B4-BE49-F238E27FC236}">
                <a16:creationId xmlns:a16="http://schemas.microsoft.com/office/drawing/2014/main" id="{C921B062-B952-48D0-9406-691D982804E6}"/>
              </a:ext>
            </a:extLst>
          </p:cNvPr>
          <p:cNvSpPr>
            <a:spLocks noGrp="1"/>
          </p:cNvSpPr>
          <p:nvPr>
            <p:ph type="sldNum" sz="quarter" idx="12"/>
          </p:nvPr>
        </p:nvSpPr>
        <p:spPr/>
        <p:txBody>
          <a:bodyPr/>
          <a:lstStyle/>
          <a:p>
            <a:fld id="{F00A00CB-2C12-43BD-8097-0EF59CD27AF0}" type="slidenum">
              <a:rPr lang="en-US" smtClean="0"/>
              <a:pPr/>
              <a:t>35</a:t>
            </a:fld>
            <a:endParaRPr lang="en-US" dirty="0"/>
          </a:p>
        </p:txBody>
      </p:sp>
      <p:sp>
        <p:nvSpPr>
          <p:cNvPr id="3" name="Content Placeholder 3">
            <a:extLst>
              <a:ext uri="{FF2B5EF4-FFF2-40B4-BE49-F238E27FC236}">
                <a16:creationId xmlns:a16="http://schemas.microsoft.com/office/drawing/2014/main" id="{1627C1EE-3F9A-410E-A924-D316F98354DE}"/>
              </a:ext>
            </a:extLst>
          </p:cNvPr>
          <p:cNvSpPr txBox="1">
            <a:spLocks/>
          </p:cNvSpPr>
          <p:nvPr/>
        </p:nvSpPr>
        <p:spPr>
          <a:xfrm>
            <a:off x="466725" y="1422599"/>
            <a:ext cx="8229600" cy="4980822"/>
          </a:xfrm>
          <a:prstGeom prst="rect">
            <a:avLst/>
          </a:prstGeom>
        </p:spPr>
        <p:txBody>
          <a:bodyPr anchor="ctr">
            <a:normAutofit fontScale="92500" lnSpcReduction="20000"/>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defTabSz="914400">
              <a:buFont typeface="Wingdings" panose="05000000000000000000" pitchFamily="2" charset="2"/>
              <a:buChar char="q"/>
            </a:pPr>
            <a:endParaRPr lang="en-US" sz="2200" b="1" dirty="0">
              <a:latin typeface="Calibri" panose="020F0502020204030204" pitchFamily="34" charset="0"/>
              <a:cs typeface="Calibri" panose="020F0502020204030204" pitchFamily="34" charset="0"/>
            </a:endParaRPr>
          </a:p>
          <a:p>
            <a:pPr lvl="1" defTabSz="914400">
              <a:buFont typeface="Wingdings" panose="05000000000000000000" pitchFamily="2" charset="2"/>
              <a:buChar char="q"/>
            </a:pPr>
            <a:r>
              <a:rPr lang="en-US" sz="1800" b="1" dirty="0">
                <a:cs typeface="Calibri" panose="020F0502020204030204" pitchFamily="34" charset="0"/>
              </a:rPr>
              <a:t>A TPA may act as an intermediary in the transmission of any drug test results from the MRO. Non-negative results should be transmitted on the same day. </a:t>
            </a:r>
          </a:p>
          <a:p>
            <a:pPr marL="457200" lvl="1" indent="0" defTabSz="914400">
              <a:buNone/>
            </a:pPr>
            <a:r>
              <a:rPr lang="en-US" b="1" dirty="0">
                <a:cs typeface="Calibri" panose="020F0502020204030204" pitchFamily="34" charset="0"/>
              </a:rPr>
              <a:t>	</a:t>
            </a:r>
            <a:r>
              <a:rPr lang="en-US" sz="1500" dirty="0">
                <a:cs typeface="Calibri" panose="020F0502020204030204" pitchFamily="34" charset="0"/>
              </a:rPr>
              <a:t>However, best practice is for the employer to also receive a call directly from the MRO upon 	verification of a non-negative results.</a:t>
            </a:r>
          </a:p>
          <a:p>
            <a:pPr marL="0" indent="0" defTabSz="914400">
              <a:buFont typeface="Arial" charset="0"/>
              <a:buNone/>
            </a:pPr>
            <a:endParaRPr lang="en-US" b="1" dirty="0">
              <a:cs typeface="Calibri" panose="020F0502020204030204" pitchFamily="34" charset="0"/>
            </a:endParaRPr>
          </a:p>
          <a:p>
            <a:pPr lvl="1" defTabSz="914400">
              <a:buFont typeface="Wingdings" panose="05000000000000000000" pitchFamily="2" charset="2"/>
              <a:buChar char="q"/>
            </a:pPr>
            <a:r>
              <a:rPr lang="en-US" sz="1800" b="1" dirty="0">
                <a:cs typeface="Calibri" panose="020F0502020204030204" pitchFamily="34" charset="0"/>
              </a:rPr>
              <a:t>The TPA may not transmit alcohol results of 0.02 or greater from the BAT to the employer. These should be direct calls to the employer.</a:t>
            </a:r>
          </a:p>
          <a:p>
            <a:pPr marL="0" indent="0" defTabSz="914400">
              <a:buFont typeface="Arial" charset="0"/>
              <a:buNone/>
            </a:pPr>
            <a:endParaRPr lang="en-US" sz="1100" dirty="0">
              <a:cs typeface="Calibri" panose="020F0502020204030204" pitchFamily="34" charset="0"/>
            </a:endParaRPr>
          </a:p>
          <a:p>
            <a:pPr marL="1005840" lvl="3" indent="0" algn="just" defTabSz="914400">
              <a:buNone/>
            </a:pPr>
            <a:r>
              <a:rPr lang="en-US" sz="1300" dirty="0">
                <a:cs typeface="Calibri" panose="020F0502020204030204" pitchFamily="34" charset="0"/>
              </a:rPr>
              <a:t>Section 40.345(a) states: "As a C/TPA or other service agent, you may act as an intermediary in the transmission of drug and alcohol testing information in the circumstances specified in this section only if the employer chooses to have you do so. Each employer makes the decision about whether to receive some or all of this information from you, acting as an intermediary, rather than directly from the service agent who originates the information (e.g., an MRO or BAT)."</a:t>
            </a:r>
          </a:p>
          <a:p>
            <a:pPr marL="1005840" lvl="3" indent="0" algn="just" defTabSz="914400">
              <a:buNone/>
            </a:pPr>
            <a:endParaRPr lang="en-US" sz="1300" dirty="0">
              <a:cs typeface="Calibri" panose="020F0502020204030204" pitchFamily="34" charset="0"/>
            </a:endParaRPr>
          </a:p>
          <a:p>
            <a:pPr marL="1005840" lvl="3" indent="0" algn="just" defTabSz="914400">
              <a:buNone/>
            </a:pPr>
            <a:r>
              <a:rPr lang="en-US" sz="1300" dirty="0">
                <a:cs typeface="Calibri" panose="020F0502020204030204" pitchFamily="34" charset="0"/>
              </a:rPr>
              <a:t>Section 40.355 states: "As a service agent, you are subject to the following limitations concerning your activities in the DOT drug and alcohol testing program: (d) You must not act as an intermediary in the transmission of alcohol test results of 0.02 or higher from the STT or BAT to the DER."</a:t>
            </a:r>
          </a:p>
          <a:p>
            <a:pPr marL="0" indent="0" defTabSz="914400">
              <a:buFont typeface="Arial" charset="0"/>
              <a:buNone/>
            </a:pPr>
            <a:endParaRPr lang="en-US" sz="1700" b="1" i="1" dirty="0">
              <a:cs typeface="Calibri" panose="020F0502020204030204" pitchFamily="34" charset="0"/>
            </a:endParaRPr>
          </a:p>
          <a:p>
            <a:pPr marL="633413" indent="-633413" defTabSz="914400">
              <a:buFont typeface="Arial" charset="0"/>
              <a:buNone/>
            </a:pPr>
            <a:r>
              <a:rPr lang="en-US" sz="1800" b="1" i="1" dirty="0">
                <a:solidFill>
                  <a:schemeClr val="accent2">
                    <a:lumMod val="75000"/>
                  </a:schemeClr>
                </a:solidFill>
                <a:cs typeface="Calibri" panose="020F0502020204030204" pitchFamily="34" charset="0"/>
              </a:rPr>
              <a:t>	NOTE:  </a:t>
            </a:r>
            <a:r>
              <a:rPr lang="en-US" sz="1800" b="1" i="1" dirty="0">
                <a:cs typeface="Calibri" panose="020F0502020204030204" pitchFamily="34" charset="0"/>
              </a:rPr>
              <a:t>An alcohol verification sheet is not required. If your TPA provides these sheets, you must still receive and maintain the Employer Copy of the ATF.</a:t>
            </a:r>
            <a:endParaRPr lang="en-US" sz="1800" b="1" dirty="0">
              <a:cs typeface="Calibri" panose="020F0502020204030204" pitchFamily="34" charset="0"/>
            </a:endParaRPr>
          </a:p>
          <a:p>
            <a:pPr defTabSz="914400">
              <a:buFont typeface="Wingdings" panose="05000000000000000000" pitchFamily="2" charset="2"/>
              <a:buChar char="q"/>
            </a:pPr>
            <a:endParaRPr lang="en-US" dirty="0"/>
          </a:p>
        </p:txBody>
      </p:sp>
    </p:spTree>
    <p:extLst>
      <p:ext uri="{BB962C8B-B14F-4D97-AF65-F5344CB8AC3E}">
        <p14:creationId xmlns:p14="http://schemas.microsoft.com/office/powerpoint/2010/main" val="8869943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2E2950-456D-4880-B92A-984EE7E7860E}"/>
              </a:ext>
            </a:extLst>
          </p:cNvPr>
          <p:cNvSpPr>
            <a:spLocks noGrp="1"/>
          </p:cNvSpPr>
          <p:nvPr>
            <p:ph type="title"/>
          </p:nvPr>
        </p:nvSpPr>
        <p:spPr>
          <a:xfrm>
            <a:off x="466725" y="407064"/>
            <a:ext cx="8229600" cy="981075"/>
          </a:xfrm>
        </p:spPr>
        <p:txBody>
          <a:bodyPr/>
          <a:lstStyle/>
          <a:p>
            <a:r>
              <a:rPr lang="en-US" dirty="0"/>
              <a:t>TPA Checklist - continued</a:t>
            </a:r>
          </a:p>
        </p:txBody>
      </p:sp>
      <p:sp>
        <p:nvSpPr>
          <p:cNvPr id="2" name="Slide Number Placeholder 1">
            <a:extLst>
              <a:ext uri="{FF2B5EF4-FFF2-40B4-BE49-F238E27FC236}">
                <a16:creationId xmlns:a16="http://schemas.microsoft.com/office/drawing/2014/main" id="{C921B062-B952-48D0-9406-691D982804E6}"/>
              </a:ext>
            </a:extLst>
          </p:cNvPr>
          <p:cNvSpPr>
            <a:spLocks noGrp="1"/>
          </p:cNvSpPr>
          <p:nvPr>
            <p:ph type="sldNum" sz="quarter" idx="12"/>
          </p:nvPr>
        </p:nvSpPr>
        <p:spPr/>
        <p:txBody>
          <a:bodyPr/>
          <a:lstStyle/>
          <a:p>
            <a:fld id="{F00A00CB-2C12-43BD-8097-0EF59CD27AF0}" type="slidenum">
              <a:rPr lang="en-US" smtClean="0"/>
              <a:pPr/>
              <a:t>36</a:t>
            </a:fld>
            <a:endParaRPr lang="en-US" dirty="0"/>
          </a:p>
        </p:txBody>
      </p:sp>
      <p:sp>
        <p:nvSpPr>
          <p:cNvPr id="5" name="Content Placeholder 3">
            <a:extLst>
              <a:ext uri="{FF2B5EF4-FFF2-40B4-BE49-F238E27FC236}">
                <a16:creationId xmlns:a16="http://schemas.microsoft.com/office/drawing/2014/main" id="{A76FC37B-536B-4312-B40C-4E7787127C2D}"/>
              </a:ext>
            </a:extLst>
          </p:cNvPr>
          <p:cNvSpPr txBox="1">
            <a:spLocks/>
          </p:cNvSpPr>
          <p:nvPr/>
        </p:nvSpPr>
        <p:spPr>
          <a:xfrm>
            <a:off x="924791" y="1084083"/>
            <a:ext cx="7564582" cy="5101201"/>
          </a:xfrm>
          <a:prstGeom prst="rect">
            <a:avLst/>
          </a:prstGeom>
        </p:spPr>
        <p:txBody>
          <a:bodyPr>
            <a:normAutofit fontScale="92500" lnSpcReduction="10000"/>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buFont typeface="Wingdings" panose="05000000000000000000" pitchFamily="2" charset="2"/>
              <a:buChar char="q"/>
            </a:pPr>
            <a:endParaRPr lang="en-US" dirty="0"/>
          </a:p>
          <a:p>
            <a:pPr defTabSz="914400">
              <a:buFont typeface="Wingdings" panose="05000000000000000000" pitchFamily="2" charset="2"/>
              <a:buChar char="q"/>
            </a:pPr>
            <a:r>
              <a:rPr lang="en-US" sz="1800" b="1" dirty="0">
                <a:cs typeface="Calibri" panose="020F0502020204030204" pitchFamily="34" charset="0"/>
              </a:rPr>
              <a:t>TPAs are NOT allowed to transmit the following information (Appendix F to Part 40, item 1):</a:t>
            </a:r>
            <a:endParaRPr lang="en-US" sz="1800" dirty="0">
              <a:cs typeface="Calibri" panose="020F0502020204030204" pitchFamily="34" charset="0"/>
            </a:endParaRPr>
          </a:p>
          <a:p>
            <a:pPr lvl="1" defTabSz="914400">
              <a:buFont typeface="Wingdings" panose="05000000000000000000" pitchFamily="2" charset="2"/>
              <a:buChar char="§"/>
            </a:pPr>
            <a:r>
              <a:rPr lang="en-US" sz="1800" b="1" dirty="0">
                <a:cs typeface="Calibri" panose="020F0502020204030204" pitchFamily="34" charset="0"/>
              </a:rPr>
              <a:t>Laboratory drug test results to the MRO</a:t>
            </a:r>
            <a:endParaRPr lang="en-US" sz="1800" dirty="0">
              <a:cs typeface="Calibri" panose="020F0502020204030204" pitchFamily="34" charset="0"/>
            </a:endParaRPr>
          </a:p>
          <a:p>
            <a:pPr lvl="1" defTabSz="914400">
              <a:buFont typeface="Wingdings" panose="05000000000000000000" pitchFamily="2" charset="2"/>
              <a:buChar char="§"/>
            </a:pPr>
            <a:r>
              <a:rPr lang="en-US" sz="1800" b="1" dirty="0">
                <a:cs typeface="Calibri" panose="020F0502020204030204" pitchFamily="34" charset="0"/>
              </a:rPr>
              <a:t>Medical information from MROs to employers</a:t>
            </a:r>
            <a:endParaRPr lang="en-US" sz="1800" dirty="0">
              <a:cs typeface="Calibri" panose="020F0502020204030204" pitchFamily="34" charset="0"/>
            </a:endParaRPr>
          </a:p>
          <a:p>
            <a:pPr lvl="1" defTabSz="914400">
              <a:buFont typeface="Wingdings" panose="05000000000000000000" pitchFamily="2" charset="2"/>
              <a:buChar char="§"/>
            </a:pPr>
            <a:r>
              <a:rPr lang="en-US" sz="1800" b="1" dirty="0">
                <a:cs typeface="Calibri" panose="020F0502020204030204" pitchFamily="34" charset="0"/>
              </a:rPr>
              <a:t>SAP reports to employers</a:t>
            </a:r>
            <a:endParaRPr lang="en-US" sz="1800" dirty="0">
              <a:cs typeface="Calibri" panose="020F0502020204030204" pitchFamily="34" charset="0"/>
            </a:endParaRPr>
          </a:p>
          <a:p>
            <a:pPr marL="0" indent="0" defTabSz="914400">
              <a:buFont typeface="Arial" charset="0"/>
              <a:buNone/>
            </a:pPr>
            <a:endParaRPr lang="en-US" sz="1800" dirty="0">
              <a:cs typeface="Calibri" panose="020F0502020204030204" pitchFamily="34" charset="0"/>
            </a:endParaRPr>
          </a:p>
          <a:p>
            <a:pPr defTabSz="914400">
              <a:buFont typeface="Wingdings" panose="05000000000000000000" pitchFamily="2" charset="2"/>
              <a:buChar char="q"/>
            </a:pPr>
            <a:r>
              <a:rPr lang="en-US" sz="1800" b="1" dirty="0">
                <a:cs typeface="Calibri" panose="020F0502020204030204" pitchFamily="34" charset="0"/>
              </a:rPr>
              <a:t>TPAs are NOT allowed to:</a:t>
            </a:r>
          </a:p>
          <a:p>
            <a:pPr lvl="1" defTabSz="914400">
              <a:buFont typeface="Wingdings" panose="05000000000000000000" pitchFamily="2" charset="2"/>
              <a:buChar char="§"/>
            </a:pPr>
            <a:r>
              <a:rPr lang="en-US" sz="1800" b="1" dirty="0">
                <a:cs typeface="Calibri" panose="020F0502020204030204" pitchFamily="34" charset="0"/>
              </a:rPr>
              <a:t>Remove employees on behalf of the employer (i.e., act as the DER upon receipt of a non-negative result)</a:t>
            </a:r>
          </a:p>
          <a:p>
            <a:pPr lvl="1" defTabSz="914400">
              <a:buFont typeface="Wingdings" panose="05000000000000000000" pitchFamily="2" charset="2"/>
              <a:buChar char="§"/>
            </a:pPr>
            <a:endParaRPr lang="en-US" sz="1800" b="1" dirty="0">
              <a:cs typeface="Calibri" panose="020F0502020204030204" pitchFamily="34" charset="0"/>
            </a:endParaRPr>
          </a:p>
          <a:p>
            <a:pPr defTabSz="914400">
              <a:buFont typeface="Wingdings" panose="05000000000000000000" pitchFamily="2" charset="2"/>
              <a:buChar char="q"/>
            </a:pPr>
            <a:r>
              <a:rPr lang="en-US" sz="1800" b="1" dirty="0">
                <a:cs typeface="Calibri" panose="020F0502020204030204" pitchFamily="34" charset="0"/>
              </a:rPr>
              <a:t>Verify your TPA’s method of ensuring confidentiality when transmitting test results.</a:t>
            </a:r>
          </a:p>
          <a:p>
            <a:pPr marL="0" indent="0" defTabSz="914400">
              <a:buFont typeface="Arial" charset="0"/>
              <a:buNone/>
            </a:pPr>
            <a:endParaRPr lang="en-US" sz="1800" dirty="0">
              <a:cs typeface="Calibri" panose="020F0502020204030204" pitchFamily="34" charset="0"/>
            </a:endParaRPr>
          </a:p>
          <a:p>
            <a:pPr defTabSz="914400">
              <a:buFont typeface="Wingdings" panose="05000000000000000000" pitchFamily="2" charset="2"/>
              <a:buChar char="q"/>
            </a:pPr>
            <a:r>
              <a:rPr lang="en-US" sz="1800" b="1" dirty="0">
                <a:cs typeface="Calibri" panose="020F0502020204030204" pitchFamily="34" charset="0"/>
              </a:rPr>
              <a:t>Ensure the TPA’s compliance with record retention</a:t>
            </a:r>
            <a:endParaRPr lang="en-US" sz="1800" dirty="0">
              <a:cs typeface="Calibri" panose="020F0502020204030204" pitchFamily="34" charset="0"/>
            </a:endParaRPr>
          </a:p>
          <a:p>
            <a:pPr lvl="1" defTabSz="914400">
              <a:buFont typeface="Wingdings" panose="05000000000000000000" pitchFamily="2" charset="2"/>
              <a:buChar char="§"/>
            </a:pPr>
            <a:r>
              <a:rPr lang="en-US" sz="1800" b="1" dirty="0">
                <a:cs typeface="Calibri" panose="020F0502020204030204" pitchFamily="34" charset="0"/>
              </a:rPr>
              <a:t>How long to obtain records once requested? (Example: upcoming audit)</a:t>
            </a:r>
            <a:endParaRPr lang="en-US" sz="1800" dirty="0">
              <a:cs typeface="Calibri" panose="020F0502020204030204" pitchFamily="34" charset="0"/>
            </a:endParaRPr>
          </a:p>
          <a:p>
            <a:pPr lvl="1" defTabSz="914400">
              <a:buFont typeface="Wingdings" panose="05000000000000000000" pitchFamily="2" charset="2"/>
              <a:buChar char="§"/>
            </a:pPr>
            <a:endParaRPr lang="en-US" sz="1200" b="1" dirty="0">
              <a:latin typeface="Calibri" panose="020F0502020204030204" pitchFamily="34" charset="0"/>
              <a:cs typeface="Calibri" panose="020F0502020204030204" pitchFamily="34" charset="0"/>
            </a:endParaRPr>
          </a:p>
          <a:p>
            <a:pPr defTabSz="914400">
              <a:buFont typeface="Wingdings" panose="05000000000000000000" pitchFamily="2" charset="2"/>
              <a:buChar char="q"/>
            </a:pPr>
            <a:endParaRPr lang="en-US" dirty="0"/>
          </a:p>
        </p:txBody>
      </p:sp>
    </p:spTree>
    <p:extLst>
      <p:ext uri="{BB962C8B-B14F-4D97-AF65-F5344CB8AC3E}">
        <p14:creationId xmlns:p14="http://schemas.microsoft.com/office/powerpoint/2010/main" val="32749509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B2E2950-456D-4880-B92A-984EE7E7860E}"/>
              </a:ext>
            </a:extLst>
          </p:cNvPr>
          <p:cNvSpPr>
            <a:spLocks noGrp="1"/>
          </p:cNvSpPr>
          <p:nvPr>
            <p:ph type="title"/>
          </p:nvPr>
        </p:nvSpPr>
        <p:spPr/>
        <p:txBody>
          <a:bodyPr/>
          <a:lstStyle/>
          <a:p>
            <a:r>
              <a:rPr lang="en-US" dirty="0"/>
              <a:t>TPA Checklist - continued</a:t>
            </a:r>
          </a:p>
        </p:txBody>
      </p:sp>
      <p:sp>
        <p:nvSpPr>
          <p:cNvPr id="2" name="Slide Number Placeholder 1">
            <a:extLst>
              <a:ext uri="{FF2B5EF4-FFF2-40B4-BE49-F238E27FC236}">
                <a16:creationId xmlns:a16="http://schemas.microsoft.com/office/drawing/2014/main" id="{C921B062-B952-48D0-9406-691D982804E6}"/>
              </a:ext>
            </a:extLst>
          </p:cNvPr>
          <p:cNvSpPr>
            <a:spLocks noGrp="1"/>
          </p:cNvSpPr>
          <p:nvPr>
            <p:ph type="sldNum" sz="quarter" idx="12"/>
          </p:nvPr>
        </p:nvSpPr>
        <p:spPr/>
        <p:txBody>
          <a:bodyPr/>
          <a:lstStyle/>
          <a:p>
            <a:fld id="{F00A00CB-2C12-43BD-8097-0EF59CD27AF0}" type="slidenum">
              <a:rPr lang="en-US" smtClean="0"/>
              <a:pPr/>
              <a:t>37</a:t>
            </a:fld>
            <a:endParaRPr lang="en-US" dirty="0"/>
          </a:p>
        </p:txBody>
      </p:sp>
      <p:sp>
        <p:nvSpPr>
          <p:cNvPr id="6" name="Content Placeholder 5">
            <a:extLst>
              <a:ext uri="{FF2B5EF4-FFF2-40B4-BE49-F238E27FC236}">
                <a16:creationId xmlns:a16="http://schemas.microsoft.com/office/drawing/2014/main" id="{7524B77C-D7E7-4DF6-A378-A8741085ABED}"/>
              </a:ext>
            </a:extLst>
          </p:cNvPr>
          <p:cNvSpPr txBox="1">
            <a:spLocks/>
          </p:cNvSpPr>
          <p:nvPr/>
        </p:nvSpPr>
        <p:spPr>
          <a:xfrm>
            <a:off x="946404" y="1267690"/>
            <a:ext cx="7314369" cy="5091545"/>
          </a:xfrm>
          <a:prstGeom prst="rect">
            <a:avLst/>
          </a:prstGeom>
        </p:spPr>
        <p:txBody>
          <a:bodyPr>
            <a:normAutofit lnSpcReduction="10000"/>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Gill Sans MT" pitchFamily="34" charset="0"/>
                <a:ea typeface="ＭＳ Ｐゴシック" charset="-128"/>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Gill Sans MT" pitchFamily="34" charset="0"/>
                <a:ea typeface="ＭＳ Ｐゴシック"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Gill Sans MT" pitchFamily="34" charset="0"/>
                <a:ea typeface="ＭＳ Ｐゴシック"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Gill Sans MT" pitchFamily="34" charset="0"/>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buFont typeface="Wingdings" panose="05000000000000000000" pitchFamily="2" charset="2"/>
              <a:buChar char="q"/>
            </a:pPr>
            <a:endParaRPr lang="en-US" sz="1700" b="1" dirty="0">
              <a:latin typeface="Calibri" panose="020F0502020204030204" pitchFamily="34" charset="0"/>
              <a:cs typeface="Calibri" panose="020F0502020204030204" pitchFamily="34" charset="0"/>
            </a:endParaRPr>
          </a:p>
          <a:p>
            <a:pPr defTabSz="914400">
              <a:buFont typeface="Wingdings" panose="05000000000000000000" pitchFamily="2" charset="2"/>
              <a:buChar char="q"/>
            </a:pPr>
            <a:r>
              <a:rPr lang="en-US" sz="1700" b="1" dirty="0">
                <a:cs typeface="Calibri" panose="020F0502020204030204" pitchFamily="34" charset="0"/>
              </a:rPr>
              <a:t>Verify the TPA’s method for conducting random drug and alcohol selections.</a:t>
            </a:r>
            <a:endParaRPr lang="en-US" sz="1700" dirty="0">
              <a:cs typeface="Calibri" panose="020F0502020204030204" pitchFamily="34" charset="0"/>
            </a:endParaRPr>
          </a:p>
          <a:p>
            <a:pPr lvl="1" defTabSz="914400">
              <a:buFont typeface="Wingdings" panose="05000000000000000000" pitchFamily="2" charset="2"/>
              <a:buChar char="§"/>
            </a:pPr>
            <a:r>
              <a:rPr lang="en-US" sz="1700" b="1" dirty="0">
                <a:cs typeface="Calibri" panose="020F0502020204030204" pitchFamily="34" charset="0"/>
              </a:rPr>
              <a:t>Are alternates used?</a:t>
            </a:r>
            <a:endParaRPr lang="en-US" sz="1700" dirty="0">
              <a:cs typeface="Calibri" panose="020F0502020204030204" pitchFamily="34" charset="0"/>
            </a:endParaRPr>
          </a:p>
          <a:p>
            <a:pPr lvl="1" defTabSz="914400">
              <a:buFont typeface="Wingdings" panose="05000000000000000000" pitchFamily="2" charset="2"/>
              <a:buChar char="§"/>
            </a:pPr>
            <a:r>
              <a:rPr lang="en-US" sz="1700" b="1" dirty="0">
                <a:cs typeface="Calibri" panose="020F0502020204030204" pitchFamily="34" charset="0"/>
              </a:rPr>
              <a:t>Are copies of random selection lists and employee rosters maintained? For how long?</a:t>
            </a:r>
            <a:endParaRPr lang="en-US" sz="1700" dirty="0">
              <a:cs typeface="Calibri" panose="020F0502020204030204" pitchFamily="34" charset="0"/>
            </a:endParaRPr>
          </a:p>
          <a:p>
            <a:pPr lvl="1" defTabSz="914400">
              <a:buFont typeface="Wingdings" panose="05000000000000000000" pitchFamily="2" charset="2"/>
              <a:buChar char="§"/>
            </a:pPr>
            <a:r>
              <a:rPr lang="en-US" sz="1700" b="1" dirty="0">
                <a:cs typeface="Calibri" panose="020F0502020204030204" pitchFamily="34" charset="0"/>
              </a:rPr>
              <a:t>Does the TPA ensure the employer achieves the minimum annual random testing rates?</a:t>
            </a:r>
            <a:endParaRPr lang="en-US" sz="1700" dirty="0">
              <a:cs typeface="Calibri" panose="020F0502020204030204" pitchFamily="34" charset="0"/>
            </a:endParaRPr>
          </a:p>
          <a:p>
            <a:pPr marL="548640" lvl="2" indent="0" defTabSz="914400">
              <a:buFont typeface="Arial" charset="0"/>
              <a:buNone/>
            </a:pPr>
            <a:endParaRPr lang="en-US" sz="1100" dirty="0">
              <a:cs typeface="Calibri" panose="020F0502020204030204" pitchFamily="34" charset="0"/>
            </a:endParaRPr>
          </a:p>
          <a:p>
            <a:pPr marL="548640" lvl="2" indent="0" defTabSz="914400">
              <a:buFont typeface="Arial" charset="0"/>
              <a:buNone/>
            </a:pPr>
            <a:r>
              <a:rPr lang="en-US" sz="1300" dirty="0">
                <a:cs typeface="Calibri" panose="020F0502020204030204" pitchFamily="34" charset="0"/>
              </a:rPr>
              <a:t>Section 655.71(3)(c) states: One year. Records of negative drug or alcohol test results.(c) Types of records. The following specific records must be maintained:(1) Records related to the collection process:(</a:t>
            </a:r>
            <a:r>
              <a:rPr lang="en-US" sz="1300" dirty="0" err="1">
                <a:cs typeface="Calibri" panose="020F0502020204030204" pitchFamily="34" charset="0"/>
              </a:rPr>
              <a:t>i</a:t>
            </a:r>
            <a:r>
              <a:rPr lang="en-US" sz="1300" dirty="0">
                <a:cs typeface="Calibri" panose="020F0502020204030204" pitchFamily="34" charset="0"/>
              </a:rPr>
              <a:t>) Collection logbooks, if used.(ii) Documents relating to the random selection process.</a:t>
            </a:r>
          </a:p>
          <a:p>
            <a:pPr marL="0" indent="0" defTabSz="914400">
              <a:buFont typeface="Arial" charset="0"/>
              <a:buNone/>
            </a:pPr>
            <a:endParaRPr lang="en-US" sz="1700" b="1" dirty="0">
              <a:cs typeface="Calibri" panose="020F0502020204030204" pitchFamily="34" charset="0"/>
            </a:endParaRPr>
          </a:p>
          <a:p>
            <a:pPr defTabSz="914400">
              <a:buFont typeface="Wingdings" panose="05000000000000000000" pitchFamily="2" charset="2"/>
              <a:buChar char="q"/>
            </a:pPr>
            <a:r>
              <a:rPr lang="en-US" sz="1700" b="1" dirty="0">
                <a:cs typeface="Calibri" panose="020F0502020204030204" pitchFamily="34" charset="0"/>
              </a:rPr>
              <a:t>Does the TPA assist with preparing the annual MIS?</a:t>
            </a:r>
          </a:p>
          <a:p>
            <a:pPr marL="457200" lvl="1" indent="0" defTabSz="914400">
              <a:buNone/>
            </a:pPr>
            <a:r>
              <a:rPr lang="en-US" sz="1500" dirty="0">
                <a:cs typeface="Calibri" panose="020F0502020204030204" pitchFamily="34" charset="0"/>
              </a:rPr>
              <a:t>If so, you as the employer must still certify the results and ensure its accuracy</a:t>
            </a:r>
          </a:p>
          <a:p>
            <a:pPr defTabSz="914400">
              <a:buFont typeface="Wingdings" panose="05000000000000000000" pitchFamily="2" charset="2"/>
              <a:buChar char="q"/>
            </a:pPr>
            <a:endParaRPr lang="en-US" sz="1700" b="1" dirty="0">
              <a:cs typeface="Calibri" panose="020F0502020204030204" pitchFamily="34" charset="0"/>
            </a:endParaRPr>
          </a:p>
          <a:p>
            <a:pPr defTabSz="914400">
              <a:buFont typeface="Wingdings" panose="05000000000000000000" pitchFamily="2" charset="2"/>
              <a:buChar char="q"/>
            </a:pPr>
            <a:r>
              <a:rPr lang="en-US" sz="1700" b="1" dirty="0">
                <a:cs typeface="Calibri" panose="020F0502020204030204" pitchFamily="34" charset="0"/>
              </a:rPr>
              <a:t>Ensure the TPA does not impose any conditions or requirements that are not authorized by DOT regulations.</a:t>
            </a:r>
            <a:endParaRPr lang="en-US" sz="1700" dirty="0">
              <a:cs typeface="Calibri" panose="020F0502020204030204" pitchFamily="34" charset="0"/>
            </a:endParaRPr>
          </a:p>
          <a:p>
            <a:pPr marL="457200" lvl="1" indent="0" defTabSz="914400">
              <a:buNone/>
            </a:pPr>
            <a:r>
              <a:rPr lang="en-US" sz="1500" dirty="0">
                <a:cs typeface="Calibri" panose="020F0502020204030204" pitchFamily="34" charset="0"/>
              </a:rPr>
              <a:t>Example: Additional non-federal testing for employees in the return-to-duty program.</a:t>
            </a:r>
          </a:p>
          <a:p>
            <a:pPr marL="457200" lvl="1" indent="0" defTabSz="914400">
              <a:buNone/>
            </a:pPr>
            <a:endParaRPr lang="en-US" sz="1500" b="1" dirty="0">
              <a:latin typeface="Calibri" panose="020F0502020204030204" pitchFamily="34" charset="0"/>
              <a:cs typeface="Calibri" panose="020F0502020204030204" pitchFamily="34" charset="0"/>
            </a:endParaRPr>
          </a:p>
          <a:p>
            <a:pPr lvl="1" defTabSz="914400">
              <a:buFont typeface="Wingdings" panose="05000000000000000000" pitchFamily="2" charset="2"/>
              <a:buChar char="§"/>
            </a:pPr>
            <a:endParaRPr lang="en-US" sz="1500" b="1" dirty="0">
              <a:latin typeface="Calibri" panose="020F0502020204030204" pitchFamily="34" charset="0"/>
              <a:cs typeface="Calibri" panose="020F0502020204030204" pitchFamily="34" charset="0"/>
            </a:endParaRPr>
          </a:p>
          <a:p>
            <a:pPr marL="274320" lvl="1" indent="0" algn="ctr" defTabSz="914400">
              <a:buFont typeface="Arial" charset="0"/>
              <a:buNone/>
            </a:pPr>
            <a:endParaRPr lang="en-US"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181301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8C05DE7-DD70-4EC8-A698-E0D0C5AB66FE}"/>
              </a:ext>
            </a:extLst>
          </p:cNvPr>
          <p:cNvSpPr>
            <a:spLocks noGrp="1"/>
          </p:cNvSpPr>
          <p:nvPr>
            <p:ph type="sldNum" sz="quarter" idx="12"/>
          </p:nvPr>
        </p:nvSpPr>
        <p:spPr/>
        <p:txBody>
          <a:bodyPr/>
          <a:lstStyle/>
          <a:p>
            <a:fld id="{F00A00CB-2C12-43BD-8097-0EF59CD27AF0}" type="slidenum">
              <a:rPr lang="en-US" smtClean="0">
                <a:latin typeface="Gill Sans MT" panose="020B0502020104020203" pitchFamily="34" charset="0"/>
              </a:rPr>
              <a:pPr/>
              <a:t>38</a:t>
            </a:fld>
            <a:endParaRPr lang="en-US" dirty="0">
              <a:latin typeface="Gill Sans MT" panose="020B0502020104020203" pitchFamily="34" charset="0"/>
            </a:endParaRPr>
          </a:p>
        </p:txBody>
      </p:sp>
      <p:sp>
        <p:nvSpPr>
          <p:cNvPr id="3" name="Rectangle 2">
            <a:extLst>
              <a:ext uri="{FF2B5EF4-FFF2-40B4-BE49-F238E27FC236}">
                <a16:creationId xmlns:a16="http://schemas.microsoft.com/office/drawing/2014/main" id="{29FF3B97-7DDE-482D-BE93-E9A457708F6B}"/>
              </a:ext>
            </a:extLst>
          </p:cNvPr>
          <p:cNvSpPr/>
          <p:nvPr/>
        </p:nvSpPr>
        <p:spPr>
          <a:xfrm>
            <a:off x="1808605" y="1402080"/>
            <a:ext cx="5526791" cy="2369880"/>
          </a:xfrm>
          <a:prstGeom prst="rect">
            <a:avLst/>
          </a:prstGeom>
        </p:spPr>
        <p:txBody>
          <a:bodyPr wrap="square">
            <a:spAutoFit/>
          </a:bodyPr>
          <a:lstStyle/>
          <a:p>
            <a:pPr algn="ctr"/>
            <a:r>
              <a:rPr lang="en-US" sz="4000" dirty="0">
                <a:latin typeface="Gill Sans MT" panose="020B0502020104020203" pitchFamily="34" charset="0"/>
              </a:rPr>
              <a:t>REMEMBER</a:t>
            </a:r>
          </a:p>
          <a:p>
            <a:pPr algn="ctr"/>
            <a:endParaRPr lang="en-US" dirty="0">
              <a:latin typeface="Gill Sans MT" panose="020B0502020104020203" pitchFamily="34" charset="0"/>
            </a:endParaRPr>
          </a:p>
          <a:p>
            <a:pPr algn="ctr"/>
            <a:r>
              <a:rPr lang="en-US" dirty="0">
                <a:latin typeface="Gill Sans MT" panose="020B0502020104020203" pitchFamily="34" charset="0"/>
              </a:rPr>
              <a:t>You are paying for the services…</a:t>
            </a:r>
          </a:p>
          <a:p>
            <a:pPr algn="ctr"/>
            <a:endParaRPr lang="en-US" dirty="0">
              <a:latin typeface="Gill Sans MT" panose="020B0502020104020203" pitchFamily="34" charset="0"/>
            </a:endParaRPr>
          </a:p>
          <a:p>
            <a:pPr algn="ctr"/>
            <a:r>
              <a:rPr lang="en-US" dirty="0">
                <a:latin typeface="Gill Sans MT" panose="020B0502020104020203" pitchFamily="34" charset="0"/>
              </a:rPr>
              <a:t>They work for </a:t>
            </a:r>
            <a:r>
              <a:rPr lang="en-US" b="1" dirty="0">
                <a:latin typeface="Gill Sans MT" panose="020B0502020104020203" pitchFamily="34" charset="0"/>
              </a:rPr>
              <a:t>YOU</a:t>
            </a:r>
          </a:p>
          <a:p>
            <a:pPr algn="ctr"/>
            <a:endParaRPr lang="en-US" b="1" dirty="0">
              <a:latin typeface="Gill Sans MT" panose="020B0502020104020203" pitchFamily="34" charset="0"/>
            </a:endParaRPr>
          </a:p>
          <a:p>
            <a:pPr algn="ctr"/>
            <a:endParaRPr lang="en-US" b="1" dirty="0">
              <a:latin typeface="Gill Sans MT" panose="020B0502020104020203" pitchFamily="34" charset="0"/>
            </a:endParaRPr>
          </a:p>
        </p:txBody>
      </p:sp>
      <p:pic>
        <p:nvPicPr>
          <p:cNvPr id="4" name="Picture 3" descr="A picture containing holding&#10;&#10;Description automatically generated">
            <a:extLst>
              <a:ext uri="{FF2B5EF4-FFF2-40B4-BE49-F238E27FC236}">
                <a16:creationId xmlns:a16="http://schemas.microsoft.com/office/drawing/2014/main" id="{8BFB9CCF-CF13-4DAE-90B6-E7E641ACE56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330669" y="4176272"/>
            <a:ext cx="4482662" cy="1279648"/>
          </a:xfrm>
          <a:prstGeom prst="rect">
            <a:avLst/>
          </a:prstGeom>
        </p:spPr>
      </p:pic>
    </p:spTree>
    <p:extLst>
      <p:ext uri="{BB962C8B-B14F-4D97-AF65-F5344CB8AC3E}">
        <p14:creationId xmlns:p14="http://schemas.microsoft.com/office/powerpoint/2010/main" val="3999249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6156174"/>
              </p:ext>
            </p:extLst>
          </p:nvPr>
        </p:nvGraphicFramePr>
        <p:xfrm>
          <a:off x="1303867" y="2096885"/>
          <a:ext cx="6536266" cy="2286000"/>
        </p:xfrm>
        <a:graphic>
          <a:graphicData uri="http://schemas.openxmlformats.org/drawingml/2006/table">
            <a:tbl>
              <a:tblPr firstRow="1" bandRow="1">
                <a:tableStyleId>{5940675A-B579-460E-94D1-54222C63F5DA}</a:tableStyleId>
              </a:tblPr>
              <a:tblGrid>
                <a:gridCol w="6536266">
                  <a:extLst>
                    <a:ext uri="{9D8B030D-6E8A-4147-A177-3AD203B41FA5}">
                      <a16:colId xmlns:a16="http://schemas.microsoft.com/office/drawing/2014/main" val="2223823368"/>
                    </a:ext>
                  </a:extLst>
                </a:gridCol>
              </a:tblGrid>
              <a:tr h="370840">
                <a:tc>
                  <a:txBody>
                    <a:bodyPr/>
                    <a:lstStyle/>
                    <a:p>
                      <a:pPr algn="ctr"/>
                      <a:r>
                        <a:rPr lang="en-US" sz="2400" b="1" dirty="0">
                          <a:latin typeface="Gill Sans MT" panose="020B0502020104020203" pitchFamily="34" charset="0"/>
                        </a:rPr>
                        <a:t>Toni Clay</a:t>
                      </a:r>
                    </a:p>
                    <a:p>
                      <a:pPr algn="ctr"/>
                      <a:endParaRPr lang="en-US" sz="2400" b="1" dirty="0">
                        <a:latin typeface="Gill Sans MT" panose="020B0502020104020203" pitchFamily="34" charset="0"/>
                      </a:endParaRPr>
                    </a:p>
                    <a:p>
                      <a:pPr algn="ctr"/>
                      <a:r>
                        <a:rPr lang="en-US" sz="2400" dirty="0">
                          <a:latin typeface="Gill Sans MT" panose="020B0502020104020203" pitchFamily="34" charset="0"/>
                        </a:rPr>
                        <a:t>Cahill Swift</a:t>
                      </a:r>
                    </a:p>
                    <a:p>
                      <a:pPr algn="ctr"/>
                      <a:r>
                        <a:rPr lang="en-US" sz="2400" dirty="0">
                          <a:latin typeface="Gill Sans MT" panose="020B0502020104020203" pitchFamily="34" charset="0"/>
                        </a:rPr>
                        <a:t>617-314-9208 ext. 5</a:t>
                      </a:r>
                    </a:p>
                    <a:p>
                      <a:pPr algn="ctr"/>
                      <a:r>
                        <a:rPr lang="en-US" sz="2400" dirty="0">
                          <a:latin typeface="Gill Sans MT" panose="020B0502020104020203" pitchFamily="34" charset="0"/>
                          <a:hlinkClick r:id="rId2"/>
                        </a:rPr>
                        <a:t>tclay@cahillswift.com</a:t>
                      </a:r>
                      <a:endParaRPr lang="en-US" sz="2400" dirty="0">
                        <a:latin typeface="Gill Sans MT" panose="020B0502020104020203" pitchFamily="34" charset="0"/>
                      </a:endParaRPr>
                    </a:p>
                    <a:p>
                      <a:pPr algn="ctr"/>
                      <a:endParaRPr lang="en-US" sz="2400" dirty="0">
                        <a:latin typeface="Gill Sans MT" panose="020B0502020104020203"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
        <p:nvSpPr>
          <p:cNvPr id="8" name="Title 7"/>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45674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F07CAA87-035C-4BE1-9BA9-61AC0CD46EE5}"/>
              </a:ext>
            </a:extLst>
          </p:cNvPr>
          <p:cNvSpPr>
            <a:spLocks noGrp="1"/>
          </p:cNvSpPr>
          <p:nvPr>
            <p:ph type="title"/>
          </p:nvPr>
        </p:nvSpPr>
        <p:spPr/>
        <p:txBody>
          <a:bodyPr/>
          <a:lstStyle/>
          <a:p>
            <a:r>
              <a:rPr lang="en-US" dirty="0"/>
              <a:t>A Compliant Program Takes Time</a:t>
            </a:r>
          </a:p>
        </p:txBody>
      </p:sp>
      <p:sp>
        <p:nvSpPr>
          <p:cNvPr id="4" name="Content Placeholder 3">
            <a:extLst>
              <a:ext uri="{FF2B5EF4-FFF2-40B4-BE49-F238E27FC236}">
                <a16:creationId xmlns:a16="http://schemas.microsoft.com/office/drawing/2014/main" id="{34DCEE18-F8DC-493C-9F8C-130439B50970}"/>
              </a:ext>
            </a:extLst>
          </p:cNvPr>
          <p:cNvSpPr>
            <a:spLocks noGrp="1"/>
          </p:cNvSpPr>
          <p:nvPr>
            <p:ph idx="1"/>
          </p:nvPr>
        </p:nvSpPr>
        <p:spPr/>
        <p:txBody>
          <a:bodyPr/>
          <a:lstStyle/>
          <a:p>
            <a:pPr>
              <a:lnSpc>
                <a:spcPct val="125000"/>
              </a:lnSpc>
              <a:spcBef>
                <a:spcPts val="0"/>
              </a:spcBef>
            </a:pPr>
            <a:r>
              <a:rPr lang="en-US" dirty="0"/>
              <a:t>Multi-tasking is a common reality </a:t>
            </a:r>
          </a:p>
          <a:p>
            <a:pPr>
              <a:lnSpc>
                <a:spcPct val="125000"/>
              </a:lnSpc>
              <a:spcBef>
                <a:spcPts val="0"/>
              </a:spcBef>
            </a:pPr>
            <a:r>
              <a:rPr lang="en-US" dirty="0"/>
              <a:t>General Company Responsibilities</a:t>
            </a:r>
          </a:p>
          <a:p>
            <a:pPr lvl="1">
              <a:lnSpc>
                <a:spcPct val="125000"/>
              </a:lnSpc>
              <a:spcBef>
                <a:spcPts val="0"/>
              </a:spcBef>
            </a:pPr>
            <a:r>
              <a:rPr lang="en-US" dirty="0"/>
              <a:t>OSHA</a:t>
            </a:r>
          </a:p>
          <a:p>
            <a:pPr lvl="1">
              <a:lnSpc>
                <a:spcPct val="125000"/>
              </a:lnSpc>
              <a:spcBef>
                <a:spcPts val="0"/>
              </a:spcBef>
            </a:pPr>
            <a:r>
              <a:rPr lang="en-US" dirty="0"/>
              <a:t>Workman’s Comp</a:t>
            </a:r>
          </a:p>
          <a:p>
            <a:pPr lvl="1">
              <a:lnSpc>
                <a:spcPct val="125000"/>
              </a:lnSpc>
              <a:spcBef>
                <a:spcPts val="0"/>
              </a:spcBef>
            </a:pPr>
            <a:r>
              <a:rPr lang="en-US" dirty="0"/>
              <a:t>COVID State Reporting</a:t>
            </a:r>
          </a:p>
          <a:p>
            <a:pPr>
              <a:lnSpc>
                <a:spcPct val="125000"/>
              </a:lnSpc>
              <a:spcBef>
                <a:spcPts val="0"/>
              </a:spcBef>
            </a:pPr>
            <a:r>
              <a:rPr lang="en-US" dirty="0"/>
              <a:t>FTA Drug and Alcohol Testing Program Responsibilities</a:t>
            </a:r>
          </a:p>
          <a:p>
            <a:pPr lvl="1">
              <a:lnSpc>
                <a:spcPct val="125000"/>
              </a:lnSpc>
              <a:spcBef>
                <a:spcPts val="0"/>
              </a:spcBef>
            </a:pPr>
            <a:r>
              <a:rPr lang="en-US" dirty="0"/>
              <a:t>New Hire Background Checks</a:t>
            </a:r>
          </a:p>
          <a:p>
            <a:pPr lvl="1">
              <a:lnSpc>
                <a:spcPct val="125000"/>
              </a:lnSpc>
              <a:spcBef>
                <a:spcPts val="0"/>
              </a:spcBef>
            </a:pPr>
            <a:r>
              <a:rPr lang="en-US" dirty="0"/>
              <a:t>Adding/Removing Employees to Random Testing Pool</a:t>
            </a:r>
          </a:p>
          <a:p>
            <a:pPr lvl="1">
              <a:lnSpc>
                <a:spcPct val="125000"/>
              </a:lnSpc>
              <a:spcBef>
                <a:spcPts val="0"/>
              </a:spcBef>
            </a:pPr>
            <a:r>
              <a:rPr lang="en-US" dirty="0"/>
              <a:t>Violations and Discipline</a:t>
            </a:r>
          </a:p>
          <a:p>
            <a:pPr>
              <a:lnSpc>
                <a:spcPct val="125000"/>
              </a:lnSpc>
              <a:spcBef>
                <a:spcPts val="0"/>
              </a:spcBef>
            </a:pPr>
            <a:r>
              <a:rPr lang="en-US" dirty="0"/>
              <a:t>Etcetera, Etcetera, Etcetera</a:t>
            </a:r>
          </a:p>
        </p:txBody>
      </p:sp>
    </p:spTree>
    <p:extLst>
      <p:ext uri="{BB962C8B-B14F-4D97-AF65-F5344CB8AC3E}">
        <p14:creationId xmlns:p14="http://schemas.microsoft.com/office/powerpoint/2010/main" val="2446619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F8DB-69C5-4F94-B0B4-23004B8940E8}"/>
              </a:ext>
            </a:extLst>
          </p:cNvPr>
          <p:cNvSpPr>
            <a:spLocks noGrp="1"/>
          </p:cNvSpPr>
          <p:nvPr>
            <p:ph type="title"/>
          </p:nvPr>
        </p:nvSpPr>
        <p:spPr/>
        <p:txBody>
          <a:bodyPr/>
          <a:lstStyle/>
          <a:p>
            <a:r>
              <a:rPr lang="en-US"/>
              <a:t>TPA</a:t>
            </a:r>
            <a:br>
              <a:rPr lang="en-US"/>
            </a:br>
            <a:endParaRPr lang="en-US" dirty="0"/>
          </a:p>
        </p:txBody>
      </p:sp>
      <p:sp>
        <p:nvSpPr>
          <p:cNvPr id="4" name="Text Placeholder 3">
            <a:extLst>
              <a:ext uri="{FF2B5EF4-FFF2-40B4-BE49-F238E27FC236}">
                <a16:creationId xmlns:a16="http://schemas.microsoft.com/office/drawing/2014/main" id="{5C62312D-230D-48BB-BE09-4FD54E4A45C5}"/>
              </a:ext>
            </a:extLst>
          </p:cNvPr>
          <p:cNvSpPr>
            <a:spLocks noGrp="1"/>
          </p:cNvSpPr>
          <p:nvPr>
            <p:ph type="body" idx="1"/>
          </p:nvPr>
        </p:nvSpPr>
        <p:spPr/>
        <p:txBody>
          <a:bodyPr/>
          <a:lstStyle/>
          <a:p>
            <a:r>
              <a:rPr lang="en-US"/>
              <a:t>Is It The Right Choice?</a:t>
            </a:r>
            <a:endParaRPr lang="en-US" dirty="0"/>
          </a:p>
        </p:txBody>
      </p:sp>
    </p:spTree>
    <p:extLst>
      <p:ext uri="{BB962C8B-B14F-4D97-AF65-F5344CB8AC3E}">
        <p14:creationId xmlns:p14="http://schemas.microsoft.com/office/powerpoint/2010/main" val="62921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5AB68-BF98-42CE-A63C-B23D25CA771F}"/>
              </a:ext>
            </a:extLst>
          </p:cNvPr>
          <p:cNvSpPr>
            <a:spLocks noGrp="1"/>
          </p:cNvSpPr>
          <p:nvPr>
            <p:ph type="title"/>
          </p:nvPr>
        </p:nvSpPr>
        <p:spPr/>
        <p:txBody>
          <a:bodyPr/>
          <a:lstStyle/>
          <a:p>
            <a:r>
              <a:rPr lang="en-US"/>
              <a:t>Choose Wisely</a:t>
            </a:r>
            <a:endParaRPr lang="en-US" dirty="0"/>
          </a:p>
        </p:txBody>
      </p:sp>
      <p:sp>
        <p:nvSpPr>
          <p:cNvPr id="3" name="Content Placeholder 2">
            <a:extLst>
              <a:ext uri="{FF2B5EF4-FFF2-40B4-BE49-F238E27FC236}">
                <a16:creationId xmlns:a16="http://schemas.microsoft.com/office/drawing/2014/main" id="{F411167E-E430-4134-9D5A-7D68D0D5CA89}"/>
              </a:ext>
            </a:extLst>
          </p:cNvPr>
          <p:cNvSpPr>
            <a:spLocks noGrp="1"/>
          </p:cNvSpPr>
          <p:nvPr>
            <p:ph idx="1"/>
          </p:nvPr>
        </p:nvSpPr>
        <p:spPr/>
        <p:txBody>
          <a:bodyPr/>
          <a:lstStyle/>
          <a:p>
            <a:endParaRPr lang="en-US" dirty="0"/>
          </a:p>
          <a:p>
            <a:r>
              <a:rPr lang="en-US" dirty="0"/>
              <a:t>Are they knowledgeable?</a:t>
            </a:r>
          </a:p>
          <a:p>
            <a:pPr lvl="1"/>
            <a:r>
              <a:rPr lang="en-US" b="1" dirty="0"/>
              <a:t>Remember: </a:t>
            </a:r>
            <a:r>
              <a:rPr lang="en-US" dirty="0"/>
              <a:t>You are ultimately responsible</a:t>
            </a:r>
          </a:p>
          <a:p>
            <a:pPr lvl="1"/>
            <a:endParaRPr lang="en-US" dirty="0"/>
          </a:p>
          <a:p>
            <a:r>
              <a:rPr lang="en-US" dirty="0"/>
              <a:t>Do they provide the services you need?</a:t>
            </a:r>
          </a:p>
          <a:p>
            <a:pPr lvl="1"/>
            <a:r>
              <a:rPr lang="en-US" b="1" dirty="0"/>
              <a:t>Remember: </a:t>
            </a:r>
            <a:r>
              <a:rPr lang="en-US" dirty="0"/>
              <a:t>It is important they understand the differences between FTA and FMCSA (or other agencies)</a:t>
            </a:r>
          </a:p>
          <a:p>
            <a:pPr lvl="1"/>
            <a:endParaRPr lang="en-US" dirty="0"/>
          </a:p>
          <a:p>
            <a:r>
              <a:rPr lang="en-US" dirty="0"/>
              <a:t>Do they provided the services the way you need them?</a:t>
            </a:r>
          </a:p>
          <a:p>
            <a:pPr lvl="1"/>
            <a:r>
              <a:rPr lang="en-US" b="1" dirty="0"/>
              <a:t>Remember: </a:t>
            </a:r>
            <a:r>
              <a:rPr lang="en-US" dirty="0"/>
              <a:t>You choose what works best for you</a:t>
            </a:r>
          </a:p>
        </p:txBody>
      </p:sp>
    </p:spTree>
    <p:extLst>
      <p:ext uri="{BB962C8B-B14F-4D97-AF65-F5344CB8AC3E}">
        <p14:creationId xmlns:p14="http://schemas.microsoft.com/office/powerpoint/2010/main" val="2187593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AF8DB-69C5-4F94-B0B4-23004B8940E8}"/>
              </a:ext>
            </a:extLst>
          </p:cNvPr>
          <p:cNvSpPr>
            <a:spLocks noGrp="1"/>
          </p:cNvSpPr>
          <p:nvPr>
            <p:ph type="title"/>
          </p:nvPr>
        </p:nvSpPr>
        <p:spPr/>
        <p:txBody>
          <a:bodyPr/>
          <a:lstStyle/>
          <a:p>
            <a:r>
              <a:rPr lang="en-US" dirty="0"/>
              <a:t>TPA</a:t>
            </a:r>
          </a:p>
        </p:txBody>
      </p:sp>
      <p:sp>
        <p:nvSpPr>
          <p:cNvPr id="4" name="Text Placeholder 3">
            <a:extLst>
              <a:ext uri="{FF2B5EF4-FFF2-40B4-BE49-F238E27FC236}">
                <a16:creationId xmlns:a16="http://schemas.microsoft.com/office/drawing/2014/main" id="{5C62312D-230D-48BB-BE09-4FD54E4A45C5}"/>
              </a:ext>
            </a:extLst>
          </p:cNvPr>
          <p:cNvSpPr>
            <a:spLocks noGrp="1"/>
          </p:cNvSpPr>
          <p:nvPr>
            <p:ph type="body" idx="1"/>
          </p:nvPr>
        </p:nvSpPr>
        <p:spPr/>
        <p:txBody>
          <a:bodyPr/>
          <a:lstStyle/>
          <a:p>
            <a:r>
              <a:rPr lang="en-US"/>
              <a:t>What Can They Do For You?</a:t>
            </a:r>
            <a:endParaRPr lang="en-US" dirty="0"/>
          </a:p>
        </p:txBody>
      </p:sp>
    </p:spTree>
    <p:extLst>
      <p:ext uri="{BB962C8B-B14F-4D97-AF65-F5344CB8AC3E}">
        <p14:creationId xmlns:p14="http://schemas.microsoft.com/office/powerpoint/2010/main" val="3753577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95BDC134-752B-4288-BCDB-8466032EE531}"/>
              </a:ext>
            </a:extLst>
          </p:cNvPr>
          <p:cNvSpPr>
            <a:spLocks noGrp="1"/>
          </p:cNvSpPr>
          <p:nvPr>
            <p:ph type="title"/>
          </p:nvPr>
        </p:nvSpPr>
        <p:spPr/>
        <p:txBody>
          <a:bodyPr/>
          <a:lstStyle/>
          <a:p>
            <a:r>
              <a:rPr lang="en-US" dirty="0"/>
              <a:t>What Help Do You Need?</a:t>
            </a:r>
          </a:p>
        </p:txBody>
      </p:sp>
      <p:sp>
        <p:nvSpPr>
          <p:cNvPr id="5" name="Slide Number Placeholder 4" hidden="1">
            <a:extLst>
              <a:ext uri="{FF2B5EF4-FFF2-40B4-BE49-F238E27FC236}">
                <a16:creationId xmlns:a16="http://schemas.microsoft.com/office/drawing/2014/main" id="{EEFA77E9-B4D5-4F15-B6A5-DDCF22D60BD8}"/>
              </a:ext>
            </a:extLst>
          </p:cNvPr>
          <p:cNvSpPr>
            <a:spLocks noGrp="1"/>
          </p:cNvSpPr>
          <p:nvPr>
            <p:ph type="sldNum" sz="quarter" idx="12"/>
          </p:nvPr>
        </p:nvSpPr>
        <p:spPr>
          <a:prstGeom prst="rect">
            <a:avLst/>
          </a:prstGeom>
        </p:spPr>
        <p:txBody>
          <a:bodyPr/>
          <a:lstStyle/>
          <a:p>
            <a:pPr>
              <a:spcAft>
                <a:spcPts val="600"/>
              </a:spcAft>
            </a:pPr>
            <a:fld id="{F00A00CB-2C12-43BD-8097-0EF59CD27AF0}" type="slidenum">
              <a:rPr lang="en-US" smtClean="0"/>
              <a:pPr>
                <a:spcAft>
                  <a:spcPts val="600"/>
                </a:spcAft>
              </a:pPr>
              <a:t>8</a:t>
            </a:fld>
            <a:endParaRPr lang="en-US"/>
          </a:p>
        </p:txBody>
      </p:sp>
      <p:pic>
        <p:nvPicPr>
          <p:cNvPr id="9" name="Content Placeholder 4" descr="A close up of a sign&#10;&#10;Description automatically generated">
            <a:extLst>
              <a:ext uri="{FF2B5EF4-FFF2-40B4-BE49-F238E27FC236}">
                <a16:creationId xmlns:a16="http://schemas.microsoft.com/office/drawing/2014/main" id="{0E56DD0B-85D5-425D-BA0F-897A47645CAF}"/>
              </a:ext>
            </a:extLst>
          </p:cNvPr>
          <p:cNvPicPr>
            <a:picLocks noGrp="1" noChangeAspect="1"/>
          </p:cNvPicPr>
          <p:nvPr>
            <p:ph idx="4294967295"/>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2524125" y="1635061"/>
            <a:ext cx="4095750" cy="4525963"/>
          </a:xfrm>
        </p:spPr>
      </p:pic>
    </p:spTree>
    <p:extLst>
      <p:ext uri="{BB962C8B-B14F-4D97-AF65-F5344CB8AC3E}">
        <p14:creationId xmlns:p14="http://schemas.microsoft.com/office/powerpoint/2010/main" val="3816219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5FB3D-68D3-4852-B483-A25167FFCEEB}"/>
              </a:ext>
            </a:extLst>
          </p:cNvPr>
          <p:cNvSpPr>
            <a:spLocks noGrp="1"/>
          </p:cNvSpPr>
          <p:nvPr>
            <p:ph type="title"/>
          </p:nvPr>
        </p:nvSpPr>
        <p:spPr/>
        <p:txBody>
          <a:bodyPr/>
          <a:lstStyle/>
          <a:p>
            <a:r>
              <a:rPr lang="en-US" dirty="0"/>
              <a:t>Policy</a:t>
            </a:r>
          </a:p>
        </p:txBody>
      </p:sp>
      <p:sp>
        <p:nvSpPr>
          <p:cNvPr id="3" name="Content Placeholder 2">
            <a:extLst>
              <a:ext uri="{FF2B5EF4-FFF2-40B4-BE49-F238E27FC236}">
                <a16:creationId xmlns:a16="http://schemas.microsoft.com/office/drawing/2014/main" id="{0DE5B2DB-555B-47B9-B234-352C5A928E50}"/>
              </a:ext>
            </a:extLst>
          </p:cNvPr>
          <p:cNvSpPr>
            <a:spLocks noGrp="1"/>
          </p:cNvSpPr>
          <p:nvPr>
            <p:ph idx="1"/>
          </p:nvPr>
        </p:nvSpPr>
        <p:spPr>
          <a:xfrm>
            <a:off x="457199" y="1600200"/>
            <a:ext cx="8354291" cy="4525963"/>
          </a:xfrm>
        </p:spPr>
        <p:txBody>
          <a:bodyPr/>
          <a:lstStyle/>
          <a:p>
            <a:endParaRPr lang="en-US" dirty="0"/>
          </a:p>
          <a:p>
            <a:r>
              <a:rPr lang="en-US" dirty="0"/>
              <a:t>Templates</a:t>
            </a:r>
          </a:p>
          <a:p>
            <a:pPr lvl="1"/>
            <a:r>
              <a:rPr lang="en-US" dirty="0"/>
              <a:t>Read over for compliance / Know what is in there</a:t>
            </a:r>
          </a:p>
          <a:p>
            <a:pPr lvl="2"/>
            <a:r>
              <a:rPr lang="en-US" dirty="0"/>
              <a:t>Alter to fit your company</a:t>
            </a:r>
          </a:p>
          <a:p>
            <a:pPr lvl="2"/>
            <a:endParaRPr lang="en-US" dirty="0"/>
          </a:p>
          <a:p>
            <a:pPr lvl="1"/>
            <a:r>
              <a:rPr lang="en-US" dirty="0"/>
              <a:t>Ensure FTA requirements are met</a:t>
            </a:r>
          </a:p>
          <a:p>
            <a:pPr lvl="2"/>
            <a:r>
              <a:rPr lang="en-US" dirty="0">
                <a:hlinkClick r:id="rId2"/>
              </a:rPr>
              <a:t>https://transit-safety.fta.dot.gov/DrugAndAlcohol/Tools/Checklist/PolicyReqsChecklist.doc</a:t>
            </a:r>
            <a:endParaRPr lang="en-US" dirty="0"/>
          </a:p>
          <a:p>
            <a:endParaRPr lang="en-US" dirty="0"/>
          </a:p>
          <a:p>
            <a:pPr marL="0" indent="0">
              <a:buNone/>
            </a:pPr>
            <a:r>
              <a:rPr lang="en-US" sz="2000" b="1" dirty="0"/>
              <a:t>FTA also offers a free policy builder:  </a:t>
            </a:r>
            <a:r>
              <a:rPr lang="en-US" sz="2000" dirty="0">
                <a:hlinkClick r:id="rId3"/>
              </a:rPr>
              <a:t>https://transit-safety.fta.dot.gov/drugandalcohol/tools/PolicyBuilder/CreatePolicy.aspx</a:t>
            </a:r>
            <a:r>
              <a:rPr lang="en-US" sz="2000" dirty="0"/>
              <a:t> </a:t>
            </a:r>
          </a:p>
        </p:txBody>
      </p:sp>
    </p:spTree>
    <p:extLst>
      <p:ext uri="{BB962C8B-B14F-4D97-AF65-F5344CB8AC3E}">
        <p14:creationId xmlns:p14="http://schemas.microsoft.com/office/powerpoint/2010/main" val="2594374062"/>
      </p:ext>
    </p:extLst>
  </p:cSld>
  <p:clrMapOvr>
    <a:masterClrMapping/>
  </p:clrMapOvr>
</p:sld>
</file>

<file path=ppt/theme/theme1.xml><?xml version="1.0" encoding="utf-8"?>
<a:theme xmlns:a="http://schemas.openxmlformats.org/drawingml/2006/main" name="FTA3 (2)">
  <a:themeElements>
    <a:clrScheme name="FTA Research">
      <a:dk1>
        <a:sysClr val="windowText" lastClr="000000"/>
      </a:dk1>
      <a:lt1>
        <a:sysClr val="window" lastClr="FFFFFF"/>
      </a:lt1>
      <a:dk2>
        <a:srgbClr val="17144D"/>
      </a:dk2>
      <a:lt2>
        <a:srgbClr val="839EB7"/>
      </a:lt2>
      <a:accent1>
        <a:srgbClr val="413F77"/>
      </a:accent1>
      <a:accent2>
        <a:srgbClr val="C0504D"/>
      </a:accent2>
      <a:accent3>
        <a:srgbClr val="347358"/>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304D0D1A273D246BEE00180C9ADF878" ma:contentTypeVersion="0" ma:contentTypeDescription="Create a new document." ma:contentTypeScope="" ma:versionID="e187cad5b4529f3aef2c6a6aaa9f6814">
  <xsd:schema xmlns:xsd="http://www.w3.org/2001/XMLSchema" xmlns:xs="http://www.w3.org/2001/XMLSchema" xmlns:p="http://schemas.microsoft.com/office/2006/metadata/properties" targetNamespace="http://schemas.microsoft.com/office/2006/metadata/properties" ma:root="true" ma:fieldsID="c6a20c2ff566dc00e42a682f4118c95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A4DD1E-3C77-4D41-99D0-FDF984E61C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2D3A2ECE-B7C0-4881-84A7-B3E32ED133AD}">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7FA14E6-1604-4791-962F-71352CCD9D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367</TotalTime>
  <Words>1585</Words>
  <Application>Microsoft Office PowerPoint</Application>
  <PresentationFormat>On-screen Show (4:3)</PresentationFormat>
  <Paragraphs>311</Paragraphs>
  <Slides>39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 Unicode MS</vt:lpstr>
      <vt:lpstr>ＭＳ Ｐゴシック</vt:lpstr>
      <vt:lpstr>Arial</vt:lpstr>
      <vt:lpstr>Calibri</vt:lpstr>
      <vt:lpstr>Gill Sans MT</vt:lpstr>
      <vt:lpstr>Wingdings</vt:lpstr>
      <vt:lpstr>FTA3 (2)</vt:lpstr>
      <vt:lpstr>Third Party Administrator (TPA) Oversight   Toni Clay Cahill Swift  FTA Drug and Alcohol Program National Conference May 14, 2021   </vt:lpstr>
      <vt:lpstr>Speaker</vt:lpstr>
      <vt:lpstr>So Many Things to Keep Track Of</vt:lpstr>
      <vt:lpstr>A Compliant Program Takes Time</vt:lpstr>
      <vt:lpstr>TPA </vt:lpstr>
      <vt:lpstr>Choose Wisely</vt:lpstr>
      <vt:lpstr>TPA</vt:lpstr>
      <vt:lpstr>What Help Do You Need?</vt:lpstr>
      <vt:lpstr>Policy</vt:lpstr>
      <vt:lpstr>Education/Training</vt:lpstr>
      <vt:lpstr>Collection Sites</vt:lpstr>
      <vt:lpstr>TPA </vt:lpstr>
      <vt:lpstr>Collection Sites</vt:lpstr>
      <vt:lpstr>Laboratories</vt:lpstr>
      <vt:lpstr>Medical Review Officer (MRO)</vt:lpstr>
      <vt:lpstr>Keep An Eye On…</vt:lpstr>
      <vt:lpstr>Substance Abuse Professional</vt:lpstr>
      <vt:lpstr>Keep An Eye On…</vt:lpstr>
      <vt:lpstr>On-Boarding Services</vt:lpstr>
      <vt:lpstr>Keep An Eye On…</vt:lpstr>
      <vt:lpstr>Roster Management</vt:lpstr>
      <vt:lpstr>Keep An Eye On…</vt:lpstr>
      <vt:lpstr>Random Testing</vt:lpstr>
      <vt:lpstr>Keep An Eye On…</vt:lpstr>
      <vt:lpstr>Return-to-Duty &amp; Follow-Up Testing</vt:lpstr>
      <vt:lpstr>Keep An Eye On…</vt:lpstr>
      <vt:lpstr>Forms</vt:lpstr>
      <vt:lpstr>In-House Determinations</vt:lpstr>
      <vt:lpstr>TPA </vt:lpstr>
      <vt:lpstr>Oversight</vt:lpstr>
      <vt:lpstr>Oversight</vt:lpstr>
      <vt:lpstr>Oversight</vt:lpstr>
      <vt:lpstr>Oversight</vt:lpstr>
      <vt:lpstr>TPA </vt:lpstr>
      <vt:lpstr>Third Party Administration (TPA) Checklist Ensure They Handle Things Correctly</vt:lpstr>
      <vt:lpstr>TPA Checklist - continued</vt:lpstr>
      <vt:lpstr>TPA Checklist - continued</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TPA Oversight   Toni Clay Cahill Swift  FTA Drug and Alcohol National Conference May 14, 2021</dc:title>
  <dc:creator>Toni Clay</dc:creator>
  <cp:lastModifiedBy>DeCoste, Lori (Volpe)</cp:lastModifiedBy>
  <cp:revision>39</cp:revision>
  <dcterms:created xsi:type="dcterms:W3CDTF">2021-01-27T19:02:03Z</dcterms:created>
  <dcterms:modified xsi:type="dcterms:W3CDTF">2021-04-05T19:20:23Z</dcterms:modified>
</cp:coreProperties>
</file>