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8" r:id="rId4"/>
  </p:sldMasterIdLst>
  <p:notesMasterIdLst>
    <p:notesMasterId r:id="rId33"/>
  </p:notesMasterIdLst>
  <p:handoutMasterIdLst>
    <p:handoutMasterId r:id="rId34"/>
  </p:handoutMasterIdLst>
  <p:sldIdLst>
    <p:sldId id="361" r:id="rId5"/>
    <p:sldId id="429" r:id="rId6"/>
    <p:sldId id="436" r:id="rId7"/>
    <p:sldId id="464" r:id="rId8"/>
    <p:sldId id="437" r:id="rId9"/>
    <p:sldId id="438" r:id="rId10"/>
    <p:sldId id="439" r:id="rId11"/>
    <p:sldId id="455" r:id="rId12"/>
    <p:sldId id="443" r:id="rId13"/>
    <p:sldId id="466" r:id="rId14"/>
    <p:sldId id="448" r:id="rId15"/>
    <p:sldId id="449" r:id="rId16"/>
    <p:sldId id="450" r:id="rId17"/>
    <p:sldId id="440" r:id="rId18"/>
    <p:sldId id="444" r:id="rId19"/>
    <p:sldId id="456" r:id="rId20"/>
    <p:sldId id="457" r:id="rId21"/>
    <p:sldId id="460" r:id="rId22"/>
    <p:sldId id="452" r:id="rId23"/>
    <p:sldId id="459" r:id="rId24"/>
    <p:sldId id="446" r:id="rId25"/>
    <p:sldId id="445" r:id="rId26"/>
    <p:sldId id="458" r:id="rId27"/>
    <p:sldId id="447" r:id="rId28"/>
    <p:sldId id="453" r:id="rId29"/>
    <p:sldId id="465" r:id="rId30"/>
    <p:sldId id="462" r:id="rId31"/>
    <p:sldId id="454" r:id="rId32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44" userDrawn="1">
          <p15:clr>
            <a:srgbClr val="A4A3A4"/>
          </p15:clr>
        </p15:guide>
        <p15:guide id="2" pos="28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lynn" initials="f" lastIdx="7" clrIdx="0"/>
  <p:cmAuthor id="7" name="USDOT_User" initials="U" lastIdx="7" clrIdx="7"/>
  <p:cmAuthor id="1" name="test" initials="t" lastIdx="3" clrIdx="1"/>
  <p:cmAuthor id="8" name="DeCoste, Lori (Volpe)" initials="DL(" lastIdx="4" clrIdx="8">
    <p:extLst>
      <p:ext uri="{19B8F6BF-5375-455C-9EA6-DF929625EA0E}">
        <p15:presenceInfo xmlns:p15="http://schemas.microsoft.com/office/powerpoint/2012/main" userId="S-1-5-21-982035342-1880134254-310265210-245644" providerId="AD"/>
      </p:ext>
    </p:extLst>
  </p:cmAuthor>
  <p:cmAuthor id="2" name="Key, Candace (FTA)" initials="KC(" lastIdx="20" clrIdx="2"/>
  <p:cmAuthor id="3" name="Liu, Jeremy CTR (FTA)" initials="LJC(" lastIdx="12" clrIdx="3"/>
  <p:cmAuthor id="4" name="M.Zolghadr" initials="MZ" lastIdx="8" clrIdx="4"/>
  <p:cmAuthor id="5" name="Adrianne_Malasky" initials="AM" lastIdx="1" clrIdx="5"/>
  <p:cmAuthor id="6" name="Dluger, Angela (FTA)" initials="DA(" lastIdx="3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5B74"/>
    <a:srgbClr val="00CC00"/>
    <a:srgbClr val="6B8BA2"/>
    <a:srgbClr val="55748C"/>
    <a:srgbClr val="8FBAD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61" autoAdjust="0"/>
    <p:restoredTop sz="93979" autoAdjust="0"/>
  </p:normalViewPr>
  <p:slideViewPr>
    <p:cSldViewPr snapToGrid="0" snapToObjects="1">
      <p:cViewPr varScale="1">
        <p:scale>
          <a:sx n="74" d="100"/>
          <a:sy n="74" d="100"/>
        </p:scale>
        <p:origin x="322" y="67"/>
      </p:cViewPr>
      <p:guideLst>
        <p:guide orient="horz" pos="744"/>
        <p:guide pos="288"/>
      </p:guideLst>
    </p:cSldViewPr>
  </p:slideViewPr>
  <p:outlineViewPr>
    <p:cViewPr>
      <p:scale>
        <a:sx n="33" d="100"/>
        <a:sy n="33" d="100"/>
      </p:scale>
      <p:origin x="0" y="-3642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>
        <p:scale>
          <a:sx n="100" d="100"/>
          <a:sy n="100" d="100"/>
        </p:scale>
        <p:origin x="2136" y="-123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ms, Marcia (FTA)" userId="S::marcia.simms@ad.dot.gov::7b845034-58a9-42e7-bb83-20c392f787ec" providerId="AD" clId="Web-{A4BAB79F-10C8-B000-DC38-39C059C14B34}"/>
    <pc:docChg chg="modSld">
      <pc:chgData name="Simms, Marcia (FTA)" userId="S::marcia.simms@ad.dot.gov::7b845034-58a9-42e7-bb83-20c392f787ec" providerId="AD" clId="Web-{A4BAB79F-10C8-B000-DC38-39C059C14B34}" dt="2021-03-25T13:28:09.624" v="44" actId="20577"/>
      <pc:docMkLst>
        <pc:docMk/>
      </pc:docMkLst>
      <pc:sldChg chg="modSp">
        <pc:chgData name="Simms, Marcia (FTA)" userId="S::marcia.simms@ad.dot.gov::7b845034-58a9-42e7-bb83-20c392f787ec" providerId="AD" clId="Web-{A4BAB79F-10C8-B000-DC38-39C059C14B34}" dt="2021-03-25T13:09:58.468" v="4" actId="20577"/>
        <pc:sldMkLst>
          <pc:docMk/>
          <pc:sldMk cId="3057007276" sldId="436"/>
        </pc:sldMkLst>
        <pc:spChg chg="mod">
          <ac:chgData name="Simms, Marcia (FTA)" userId="S::marcia.simms@ad.dot.gov::7b845034-58a9-42e7-bb83-20c392f787ec" providerId="AD" clId="Web-{A4BAB79F-10C8-B000-DC38-39C059C14B34}" dt="2021-03-25T13:09:58.468" v="4" actId="20577"/>
          <ac:spMkLst>
            <pc:docMk/>
            <pc:sldMk cId="3057007276" sldId="436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11:15.500" v="7" actId="20577"/>
        <pc:sldMkLst>
          <pc:docMk/>
          <pc:sldMk cId="1197850796" sldId="437"/>
        </pc:sldMkLst>
        <pc:spChg chg="mod">
          <ac:chgData name="Simms, Marcia (FTA)" userId="S::marcia.simms@ad.dot.gov::7b845034-58a9-42e7-bb83-20c392f787ec" providerId="AD" clId="Web-{A4BAB79F-10C8-B000-DC38-39C059C14B34}" dt="2021-03-25T13:11:15.500" v="7" actId="20577"/>
          <ac:spMkLst>
            <pc:docMk/>
            <pc:sldMk cId="1197850796" sldId="437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21:22.665" v="25" actId="20577"/>
        <pc:sldMkLst>
          <pc:docMk/>
          <pc:sldMk cId="342349377" sldId="438"/>
        </pc:sldMkLst>
        <pc:spChg chg="mod">
          <ac:chgData name="Simms, Marcia (FTA)" userId="S::marcia.simms@ad.dot.gov::7b845034-58a9-42e7-bb83-20c392f787ec" providerId="AD" clId="Web-{A4BAB79F-10C8-B000-DC38-39C059C14B34}" dt="2021-03-25T13:21:22.665" v="25" actId="20577"/>
          <ac:spMkLst>
            <pc:docMk/>
            <pc:sldMk cId="342349377" sldId="438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14:34.659" v="16" actId="20577"/>
        <pc:sldMkLst>
          <pc:docMk/>
          <pc:sldMk cId="2137973086" sldId="439"/>
        </pc:sldMkLst>
        <pc:spChg chg="mod">
          <ac:chgData name="Simms, Marcia (FTA)" userId="S::marcia.simms@ad.dot.gov::7b845034-58a9-42e7-bb83-20c392f787ec" providerId="AD" clId="Web-{A4BAB79F-10C8-B000-DC38-39C059C14B34}" dt="2021-03-25T13:14:34.659" v="16" actId="20577"/>
          <ac:spMkLst>
            <pc:docMk/>
            <pc:sldMk cId="2137973086" sldId="439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23:54.870" v="28" actId="20577"/>
        <pc:sldMkLst>
          <pc:docMk/>
          <pc:sldMk cId="1047266002" sldId="443"/>
        </pc:sldMkLst>
        <pc:spChg chg="mod">
          <ac:chgData name="Simms, Marcia (FTA)" userId="S::marcia.simms@ad.dot.gov::7b845034-58a9-42e7-bb83-20c392f787ec" providerId="AD" clId="Web-{A4BAB79F-10C8-B000-DC38-39C059C14B34}" dt="2021-03-25T13:23:54.870" v="28" actId="20577"/>
          <ac:spMkLst>
            <pc:docMk/>
            <pc:sldMk cId="1047266002" sldId="443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27:28.889" v="39" actId="20577"/>
        <pc:sldMkLst>
          <pc:docMk/>
          <pc:sldMk cId="4109924924" sldId="448"/>
        </pc:sldMkLst>
        <pc:spChg chg="mod">
          <ac:chgData name="Simms, Marcia (FTA)" userId="S::marcia.simms@ad.dot.gov::7b845034-58a9-42e7-bb83-20c392f787ec" providerId="AD" clId="Web-{A4BAB79F-10C8-B000-DC38-39C059C14B34}" dt="2021-03-25T13:27:28.889" v="39" actId="20577"/>
          <ac:spMkLst>
            <pc:docMk/>
            <pc:sldMk cId="4109924924" sldId="448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28:09.624" v="44" actId="20577"/>
        <pc:sldMkLst>
          <pc:docMk/>
          <pc:sldMk cId="4106557249" sldId="449"/>
        </pc:sldMkLst>
        <pc:spChg chg="mod">
          <ac:chgData name="Simms, Marcia (FTA)" userId="S::marcia.simms@ad.dot.gov::7b845034-58a9-42e7-bb83-20c392f787ec" providerId="AD" clId="Web-{A4BAB79F-10C8-B000-DC38-39C059C14B34}" dt="2021-03-25T13:28:09.624" v="44" actId="20577"/>
          <ac:spMkLst>
            <pc:docMk/>
            <pc:sldMk cId="4106557249" sldId="449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10:25.719" v="5" actId="20577"/>
        <pc:sldMkLst>
          <pc:docMk/>
          <pc:sldMk cId="1517609772" sldId="464"/>
        </pc:sldMkLst>
        <pc:spChg chg="mod">
          <ac:chgData name="Simms, Marcia (FTA)" userId="S::marcia.simms@ad.dot.gov::7b845034-58a9-42e7-bb83-20c392f787ec" providerId="AD" clId="Web-{A4BAB79F-10C8-B000-DC38-39C059C14B34}" dt="2021-03-25T13:10:25.719" v="5" actId="20577"/>
          <ac:spMkLst>
            <pc:docMk/>
            <pc:sldMk cId="1517609772" sldId="464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A4BAB79F-10C8-B000-DC38-39C059C14B34}" dt="2021-03-25T13:26:40.107" v="35" actId="20577"/>
        <pc:sldMkLst>
          <pc:docMk/>
          <pc:sldMk cId="2891230150" sldId="466"/>
        </pc:sldMkLst>
        <pc:spChg chg="mod">
          <ac:chgData name="Simms, Marcia (FTA)" userId="S::marcia.simms@ad.dot.gov::7b845034-58a9-42e7-bb83-20c392f787ec" providerId="AD" clId="Web-{A4BAB79F-10C8-B000-DC38-39C059C14B34}" dt="2021-03-25T13:26:40.107" v="35" actId="20577"/>
          <ac:spMkLst>
            <pc:docMk/>
            <pc:sldMk cId="2891230150" sldId="466"/>
            <ac:spMk id="3" creationId="{00000000-0000-0000-0000-000000000000}"/>
          </ac:spMkLst>
        </pc:spChg>
      </pc:sldChg>
    </pc:docChg>
  </pc:docChgLst>
  <pc:docChgLst>
    <pc:chgData name="Simms, Marcia (FTA)" userId="S::marcia.simms@ad.dot.gov::7b845034-58a9-42e7-bb83-20c392f787ec" providerId="AD" clId="Web-{F4575AC1-B74E-6833-D7CB-0C8510D803F0}"/>
    <pc:docChg chg="modSld">
      <pc:chgData name="Simms, Marcia (FTA)" userId="S::marcia.simms@ad.dot.gov::7b845034-58a9-42e7-bb83-20c392f787ec" providerId="AD" clId="Web-{F4575AC1-B74E-6833-D7CB-0C8510D803F0}" dt="2021-03-26T21:03:57.167" v="64" actId="20577"/>
      <pc:docMkLst>
        <pc:docMk/>
      </pc:docMkLst>
      <pc:sldChg chg="modSp">
        <pc:chgData name="Simms, Marcia (FTA)" userId="S::marcia.simms@ad.dot.gov::7b845034-58a9-42e7-bb83-20c392f787ec" providerId="AD" clId="Web-{F4575AC1-B74E-6833-D7CB-0C8510D803F0}" dt="2021-03-26T20:59:00.916" v="28" actId="20577"/>
        <pc:sldMkLst>
          <pc:docMk/>
          <pc:sldMk cId="728931919" sldId="440"/>
        </pc:sldMkLst>
        <pc:spChg chg="mod">
          <ac:chgData name="Simms, Marcia (FTA)" userId="S::marcia.simms@ad.dot.gov::7b845034-58a9-42e7-bb83-20c392f787ec" providerId="AD" clId="Web-{F4575AC1-B74E-6833-D7CB-0C8510D803F0}" dt="2021-03-26T20:59:00.916" v="28" actId="20577"/>
          <ac:spMkLst>
            <pc:docMk/>
            <pc:sldMk cId="728931919" sldId="440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0:59:51.604" v="31" actId="20577"/>
        <pc:sldMkLst>
          <pc:docMk/>
          <pc:sldMk cId="3721899918" sldId="444"/>
        </pc:sldMkLst>
        <pc:spChg chg="mod">
          <ac:chgData name="Simms, Marcia (FTA)" userId="S::marcia.simms@ad.dot.gov::7b845034-58a9-42e7-bb83-20c392f787ec" providerId="AD" clId="Web-{F4575AC1-B74E-6833-D7CB-0C8510D803F0}" dt="2021-03-26T20:59:51.604" v="31" actId="20577"/>
          <ac:spMkLst>
            <pc:docMk/>
            <pc:sldMk cId="3721899918" sldId="444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2:34.495" v="54" actId="20577"/>
        <pc:sldMkLst>
          <pc:docMk/>
          <pc:sldMk cId="2330870314" sldId="445"/>
        </pc:sldMkLst>
        <pc:spChg chg="mod">
          <ac:chgData name="Simms, Marcia (FTA)" userId="S::marcia.simms@ad.dot.gov::7b845034-58a9-42e7-bb83-20c392f787ec" providerId="AD" clId="Web-{F4575AC1-B74E-6833-D7CB-0C8510D803F0}" dt="2021-03-26T21:02:34.495" v="54" actId="20577"/>
          <ac:spMkLst>
            <pc:docMk/>
            <pc:sldMk cId="2330870314" sldId="445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2:05.339" v="51" actId="20577"/>
        <pc:sldMkLst>
          <pc:docMk/>
          <pc:sldMk cId="2882813028" sldId="446"/>
        </pc:sldMkLst>
        <pc:spChg chg="mod">
          <ac:chgData name="Simms, Marcia (FTA)" userId="S::marcia.simms@ad.dot.gov::7b845034-58a9-42e7-bb83-20c392f787ec" providerId="AD" clId="Web-{F4575AC1-B74E-6833-D7CB-0C8510D803F0}" dt="2021-03-26T21:02:05.339" v="51" actId="20577"/>
          <ac:spMkLst>
            <pc:docMk/>
            <pc:sldMk cId="2882813028" sldId="446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3:10.917" v="60" actId="20577"/>
        <pc:sldMkLst>
          <pc:docMk/>
          <pc:sldMk cId="176948371" sldId="447"/>
        </pc:sldMkLst>
        <pc:spChg chg="mod">
          <ac:chgData name="Simms, Marcia (FTA)" userId="S::marcia.simms@ad.dot.gov::7b845034-58a9-42e7-bb83-20c392f787ec" providerId="AD" clId="Web-{F4575AC1-B74E-6833-D7CB-0C8510D803F0}" dt="2021-03-26T21:03:10.917" v="60" actId="20577"/>
          <ac:spMkLst>
            <pc:docMk/>
            <pc:sldMk cId="176948371" sldId="447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0:58:49.713" v="27" actId="20577"/>
        <pc:sldMkLst>
          <pc:docMk/>
          <pc:sldMk cId="846319428" sldId="450"/>
        </pc:sldMkLst>
        <pc:spChg chg="mod">
          <ac:chgData name="Simms, Marcia (FTA)" userId="S::marcia.simms@ad.dot.gov::7b845034-58a9-42e7-bb83-20c392f787ec" providerId="AD" clId="Web-{F4575AC1-B74E-6833-D7CB-0C8510D803F0}" dt="2021-03-26T20:58:49.713" v="27" actId="20577"/>
          <ac:spMkLst>
            <pc:docMk/>
            <pc:sldMk cId="846319428" sldId="450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1:43.682" v="47" actId="20577"/>
        <pc:sldMkLst>
          <pc:docMk/>
          <pc:sldMk cId="1449248944" sldId="452"/>
        </pc:sldMkLst>
        <pc:spChg chg="mod">
          <ac:chgData name="Simms, Marcia (FTA)" userId="S::marcia.simms@ad.dot.gov::7b845034-58a9-42e7-bb83-20c392f787ec" providerId="AD" clId="Web-{F4575AC1-B74E-6833-D7CB-0C8510D803F0}" dt="2021-03-26T21:01:43.682" v="47" actId="20577"/>
          <ac:spMkLst>
            <pc:docMk/>
            <pc:sldMk cId="1449248944" sldId="452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3:17.854" v="61" actId="20577"/>
        <pc:sldMkLst>
          <pc:docMk/>
          <pc:sldMk cId="4127733696" sldId="453"/>
        </pc:sldMkLst>
        <pc:spChg chg="mod">
          <ac:chgData name="Simms, Marcia (FTA)" userId="S::marcia.simms@ad.dot.gov::7b845034-58a9-42e7-bb83-20c392f787ec" providerId="AD" clId="Web-{F4575AC1-B74E-6833-D7CB-0C8510D803F0}" dt="2021-03-26T21:03:17.854" v="61" actId="20577"/>
          <ac:spMkLst>
            <pc:docMk/>
            <pc:sldMk cId="4127733696" sldId="453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0:07.495" v="35" actId="20577"/>
        <pc:sldMkLst>
          <pc:docMk/>
          <pc:sldMk cId="1478083986" sldId="456"/>
        </pc:sldMkLst>
        <pc:spChg chg="mod">
          <ac:chgData name="Simms, Marcia (FTA)" userId="S::marcia.simms@ad.dot.gov::7b845034-58a9-42e7-bb83-20c392f787ec" providerId="AD" clId="Web-{F4575AC1-B74E-6833-D7CB-0C8510D803F0}" dt="2021-03-26T21:00:07.495" v="35" actId="20577"/>
          <ac:spMkLst>
            <pc:docMk/>
            <pc:sldMk cId="1478083986" sldId="456"/>
            <ac:spMk id="8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0:43.354" v="39" actId="20577"/>
        <pc:sldMkLst>
          <pc:docMk/>
          <pc:sldMk cId="2703131072" sldId="457"/>
        </pc:sldMkLst>
        <pc:spChg chg="mod">
          <ac:chgData name="Simms, Marcia (FTA)" userId="S::marcia.simms@ad.dot.gov::7b845034-58a9-42e7-bb83-20c392f787ec" providerId="AD" clId="Web-{F4575AC1-B74E-6833-D7CB-0C8510D803F0}" dt="2021-03-26T21:00:43.354" v="39" actId="20577"/>
          <ac:spMkLst>
            <pc:docMk/>
            <pc:sldMk cId="2703131072" sldId="457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3:01.011" v="57" actId="20577"/>
        <pc:sldMkLst>
          <pc:docMk/>
          <pc:sldMk cId="2721177064" sldId="458"/>
        </pc:sldMkLst>
        <pc:spChg chg="mod">
          <ac:chgData name="Simms, Marcia (FTA)" userId="S::marcia.simms@ad.dot.gov::7b845034-58a9-42e7-bb83-20c392f787ec" providerId="AD" clId="Web-{F4575AC1-B74E-6833-D7CB-0C8510D803F0}" dt="2021-03-26T21:03:01.011" v="57" actId="20577"/>
          <ac:spMkLst>
            <pc:docMk/>
            <pc:sldMk cId="2721177064" sldId="458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1:50.651" v="48" actId="20577"/>
        <pc:sldMkLst>
          <pc:docMk/>
          <pc:sldMk cId="3305215745" sldId="459"/>
        </pc:sldMkLst>
        <pc:spChg chg="mod">
          <ac:chgData name="Simms, Marcia (FTA)" userId="S::marcia.simms@ad.dot.gov::7b845034-58a9-42e7-bb83-20c392f787ec" providerId="AD" clId="Web-{F4575AC1-B74E-6833-D7CB-0C8510D803F0}" dt="2021-03-26T21:01:50.651" v="48" actId="20577"/>
          <ac:spMkLst>
            <pc:docMk/>
            <pc:sldMk cId="3305215745" sldId="459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1:31.464" v="46" actId="20577"/>
        <pc:sldMkLst>
          <pc:docMk/>
          <pc:sldMk cId="2153277300" sldId="460"/>
        </pc:sldMkLst>
        <pc:spChg chg="mod">
          <ac:chgData name="Simms, Marcia (FTA)" userId="S::marcia.simms@ad.dot.gov::7b845034-58a9-42e7-bb83-20c392f787ec" providerId="AD" clId="Web-{F4575AC1-B74E-6833-D7CB-0C8510D803F0}" dt="2021-03-26T21:01:31.464" v="46" actId="20577"/>
          <ac:spMkLst>
            <pc:docMk/>
            <pc:sldMk cId="2153277300" sldId="460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3:57.167" v="64" actId="20577"/>
        <pc:sldMkLst>
          <pc:docMk/>
          <pc:sldMk cId="2723867042" sldId="462"/>
        </pc:sldMkLst>
        <pc:spChg chg="mod">
          <ac:chgData name="Simms, Marcia (FTA)" userId="S::marcia.simms@ad.dot.gov::7b845034-58a9-42e7-bb83-20c392f787ec" providerId="AD" clId="Web-{F4575AC1-B74E-6833-D7CB-0C8510D803F0}" dt="2021-03-26T21:03:57.167" v="64" actId="20577"/>
          <ac:spMkLst>
            <pc:docMk/>
            <pc:sldMk cId="2723867042" sldId="462"/>
            <ac:spMk id="3" creationId="{00000000-0000-0000-0000-000000000000}"/>
          </ac:spMkLst>
        </pc:spChg>
      </pc:sldChg>
      <pc:sldChg chg="modSp">
        <pc:chgData name="Simms, Marcia (FTA)" userId="S::marcia.simms@ad.dot.gov::7b845034-58a9-42e7-bb83-20c392f787ec" providerId="AD" clId="Web-{F4575AC1-B74E-6833-D7CB-0C8510D803F0}" dt="2021-03-26T21:03:42.167" v="62" actId="20577"/>
        <pc:sldMkLst>
          <pc:docMk/>
          <pc:sldMk cId="297827196" sldId="465"/>
        </pc:sldMkLst>
        <pc:spChg chg="mod">
          <ac:chgData name="Simms, Marcia (FTA)" userId="S::marcia.simms@ad.dot.gov::7b845034-58a9-42e7-bb83-20c392f787ec" providerId="AD" clId="Web-{F4575AC1-B74E-6833-D7CB-0C8510D803F0}" dt="2021-03-26T21:03:42.167" v="62" actId="20577"/>
          <ac:spMkLst>
            <pc:docMk/>
            <pc:sldMk cId="297827196" sldId="465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1DC33813-86A8-492A-AE12-98AAEACF43FF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32BDEEE6-70E4-425C-905B-2A4AC3985FF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3811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/>
          <a:lstStyle>
            <a:lvl1pPr algn="r">
              <a:defRPr sz="1200"/>
            </a:lvl1pPr>
          </a:lstStyle>
          <a:p>
            <a:fld id="{C212F185-B6B5-4E3A-AD87-2FF3BCD19979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57" tIns="46378" rIns="92757" bIns="4637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757" tIns="46378" rIns="92757" bIns="4637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2757" tIns="46378" rIns="92757" bIns="46378" rtlCol="0" anchor="b"/>
          <a:lstStyle>
            <a:lvl1pPr algn="r">
              <a:defRPr sz="1200"/>
            </a:lvl1pPr>
          </a:lstStyle>
          <a:p>
            <a:fld id="{74FDF521-A8C0-47CF-B688-3383CB252F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6006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lIns="91427" tIns="45713" rIns="91427" bIns="45713"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baseline="0" dirty="0" smtClean="0"/>
              <a:t>MR Introduces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629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2962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7987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01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2451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MR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Awaiting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Shy Bladder/Shy Lung Evaluation = Stand Down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Part 40 Q&amp;A</a:t>
            </a:r>
            <a:r>
              <a:rPr lang="en-US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July 2006: “A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 employer could (if it is not prohibited by DOT agency regulations and it is consistent with applicable labor-management agreements) have a company policy saying that, on the basis of an event (e.g., the occurrence of an accident that requires a DOT post-accident test, the finding of reasonable suspicion that leads to a DOT reasonable suspicion test), the employee would immediately stop performing safety-sensitive functions.”</a:t>
            </a:r>
          </a:p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“The Department believes an employee’s failing to provide a sufficient amount of urine during a directly observed collection is very similar to a laboratory’s reporting a positive, adulterated, or substituted test result to MRO”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6523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491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5199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0506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2545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</a:p>
          <a:p>
            <a:r>
              <a:rPr lang="en-US" dirty="0" smtClean="0"/>
              <a:t>Evaluation</a:t>
            </a:r>
            <a:r>
              <a:rPr lang="en-US" baseline="0" dirty="0" smtClean="0"/>
              <a:t> </a:t>
            </a:r>
            <a:r>
              <a:rPr lang="en-US" baseline="0" dirty="0"/>
              <a:t>for clinical evidence of drug use (and use of another test – like blood) is for </a:t>
            </a:r>
            <a:r>
              <a:rPr lang="en-US" b="1" baseline="0" dirty="0"/>
              <a:t>permanent</a:t>
            </a:r>
            <a:r>
              <a:rPr lang="en-US" b="0" baseline="0" dirty="0"/>
              <a:t> medical conditions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705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Introduce ourselves</a:t>
            </a:r>
            <a:r>
              <a:rPr lang="en-US" baseline="0" dirty="0" smtClean="0"/>
              <a:t> – go in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5914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672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4982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10365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0004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58505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305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38681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64150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86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68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52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MR. </a:t>
            </a:r>
          </a:p>
          <a:p>
            <a:r>
              <a:rPr lang="en-US" dirty="0" smtClean="0"/>
              <a:t>Also discuss “controlling movement” – what</a:t>
            </a:r>
            <a:r>
              <a:rPr lang="en-US" baseline="0" dirty="0" smtClean="0"/>
              <a:t> does “controlling movement” actually mean?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756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</a:p>
          <a:p>
            <a:r>
              <a:rPr lang="en-US" dirty="0" smtClean="0"/>
              <a:t>Section </a:t>
            </a:r>
            <a:r>
              <a:rPr lang="en-US" dirty="0"/>
              <a:t>655.44(d) –</a:t>
            </a:r>
            <a:r>
              <a:rPr lang="en-US" baseline="0" dirty="0"/>
              <a:t> if an employee subject to PA testing leaves the scene of the accident prior to submission to such test, may be deemed by the employer as a refusal to test.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AE55D7-D346-41D3-BEBC-19501F6564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376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52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4928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FDF521-A8C0-47CF-B688-3383CB252F1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15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FTA_slide3_edit-0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14" y="0"/>
            <a:ext cx="9143286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8713" y="2406759"/>
            <a:ext cx="4395788" cy="1050303"/>
          </a:xfrm>
        </p:spPr>
        <p:txBody>
          <a:bodyPr anchor="t"/>
          <a:lstStyle>
            <a:lvl1pPr algn="r"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8713" y="3656233"/>
            <a:ext cx="4395788" cy="972949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61860"/>
            <a:ext cx="2057400" cy="55643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61860"/>
            <a:ext cx="6019800" cy="5564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 baseline="0">
                <a:solidFill>
                  <a:srgbClr val="395B74"/>
                </a:solidFill>
                <a:latin typeface="Gill Sans MT" panose="020B0502020104020203" pitchFamily="34" charset="0"/>
                <a:cs typeface="Gill Sans MT" panose="020B050202010402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itchFamily="34" charset="0"/>
              </a:defRPr>
            </a:lvl1pPr>
            <a:lvl2pPr>
              <a:defRPr>
                <a:latin typeface="Gill Sans MT" pitchFamily="34" charset="0"/>
              </a:defRPr>
            </a:lvl2pPr>
            <a:lvl3pPr>
              <a:defRPr>
                <a:latin typeface="Gill Sans MT" pitchFamily="34" charset="0"/>
              </a:defRPr>
            </a:lvl3pPr>
            <a:lvl4pPr>
              <a:defRPr>
                <a:latin typeface="Gill Sans MT" pitchFamily="34" charset="0"/>
              </a:defRPr>
            </a:lvl4pPr>
            <a:lvl5pPr>
              <a:defRPr>
                <a:latin typeface="Gill Sans MT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4"/>
          <p:cNvSpPr txBox="1">
            <a:spLocks/>
          </p:cNvSpPr>
          <p:nvPr userDrawn="1"/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00A00CB-2C12-43BD-8097-0EF59CD27AF0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ill Sans MT" pitchFamily="34" charset="0"/>
                <a:ea typeface="ＭＳ Ｐゴシック" charset="-128"/>
                <a:cs typeface="+mn-cs"/>
              </a:rPr>
              <a:pPr marL="0" marR="0" lvl="0" indent="0" algn="l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ill Sans MT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4908"/>
            <a:ext cx="8229600" cy="9327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F00A00CB-2C12-43BD-8097-0EF59CD27AF0}" type="slidenum">
              <a:rPr lang="en-US" smtClean="0">
                <a:latin typeface="Gill Sans MT" pitchFamily="34" charset="0"/>
              </a:rPr>
              <a:pPr>
                <a:defRPr/>
              </a:pPr>
              <a:t>‹#›</a:t>
            </a:fld>
            <a:endParaRPr lang="en-US" dirty="0">
              <a:latin typeface="Gill Sans MT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4"/>
          <p:cNvSpPr>
            <a:spLocks noGrp="1"/>
          </p:cNvSpPr>
          <p:nvPr userDrawn="1">
            <p:ph type="sldNum" sz="quarter" idx="12"/>
          </p:nvPr>
        </p:nvSpPr>
        <p:spPr>
          <a:xfrm>
            <a:off x="8696325" y="6161024"/>
            <a:ext cx="533399" cy="700151"/>
          </a:xfrm>
          <a:prstGeom prst="rect">
            <a:avLst/>
          </a:prstGeom>
        </p:spPr>
        <p:txBody>
          <a:bodyPr/>
          <a:lstStyle>
            <a:lvl1pPr>
              <a:defRPr sz="1400" b="0" i="0">
                <a:latin typeface="Gill Sans MT"/>
                <a:cs typeface="Gill Sans MT"/>
              </a:defRPr>
            </a:lvl1pPr>
          </a:lstStyle>
          <a:p>
            <a:fld id="{F00A00CB-2C12-43BD-8097-0EF59CD27AF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36562"/>
            <a:ext cx="82296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507254"/>
            <a:ext cx="8229600" cy="44413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header4-01-01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388"/>
            <a:ext cx="9144000" cy="473273"/>
          </a:xfrm>
          <a:prstGeom prst="rect">
            <a:avLst/>
          </a:prstGeom>
        </p:spPr>
      </p:pic>
      <p:pic>
        <p:nvPicPr>
          <p:cNvPr id="6" name="Picture 5" descr="FTA_footer-01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47680"/>
            <a:ext cx="9144000" cy="8308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b="1" i="0" kern="1200" baseline="0">
          <a:solidFill>
            <a:srgbClr val="395B74"/>
          </a:solidFill>
          <a:latin typeface="Gill Sans MT" panose="020B0502020104020203" pitchFamily="34" charset="0"/>
          <a:ea typeface="ＭＳ Ｐゴシック" charset="-128"/>
          <a:cs typeface="Gill Sans MT" panose="020B0502020104020203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Gill Sans MT" pitchFamily="34" charset="0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hyperlink" Target="mailto:iyon.rosario@dot.gov" TargetMode="External"/><Relationship Id="rId3" Type="http://schemas.openxmlformats.org/officeDocument/2006/relationships/hyperlink" Target="mailto:fta.damis@dot.gov" TargetMode="External"/><Relationship Id="rId7" Type="http://schemas.openxmlformats.org/officeDocument/2006/relationships/hyperlink" Target="mailto:felicity.shanahan@dot.gov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ichael.redington@dot.gov" TargetMode="External"/><Relationship Id="rId5" Type="http://schemas.openxmlformats.org/officeDocument/2006/relationships/hyperlink" Target="mailto:jennifer.gissel@dot.gov" TargetMode="External"/><Relationship Id="rId4" Type="http://schemas.openxmlformats.org/officeDocument/2006/relationships/hyperlink" Target="mailto:lori.decoste@dot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1686296" y="2047875"/>
            <a:ext cx="5764668" cy="3937289"/>
          </a:xfrm>
        </p:spPr>
        <p:txBody>
          <a:bodyPr rtlCol="0" anchor="t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Advanced DAPM</a:t>
            </a:r>
            <a:br>
              <a:rPr lang="en-US" sz="36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Lori DeCoste, </a:t>
            </a:r>
            <a:r>
              <a:rPr lang="en-US" sz="22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Michael </a:t>
            </a:r>
            <a: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Redington, </a:t>
            </a:r>
            <a:r>
              <a:rPr lang="en-US" sz="22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2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2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&amp; </a:t>
            </a:r>
            <a: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Felicity Shanahan</a:t>
            </a:r>
            <a:b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200" dirty="0" smtClean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US DOT Volpe </a:t>
            </a:r>
            <a:r>
              <a:rPr lang="en-US" sz="22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Center</a:t>
            </a: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FTA Drug and Alcohol Program</a:t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National Conference</a:t>
            </a:r>
            <a:br>
              <a:rPr lang="en-US" sz="24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400" dirty="0">
                <a:solidFill>
                  <a:srgbClr val="385B74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May 11, 2021</a:t>
            </a:r>
            <a: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7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20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en-US" sz="1800" dirty="0">
                <a:solidFill>
                  <a:srgbClr val="385B74"/>
                </a:solidFill>
                <a:latin typeface="Gill Sans MT" panose="020B0502020104020203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en-US" sz="1800" dirty="0">
              <a:solidFill>
                <a:schemeClr val="tx1"/>
              </a:solidFill>
              <a:latin typeface="Gill Sans MT" panose="020B0502020104020203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19621" y="669314"/>
            <a:ext cx="571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charset="-128"/>
                <a:cs typeface="+mn-cs"/>
              </a:defRPr>
            </a:lvl9pPr>
          </a:lstStyle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790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CCFs and Employee ID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Employee’s CDL # in place of SSN/Employee ID is for </a:t>
            </a:r>
            <a:r>
              <a:rPr lang="en-US" u="sng" dirty="0">
                <a:latin typeface="Gill Sans MT"/>
                <a:ea typeface="ＭＳ Ｐゴシック"/>
              </a:rPr>
              <a:t>FMCSA only</a:t>
            </a:r>
            <a:r>
              <a:rPr lang="en-US" dirty="0">
                <a:latin typeface="Gill Sans MT"/>
                <a:ea typeface="ＭＳ Ｐゴシック"/>
              </a:rPr>
              <a:t>.</a:t>
            </a:r>
            <a:endParaRPr lang="en-US" dirty="0"/>
          </a:p>
          <a:p>
            <a:endParaRPr lang="en-US" u="sng" dirty="0"/>
          </a:p>
          <a:p>
            <a:r>
              <a:rPr lang="en-US" dirty="0">
                <a:latin typeface="Gill Sans MT"/>
                <a:ea typeface="ＭＳ Ｐゴシック"/>
              </a:rPr>
              <a:t>FTA should continue to use SSN/Employee ID on CCF.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Error does not require correction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Employers should remind collection sites of their ID preferences (e.g., the use of SSN or Employee ID)</a:t>
            </a:r>
          </a:p>
        </p:txBody>
      </p:sp>
    </p:spTree>
    <p:extLst>
      <p:ext uri="{BB962C8B-B14F-4D97-AF65-F5344CB8AC3E}">
        <p14:creationId xmlns:p14="http://schemas.microsoft.com/office/powerpoint/2010/main" val="289123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 Testing -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Pre-employment (optional) – After making a contingent job offer.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Must be DOT test </a:t>
            </a:r>
          </a:p>
          <a:p>
            <a:pPr lvl="1"/>
            <a:r>
              <a:rPr lang="en-US" dirty="0">
                <a:latin typeface="Gill Sans MT"/>
                <a:ea typeface="ＭＳ Ｐゴシック"/>
              </a:rPr>
              <a:t>Must test all safety-sensitive applicants/transferees 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Make sure policy matches practice</a:t>
            </a:r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Random – During, just before, and just after performance of safety-sensitive function.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Post-accident – As soon as practicable following an accident.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924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Alcohol Testing - When?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Reasonable suspicion – During, just before, and just after the performance of safety-sensitive function.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Observations must be made during, just before and just after performance of safety-sensitive function.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Return-to-duty – after SAP has determined compliance (and has required RTD alcohol testing).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Follow-up – During, just before and just after the performance of safety-sensitive function.</a:t>
            </a:r>
            <a:endParaRPr lang="en-US" dirty="0"/>
          </a:p>
          <a:p>
            <a:pPr lvl="1"/>
            <a:r>
              <a:rPr lang="en-US" dirty="0"/>
              <a:t>What if not performing a safety-sensitive function?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557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Collection Site – Wait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What are your responsibilities/options?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Example </a:t>
            </a:r>
            <a:r>
              <a:rPr lang="en-US" dirty="0" smtClean="0">
                <a:latin typeface="Gill Sans MT"/>
                <a:ea typeface="ＭＳ Ｐゴシック"/>
              </a:rPr>
              <a:t>to </a:t>
            </a:r>
            <a:r>
              <a:rPr lang="en-US" dirty="0">
                <a:latin typeface="Gill Sans MT"/>
                <a:ea typeface="ＭＳ Ｐゴシック"/>
              </a:rPr>
              <a:t>section 40.61(b)(1) states: </a:t>
            </a:r>
            <a:endParaRPr lang="en-US" dirty="0"/>
          </a:p>
          <a:p>
            <a:pPr lvl="1"/>
            <a:r>
              <a:rPr lang="en-US" dirty="0"/>
              <a:t>“Collectors and BATs should work together, however, to ensure that post-accident and reasonable suspicion alcohol tests happen as soon as possible (e.g., by moving the employee to the head of the line for alcohol tests).”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Post-Accident Testing Documentation Requirements:</a:t>
            </a:r>
            <a:endParaRPr lang="en-US" dirty="0"/>
          </a:p>
          <a:p>
            <a:pPr lvl="1"/>
            <a:r>
              <a:rPr lang="en-US" dirty="0"/>
              <a:t>2 hours from accident to alcohol test</a:t>
            </a:r>
          </a:p>
          <a:p>
            <a:pPr lvl="2"/>
            <a:r>
              <a:rPr lang="en-US" dirty="0"/>
              <a:t> not 2 hours from accident to arrival at collection site</a:t>
            </a:r>
          </a:p>
        </p:txBody>
      </p:sp>
    </p:spTree>
    <p:extLst>
      <p:ext uri="{BB962C8B-B14F-4D97-AF65-F5344CB8AC3E}">
        <p14:creationId xmlns:p14="http://schemas.microsoft.com/office/powerpoint/2010/main" val="846319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Waiting For Test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What does FTA require you to do when…?</a:t>
            </a:r>
            <a:endParaRPr lang="en-US"/>
          </a:p>
          <a:p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Employee sent for Reasonable Suspicion drug test – Awaiting Result</a:t>
            </a:r>
          </a:p>
          <a:p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Employee sent for Post-Accident Drug – Awaiting Result</a:t>
            </a:r>
          </a:p>
          <a:p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Shy Bladder or Shy Lung Evaluation – Awaiting Outcome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9319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Pre-Employment Refusals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PE drug test begins when donor accepts or selects specimen cup.</a:t>
            </a:r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Donor unable to ‘refuse’ prior to that.</a:t>
            </a:r>
            <a:endParaRPr lang="en-US" dirty="0"/>
          </a:p>
          <a:p>
            <a:r>
              <a:rPr lang="en-US" b="1" dirty="0">
                <a:latin typeface="Gill Sans MT"/>
                <a:ea typeface="ＭＳ Ｐゴシック"/>
              </a:rPr>
              <a:t>Not</a:t>
            </a:r>
            <a:r>
              <a:rPr lang="en-US" dirty="0">
                <a:latin typeface="Gill Sans MT"/>
                <a:ea typeface="ＭＳ Ｐゴシック"/>
              </a:rPr>
              <a:t> a refusal </a:t>
            </a:r>
            <a:endParaRPr lang="en-US" dirty="0"/>
          </a:p>
          <a:p>
            <a:pPr lvl="1"/>
            <a:r>
              <a:rPr lang="en-US" dirty="0"/>
              <a:t>Donor will not select or accept cup</a:t>
            </a:r>
          </a:p>
          <a:p>
            <a:pPr lvl="1"/>
            <a:r>
              <a:rPr lang="en-US" dirty="0"/>
              <a:t>Donor does not go to collection site</a:t>
            </a:r>
          </a:p>
          <a:p>
            <a:pPr lvl="1"/>
            <a:r>
              <a:rPr lang="en-US" dirty="0"/>
              <a:t>Donor does not arrive at scheduled time</a:t>
            </a:r>
          </a:p>
          <a:p>
            <a:pPr lvl="1"/>
            <a:r>
              <a:rPr lang="en-US" dirty="0"/>
              <a:t>Donor does not provide identification at collection site</a:t>
            </a:r>
          </a:p>
          <a:p>
            <a:pPr lvl="1"/>
            <a:r>
              <a:rPr lang="en-US" dirty="0"/>
              <a:t>Donor admits to illegal drug use in interview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5277441"/>
              </p:ext>
            </p:extLst>
          </p:nvPr>
        </p:nvGraphicFramePr>
        <p:xfrm>
          <a:off x="2350134" y="5226938"/>
          <a:ext cx="4095750" cy="1157471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6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3471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2020 MIS*</a:t>
                      </a:r>
                      <a:r>
                        <a:rPr lang="en-US" sz="1200" baseline="0" dirty="0">
                          <a:effectLst/>
                        </a:rPr>
                        <a:t> – “Other Refusals”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35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effectLst/>
                        </a:rPr>
                        <a:t>Pre-Employment</a:t>
                      </a:r>
                      <a:endParaRPr lang="en-US" sz="105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‘Other’ PE Drug Refusals</a:t>
                      </a: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78,032 </a:t>
                      </a:r>
                      <a:r>
                        <a:rPr lang="en-US" sz="1000" b="0" kern="12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Drug Tests</a:t>
                      </a:r>
                      <a:endParaRPr lang="en-US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402</a:t>
                      </a:r>
                      <a:endParaRPr lang="en-US" sz="10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</a:rPr>
                        <a:t>Random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kern="1200" dirty="0">
                          <a:effectLst/>
                        </a:rPr>
                        <a:t>‘Other’ Random Drug Refusals</a:t>
                      </a:r>
                      <a:endParaRPr lang="en-US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35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kern="1200" dirty="0" smtClean="0">
                          <a:effectLst/>
                        </a:rPr>
                        <a:t>152,309 </a:t>
                      </a:r>
                      <a:r>
                        <a:rPr lang="en-US" sz="1000" b="0" kern="1200" dirty="0">
                          <a:effectLst/>
                        </a:rPr>
                        <a:t>Drug Tests</a:t>
                      </a:r>
                      <a:endParaRPr lang="en-US" sz="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kern="1200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228</a:t>
                      </a:r>
                      <a:endParaRPr lang="en-US" sz="1000" b="1" kern="1200" dirty="0">
                        <a:solidFill>
                          <a:srgbClr val="C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7144" marB="0" anchor="ctr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15743" y="6097949"/>
            <a:ext cx="18710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*MIS Data as of </a:t>
            </a:r>
            <a:r>
              <a:rPr lang="en-US" sz="800" dirty="0" smtClean="0"/>
              <a:t>4/12/2021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7218999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Cancelled Drug Test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A specimen is reported to MRO as “invalid.”</a:t>
            </a:r>
            <a:endParaRPr lang="en-US"/>
          </a:p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A specimen is reported to MRO as “rejected for testing.”</a:t>
            </a:r>
            <a:endParaRPr lang="en-US"/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A split specimen fails to reconfirm all primary specimen </a:t>
            </a:r>
            <a:r>
              <a:rPr lang="en-US">
                <a:latin typeface="Gill Sans MT"/>
                <a:ea typeface="ＭＳ Ｐゴシック"/>
              </a:rPr>
              <a:t>results.</a:t>
            </a:r>
            <a:endParaRPr lang="en-US" dirty="0"/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Examining physician determines an acceptable medical explanation for employee’s failure to produce a sufficient </a:t>
            </a:r>
            <a:r>
              <a:rPr lang="en-US">
                <a:latin typeface="Gill Sans MT"/>
                <a:ea typeface="ＭＳ Ｐゴシック"/>
              </a:rPr>
              <a:t>specimen.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0839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</a:t>
            </a:r>
            <a:r>
              <a:rPr lang="en-US" dirty="0"/>
              <a:t> a Cancelled Drug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Donor does not show up for a scheduled pre-employment test.</a:t>
            </a:r>
            <a:endParaRPr lang="en-US"/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Donor arrives for a pre-employment </a:t>
            </a:r>
            <a:r>
              <a:rPr lang="en-US">
                <a:latin typeface="Gill Sans MT"/>
                <a:ea typeface="ＭＳ Ｐゴシック"/>
              </a:rPr>
              <a:t>test but</a:t>
            </a:r>
            <a:r>
              <a:rPr lang="en-US" dirty="0">
                <a:latin typeface="Gill Sans MT"/>
                <a:ea typeface="ＭＳ Ｐゴシック"/>
              </a:rPr>
              <a:t> does not begin the </a:t>
            </a:r>
            <a:r>
              <a:rPr lang="en-US">
                <a:latin typeface="Gill Sans MT"/>
                <a:ea typeface="ＭＳ Ｐゴシック"/>
              </a:rPr>
              <a:t>process (by accepting or selecting a cup).</a:t>
            </a:r>
            <a:endParaRPr lang="en-US"/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Employee cannot go for random test because the collection site is </a:t>
            </a:r>
            <a:r>
              <a:rPr lang="en-US">
                <a:latin typeface="Gill Sans MT"/>
                <a:ea typeface="ＭＳ Ｐゴシック"/>
              </a:rPr>
              <a:t>closed due to the COVID-19 public health emergency.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310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Shy Bladder Evaluations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ＭＳ Ｐゴシック"/>
              </a:rPr>
              <a:t>Within 5 business days of employee’s failure to provide a sufficient </a:t>
            </a:r>
            <a:r>
              <a:rPr lang="en-US" dirty="0" smtClean="0">
                <a:latin typeface="Gill Sans MT"/>
                <a:ea typeface="ＭＳ Ｐゴシック"/>
              </a:rPr>
              <a:t>specimen:</a:t>
            </a:r>
            <a:endParaRPr lang="en-US" dirty="0"/>
          </a:p>
          <a:p>
            <a:pPr lvl="1"/>
            <a:r>
              <a:rPr lang="en-US" dirty="0"/>
              <a:t>Must happen each time employee fails to provide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Evaluating physician:</a:t>
            </a:r>
          </a:p>
          <a:p>
            <a:pPr lvl="1"/>
            <a:r>
              <a:rPr lang="en-US" dirty="0"/>
              <a:t>Expertise in medical issues raised by employee’s failure to provide</a:t>
            </a:r>
          </a:p>
          <a:p>
            <a:pPr lvl="1"/>
            <a:r>
              <a:rPr lang="en-US" dirty="0"/>
              <a:t>When possible, should not be employee’s primary care physician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MRO is the decision-maker:</a:t>
            </a:r>
            <a:endParaRPr lang="en-US" dirty="0"/>
          </a:p>
          <a:p>
            <a:pPr lvl="1"/>
            <a:r>
              <a:rPr lang="en-US" dirty="0"/>
              <a:t>Considers evaluating physician’s recommendations and decides</a:t>
            </a:r>
          </a:p>
          <a:p>
            <a:pPr lvl="2"/>
            <a:r>
              <a:rPr lang="en-US" dirty="0"/>
              <a:t>Valid medical explanation (cancelled test)</a:t>
            </a:r>
          </a:p>
          <a:p>
            <a:pPr lvl="2"/>
            <a:r>
              <a:rPr lang="en-US" dirty="0"/>
              <a:t>No valid medical explanation (refusal to test)</a:t>
            </a:r>
          </a:p>
        </p:txBody>
      </p:sp>
    </p:spTree>
    <p:extLst>
      <p:ext uri="{BB962C8B-B14F-4D97-AF65-F5344CB8AC3E}">
        <p14:creationId xmlns:p14="http://schemas.microsoft.com/office/powerpoint/2010/main" val="21532773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Cancelled Tests – Shy Bladder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Shy bladder with “temporary” medical explanation.</a:t>
            </a:r>
            <a:endParaRPr lang="en-US"/>
          </a:p>
          <a:p>
            <a:pPr lvl="1"/>
            <a:r>
              <a:rPr lang="en-US" dirty="0"/>
              <a:t>Not a refusal</a:t>
            </a:r>
          </a:p>
          <a:p>
            <a:pPr lvl="1"/>
            <a:endParaRPr lang="en-US" dirty="0"/>
          </a:p>
          <a:p>
            <a:r>
              <a:rPr lang="en-US" dirty="0"/>
              <a:t>What does FTA require you to do?</a:t>
            </a:r>
          </a:p>
          <a:p>
            <a:endParaRPr lang="en-US" dirty="0"/>
          </a:p>
          <a:p>
            <a:pPr lvl="1"/>
            <a:r>
              <a:rPr lang="en-US" dirty="0"/>
              <a:t>Pre-Employment Test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Random Tests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Follow-Up Tests</a:t>
            </a:r>
          </a:p>
        </p:txBody>
      </p:sp>
    </p:spTree>
    <p:extLst>
      <p:ext uri="{BB962C8B-B14F-4D97-AF65-F5344CB8AC3E}">
        <p14:creationId xmlns:p14="http://schemas.microsoft.com/office/powerpoint/2010/main" val="144924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Speakers</a:t>
            </a:r>
            <a:br>
              <a:rPr lang="en-US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Lori DeCoste – US DOT Volpe Center, Cambridge, MA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Michael </a:t>
            </a:r>
            <a:r>
              <a:rPr lang="en-US" dirty="0" smtClean="0"/>
              <a:t>Redington – US DOT </a:t>
            </a:r>
            <a:r>
              <a:rPr lang="en-US" dirty="0"/>
              <a:t>Volpe </a:t>
            </a:r>
            <a:r>
              <a:rPr lang="en-US" dirty="0" smtClean="0"/>
              <a:t>Center, Cambridge, MA</a:t>
            </a:r>
          </a:p>
          <a:p>
            <a:endParaRPr lang="en-US" dirty="0"/>
          </a:p>
          <a:p>
            <a:r>
              <a:rPr lang="en-US" dirty="0"/>
              <a:t>Felicity </a:t>
            </a:r>
            <a:r>
              <a:rPr lang="en-US" dirty="0" smtClean="0"/>
              <a:t>Shanahan – US DOT </a:t>
            </a:r>
            <a:r>
              <a:rPr lang="en-US" dirty="0"/>
              <a:t>Volpe </a:t>
            </a:r>
            <a:r>
              <a:rPr lang="en-US" dirty="0" smtClean="0"/>
              <a:t>Center, Cambridge, </a:t>
            </a:r>
            <a:r>
              <a:rPr lang="en-US" dirty="0"/>
              <a:t>MA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70936" y="2200662"/>
            <a:ext cx="3294360" cy="1797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390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Second Chance vs. Zero Tolerance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Decision does not need to be stated in policy.</a:t>
            </a:r>
            <a:endParaRPr lang="en-US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Must state DOT consequences (removal from </a:t>
            </a:r>
            <a:r>
              <a:rPr lang="en-US">
                <a:latin typeface="Gill Sans MT"/>
                <a:ea typeface="ＭＳ Ｐゴシック"/>
              </a:rPr>
              <a:t>SS</a:t>
            </a:r>
            <a:r>
              <a:rPr lang="en-US" dirty="0">
                <a:latin typeface="Gill Sans MT"/>
                <a:ea typeface="ＭＳ Ｐゴシック"/>
              </a:rPr>
              <a:t> duties, referral to SAP)</a:t>
            </a:r>
          </a:p>
          <a:p>
            <a:endParaRPr lang="en-US" dirty="0"/>
          </a:p>
          <a:p>
            <a:r>
              <a:rPr lang="en-US" dirty="0"/>
              <a:t>If written policy is zero tolerance, can you bring an employee back?</a:t>
            </a:r>
          </a:p>
        </p:txBody>
      </p:sp>
    </p:spTree>
    <p:extLst>
      <p:ext uri="{BB962C8B-B14F-4D97-AF65-F5344CB8AC3E}">
        <p14:creationId xmlns:p14="http://schemas.microsoft.com/office/powerpoint/2010/main" val="3305215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Positives/Refusals - Arbitration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Arbitrators may overturn the </a:t>
            </a:r>
            <a:r>
              <a:rPr lang="en-US" i="1" dirty="0">
                <a:latin typeface="Gill Sans MT"/>
                <a:ea typeface="ＭＳ Ｐゴシック"/>
              </a:rPr>
              <a:t>discipline</a:t>
            </a:r>
            <a:r>
              <a:rPr lang="en-US" dirty="0">
                <a:latin typeface="Gill Sans MT"/>
                <a:ea typeface="ＭＳ Ｐゴシック"/>
              </a:rPr>
              <a:t> (termination) following a refusal or positive test result, but </a:t>
            </a:r>
            <a:r>
              <a:rPr lang="en-US" b="1" dirty="0">
                <a:latin typeface="Gill Sans MT"/>
                <a:ea typeface="ＭＳ Ｐゴシック"/>
              </a:rPr>
              <a:t>not </a:t>
            </a:r>
            <a:r>
              <a:rPr lang="en-US" dirty="0">
                <a:latin typeface="Gill Sans MT"/>
                <a:ea typeface="ＭＳ Ｐゴシック"/>
              </a:rPr>
              <a:t>the test </a:t>
            </a:r>
            <a:r>
              <a:rPr lang="en-US" i="1">
                <a:latin typeface="Gill Sans MT"/>
                <a:ea typeface="ＭＳ Ｐゴシック"/>
              </a:rPr>
              <a:t>result.</a:t>
            </a:r>
            <a:endParaRPr lang="en-US" i="1"/>
          </a:p>
          <a:p>
            <a:r>
              <a:rPr lang="en-US" dirty="0">
                <a:latin typeface="Gill Sans MT"/>
                <a:ea typeface="ＭＳ Ｐゴシック"/>
              </a:rPr>
              <a:t>Remains a DOT positive/refusal </a:t>
            </a:r>
            <a:r>
              <a:rPr lang="en-US">
                <a:latin typeface="Gill Sans MT"/>
                <a:ea typeface="ＭＳ Ｐゴシック"/>
              </a:rPr>
              <a:t>result.</a:t>
            </a:r>
            <a:endParaRPr lang="en-US" dirty="0"/>
          </a:p>
          <a:p>
            <a:pPr lvl="1"/>
            <a:r>
              <a:rPr lang="en-US" dirty="0"/>
              <a:t>Employee must still:</a:t>
            </a:r>
          </a:p>
          <a:p>
            <a:pPr lvl="2"/>
            <a:r>
              <a:rPr lang="en-US" dirty="0"/>
              <a:t>Be referred to SAP</a:t>
            </a:r>
          </a:p>
          <a:p>
            <a:pPr lvl="2"/>
            <a:r>
              <a:rPr lang="en-US" dirty="0"/>
              <a:t>Successfully complete return-to-duty process</a:t>
            </a:r>
          </a:p>
          <a:p>
            <a:pPr lvl="2"/>
            <a:r>
              <a:rPr lang="en-US" dirty="0"/>
              <a:t>Take return-to-duty test(s) with negative result</a:t>
            </a:r>
          </a:p>
          <a:p>
            <a:pPr lvl="2"/>
            <a:r>
              <a:rPr lang="en-US" dirty="0"/>
              <a:t>Be subject to follow-up testing </a:t>
            </a:r>
          </a:p>
          <a:p>
            <a:pPr lvl="1"/>
            <a:endParaRPr lang="en-US" dirty="0"/>
          </a:p>
          <a:p>
            <a:pPr lvl="1"/>
            <a:r>
              <a:rPr lang="en-US">
                <a:latin typeface="Gill Sans MT"/>
                <a:ea typeface="ＭＳ Ｐゴシック"/>
              </a:rPr>
              <a:t>Still report positive/refusal on MIS report.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813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Previous Employer – Positive/Refusal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Discover current employee had DOT positive/refusal with a </a:t>
            </a:r>
            <a:r>
              <a:rPr lang="en-US">
                <a:latin typeface="Gill Sans MT"/>
                <a:ea typeface="ＭＳ Ｐゴシック"/>
              </a:rPr>
              <a:t>previous employer.</a:t>
            </a:r>
            <a:endParaRPr lang="en-US"/>
          </a:p>
          <a:p>
            <a:pPr lvl="1"/>
            <a:r>
              <a:rPr lang="en-US">
                <a:latin typeface="Gill Sans MT"/>
                <a:ea typeface="ＭＳ Ｐゴシック"/>
              </a:rPr>
              <a:t>Check if compliant with SAP evaluation, follow-up testing program</a:t>
            </a:r>
            <a:endParaRPr lang="en-US"/>
          </a:p>
          <a:p>
            <a:pPr lvl="2"/>
            <a:r>
              <a:rPr lang="en-US" dirty="0"/>
              <a:t>If </a:t>
            </a:r>
            <a:r>
              <a:rPr lang="en-US" b="1" dirty="0"/>
              <a:t>not</a:t>
            </a:r>
            <a:r>
              <a:rPr lang="en-US" dirty="0"/>
              <a:t> – Pull employee</a:t>
            </a:r>
          </a:p>
          <a:p>
            <a:pPr lvl="2"/>
            <a:r>
              <a:rPr lang="en-US" dirty="0"/>
              <a:t>What if discovery is after more than two years?</a:t>
            </a:r>
          </a:p>
          <a:p>
            <a:pPr lvl="2"/>
            <a:endParaRPr lang="en-US" dirty="0"/>
          </a:p>
          <a:p>
            <a:r>
              <a:rPr lang="en-US" dirty="0"/>
              <a:t>Discover previous employee, with positive DOT result, is performing safety-sensitive elsewhere?</a:t>
            </a:r>
          </a:p>
          <a:p>
            <a:pPr lvl="1"/>
            <a:r>
              <a:rPr lang="en-US" dirty="0"/>
              <a:t>Contact FTA Drug and Alcohol Program Manager (Iyon Rosario)</a:t>
            </a:r>
          </a:p>
        </p:txBody>
      </p:sp>
    </p:spTree>
    <p:extLst>
      <p:ext uri="{BB962C8B-B14F-4D97-AF65-F5344CB8AC3E}">
        <p14:creationId xmlns:p14="http://schemas.microsoft.com/office/powerpoint/2010/main" val="2330870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Separate Employer – Positive/Refusal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Employee tells you they tested positive at their other DOT </a:t>
            </a:r>
            <a:r>
              <a:rPr lang="en-US">
                <a:latin typeface="Gill Sans MT"/>
                <a:ea typeface="ＭＳ Ｐゴシック"/>
              </a:rPr>
              <a:t>employer.</a:t>
            </a:r>
            <a:endParaRPr lang="en-US"/>
          </a:p>
          <a:p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Pull employee from safety-sensitive duties until negative DOT result from other</a:t>
            </a:r>
            <a:r>
              <a:rPr lang="en-US">
                <a:latin typeface="Gill Sans MT"/>
                <a:ea typeface="ＭＳ Ｐゴシック"/>
              </a:rPr>
              <a:t> employer.</a:t>
            </a:r>
            <a:endParaRPr lang="en-US"/>
          </a:p>
          <a:p>
            <a:pPr lvl="2"/>
            <a:r>
              <a:rPr lang="en-US" dirty="0"/>
              <a:t>Employee consent required</a:t>
            </a:r>
          </a:p>
          <a:p>
            <a:pPr lvl="1"/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What if other employer terminated the employee?</a:t>
            </a:r>
          </a:p>
          <a:p>
            <a:pPr marL="9144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1770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0862"/>
            <a:ext cx="8229600" cy="981075"/>
          </a:xfrm>
        </p:spPr>
        <p:txBody>
          <a:bodyPr/>
          <a:lstStyle/>
          <a:p>
            <a:r>
              <a:rPr lang="en-US" dirty="0"/>
              <a:t>Follow-up Testing - </a:t>
            </a:r>
            <a:br>
              <a:rPr lang="en-US" dirty="0"/>
            </a:br>
            <a:r>
              <a:rPr lang="en-US" dirty="0"/>
              <a:t>DAPM Did Not Follow the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Scenario #1: SAP required both drug and alcohol testing, DAPM only conducted drug testing.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Scenario #2: SAP required drug testing only, DAPM conducted both drug and alcohol testing.</a:t>
            </a:r>
            <a:endParaRPr lang="en-US"/>
          </a:p>
          <a:p>
            <a:endParaRPr lang="en-US"/>
          </a:p>
          <a:p>
            <a:r>
              <a:rPr lang="en-US">
                <a:latin typeface="Gill Sans MT"/>
                <a:ea typeface="ＭＳ Ｐゴシック"/>
              </a:rPr>
              <a:t>Scenario #3: SAP required 8 tests in first year, DAPM only conducted 6 tests.</a:t>
            </a:r>
            <a:endParaRPr lang="en-US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483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to D&amp;A Records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Gill Sans MT"/>
                <a:ea typeface="ＭＳ Ｐゴシック"/>
              </a:rPr>
              <a:t>655.73(i): “employer may disclose drug and alcohol testing information required to be maintained under this part, pertaining to a covered employee, to the State oversight agency or grantee required to certify to FTA compliance with the drug and alcohol testing procedures of 49 CFR parts 40 and 655.”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Contractors/subrecipients must release D&amp;A records to FTA Grantee upon request</a:t>
            </a:r>
          </a:p>
          <a:p>
            <a:pPr lvl="2"/>
            <a:r>
              <a:rPr lang="en-US" dirty="0"/>
              <a:t>Includes subcontractors and independent contractors (taxicab)</a:t>
            </a:r>
          </a:p>
          <a:p>
            <a:pPr lvl="1"/>
            <a:endParaRPr lang="en-US" dirty="0"/>
          </a:p>
          <a:p>
            <a:r>
              <a:rPr lang="en-US" dirty="0"/>
              <a:t>Do all departments of employer (Risk, HR, Legal, Operations, Accounting, Safety, etc.) have access?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733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FTA Testing and Temp Agencies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Who is responsible for:</a:t>
            </a:r>
          </a:p>
          <a:p>
            <a:endParaRPr lang="en-US" dirty="0"/>
          </a:p>
          <a:p>
            <a:pPr lvl="1"/>
            <a:r>
              <a:rPr lang="en-US" dirty="0"/>
              <a:t>Drug and alcohol policy?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Required testing?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MIS reporting?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Temp agencies should not have access to the employee’s testing </a:t>
            </a:r>
            <a:r>
              <a:rPr lang="en-US">
                <a:latin typeface="Gill Sans MT"/>
                <a:ea typeface="ＭＳ Ｐゴシック"/>
              </a:rPr>
              <a:t>records (without the employee’s written consent).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71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Electronic Records &amp; Signatures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Records Retention (section 655.71):</a:t>
            </a:r>
            <a:endParaRPr lang="en-US"/>
          </a:p>
          <a:p>
            <a:pPr lvl="1"/>
            <a:r>
              <a:rPr lang="en-US" dirty="0"/>
              <a:t>Records may be kept electronically</a:t>
            </a:r>
          </a:p>
          <a:p>
            <a:pPr lvl="2"/>
            <a:r>
              <a:rPr lang="en-US" b="1" dirty="0"/>
              <a:t>Must</a:t>
            </a:r>
            <a:r>
              <a:rPr lang="en-US" dirty="0"/>
              <a:t> be completely legible</a:t>
            </a:r>
          </a:p>
          <a:p>
            <a:pPr lvl="2"/>
            <a:r>
              <a:rPr lang="en-US" dirty="0"/>
              <a:t>Paper copies may be discarded</a:t>
            </a:r>
          </a:p>
          <a:p>
            <a:pPr lvl="2"/>
            <a:endParaRPr lang="en-US" dirty="0"/>
          </a:p>
          <a:p>
            <a:r>
              <a:rPr lang="en-US">
                <a:latin typeface="Gill Sans MT"/>
                <a:ea typeface="ＭＳ Ｐゴシック"/>
              </a:rPr>
              <a:t>Electronic Signatures:</a:t>
            </a:r>
            <a:endParaRPr lang="en-US"/>
          </a:p>
          <a:p>
            <a:pPr lvl="1"/>
            <a:r>
              <a:rPr lang="en-US" dirty="0"/>
              <a:t>Allowed in some instances (e.g., eCCF)</a:t>
            </a:r>
          </a:p>
          <a:p>
            <a:pPr lvl="1"/>
            <a:r>
              <a:rPr lang="en-US" dirty="0"/>
              <a:t>40.25 consent: </a:t>
            </a:r>
            <a:r>
              <a:rPr lang="en-US" b="1" dirty="0"/>
              <a:t>must</a:t>
            </a:r>
            <a:r>
              <a:rPr lang="en-US" dirty="0"/>
              <a:t> be wet signature</a:t>
            </a:r>
          </a:p>
        </p:txBody>
      </p:sp>
    </p:spTree>
    <p:extLst>
      <p:ext uri="{BB962C8B-B14F-4D97-AF65-F5344CB8AC3E}">
        <p14:creationId xmlns:p14="http://schemas.microsoft.com/office/powerpoint/2010/main" val="27238670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FTA D&amp;A Hotline: </a:t>
            </a:r>
            <a:r>
              <a:rPr lang="en-US" sz="2000" dirty="0">
                <a:hlinkClick r:id="rId3"/>
              </a:rPr>
              <a:t>fta.damis@dot.gov</a:t>
            </a:r>
            <a:r>
              <a:rPr lang="en-US" sz="2000" dirty="0"/>
              <a:t>, 617-494-6336</a:t>
            </a:r>
          </a:p>
          <a:p>
            <a:endParaRPr lang="en-US" sz="1800" dirty="0"/>
          </a:p>
          <a:p>
            <a:pPr lvl="1"/>
            <a:r>
              <a:rPr lang="en-US" sz="1800" dirty="0"/>
              <a:t>Lori DeCoste, </a:t>
            </a:r>
            <a:r>
              <a:rPr lang="en-US" sz="1800" dirty="0">
                <a:hlinkClick r:id="rId4"/>
              </a:rPr>
              <a:t>lori.decoste@dot.gov</a:t>
            </a:r>
            <a:r>
              <a:rPr lang="en-US" sz="1800" dirty="0"/>
              <a:t>, 617-494-2379</a:t>
            </a:r>
          </a:p>
          <a:p>
            <a:pPr lvl="4"/>
            <a:endParaRPr lang="en-US" sz="1800" dirty="0"/>
          </a:p>
          <a:p>
            <a:pPr lvl="1"/>
            <a:r>
              <a:rPr lang="en-US" sz="1800" dirty="0"/>
              <a:t>Jennifer Gissel, </a:t>
            </a:r>
            <a:r>
              <a:rPr lang="en-US" sz="1800" dirty="0">
                <a:hlinkClick r:id="rId5"/>
              </a:rPr>
              <a:t>jennifer.gissel@dot.gov</a:t>
            </a:r>
            <a:r>
              <a:rPr lang="en-US" sz="1800" dirty="0"/>
              <a:t>, 617-494-3875</a:t>
            </a:r>
          </a:p>
          <a:p>
            <a:pPr lvl="4"/>
            <a:endParaRPr lang="en-US" sz="1800" dirty="0"/>
          </a:p>
          <a:p>
            <a:pPr lvl="1"/>
            <a:r>
              <a:rPr lang="en-US" sz="1800" dirty="0"/>
              <a:t>Michael Redington, </a:t>
            </a:r>
            <a:r>
              <a:rPr lang="en-US" sz="1800" dirty="0">
                <a:hlinkClick r:id="rId6"/>
              </a:rPr>
              <a:t>michael.redington@dot.gov</a:t>
            </a:r>
            <a:r>
              <a:rPr lang="en-US" sz="1800" dirty="0"/>
              <a:t>, 617-494-2197</a:t>
            </a:r>
          </a:p>
          <a:p>
            <a:pPr lvl="4"/>
            <a:endParaRPr lang="en-US" sz="1800" dirty="0"/>
          </a:p>
          <a:p>
            <a:pPr lvl="1"/>
            <a:r>
              <a:rPr lang="en-US" sz="1800" dirty="0"/>
              <a:t>Felicity Shanahan, </a:t>
            </a:r>
            <a:r>
              <a:rPr lang="en-US" sz="1800" dirty="0">
                <a:hlinkClick r:id="rId7"/>
              </a:rPr>
              <a:t>felicity.shanahan@dot.gov</a:t>
            </a:r>
            <a:r>
              <a:rPr lang="en-US" sz="1800" dirty="0"/>
              <a:t>, 617-494-3915</a:t>
            </a:r>
          </a:p>
          <a:p>
            <a:pPr lvl="1"/>
            <a:endParaRPr lang="en-US" sz="1800" dirty="0"/>
          </a:p>
          <a:p>
            <a:r>
              <a:rPr lang="en-US" sz="1800" dirty="0"/>
              <a:t>Iyon Rosario</a:t>
            </a:r>
            <a:r>
              <a:rPr lang="en-US" sz="1800" dirty="0" smtClean="0"/>
              <a:t>, Sr. </a:t>
            </a:r>
            <a:r>
              <a:rPr lang="en-US" sz="1800" dirty="0"/>
              <a:t>FTA D&amp;A Program Manager: </a:t>
            </a:r>
            <a:r>
              <a:rPr lang="en-US" sz="1800" dirty="0">
                <a:hlinkClick r:id="rId8"/>
              </a:rPr>
              <a:t>iyon.rosario@dot.gov</a:t>
            </a:r>
            <a:r>
              <a:rPr lang="en-US" sz="1800" dirty="0"/>
              <a:t>, 202-366-2010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370936" y="2200662"/>
            <a:ext cx="3294360" cy="179700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6281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Safety-Sensitive - Sometimes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Employee ‘could’, ‘might’, ‘may’ perform safety-sensitive function:</a:t>
            </a:r>
          </a:p>
          <a:p>
            <a:pPr lvl="1"/>
            <a:r>
              <a:rPr lang="en-US" dirty="0"/>
              <a:t>Operates only when several operators are out sick or on vacation</a:t>
            </a:r>
          </a:p>
          <a:p>
            <a:pPr lvl="1"/>
            <a:r>
              <a:rPr lang="en-US" dirty="0"/>
              <a:t>Operates only once a year – special event</a:t>
            </a:r>
          </a:p>
          <a:p>
            <a:pPr lvl="1"/>
            <a:r>
              <a:rPr lang="en-US" dirty="0"/>
              <a:t>Operates only in an emergency</a:t>
            </a:r>
          </a:p>
          <a:p>
            <a:pPr lvl="1"/>
            <a:endParaRPr lang="en-US" dirty="0"/>
          </a:p>
          <a:p>
            <a:r>
              <a:rPr lang="en-US" dirty="0"/>
              <a:t>Must employee be in random pool – subject to DOT/FTA testing?</a:t>
            </a:r>
          </a:p>
          <a:p>
            <a:pPr lvl="1"/>
            <a:endParaRPr lang="en-US" dirty="0"/>
          </a:p>
          <a:p>
            <a:r>
              <a:rPr lang="en-US" dirty="0"/>
              <a:t>Can you “add in” and “pull out” of random pool on a regular basis?</a:t>
            </a:r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Safety-sensitive determined by job function, not job title.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7007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Temporary Maintenance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Employees performing safety-sensitive functions are covered even during short-term projects. </a:t>
            </a:r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Must have DOT pre-employment test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Must be in random pool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7609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Safety-Sensitive - Supervisors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“Supervising safety-sensitive functions” is not a safety-sensitive function.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Must actually perform a safety-sensitive function</a:t>
            </a:r>
          </a:p>
          <a:p>
            <a:pPr lvl="1"/>
            <a:endParaRPr lang="en-US" dirty="0"/>
          </a:p>
          <a:p>
            <a:r>
              <a:rPr lang="en-US" dirty="0"/>
              <a:t>How do you report on MIS?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50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Post-Accident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Scenario #1: Operator in hospital, and hospital does not allow testing.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Can you test when released? What if operator went home?</a:t>
            </a:r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Scenario #2: Operator does not report accident with disabling damage and goes home.</a:t>
            </a:r>
            <a:endParaRPr lang="en-US" dirty="0"/>
          </a:p>
          <a:p>
            <a:pPr lvl="1"/>
            <a:r>
              <a:rPr lang="en-US" dirty="0"/>
              <a:t>Is this a refusal?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49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Post-Accident Decision Making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Scenario #3: Police issue a citation and/or provide direction to test the operator.</a:t>
            </a:r>
            <a:endParaRPr lang="en-US" dirty="0"/>
          </a:p>
          <a:p>
            <a:pPr lvl="1"/>
            <a:r>
              <a:rPr lang="en-US" dirty="0"/>
              <a:t>Do you test?</a:t>
            </a:r>
          </a:p>
          <a:p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Scenario #4: Collection site is closed due to extreme weather.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Do you test the employee when the site opens the next day?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73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912"/>
            <a:ext cx="8229600" cy="981075"/>
          </a:xfrm>
        </p:spPr>
        <p:txBody>
          <a:bodyPr/>
          <a:lstStyle/>
          <a:p>
            <a:r>
              <a:rPr lang="en-US" dirty="0"/>
              <a:t>Post-Accident Decision Making – </a:t>
            </a:r>
            <a:br>
              <a:rPr lang="en-US" dirty="0"/>
            </a:br>
            <a:r>
              <a:rPr lang="en-US" dirty="0"/>
              <a:t>Other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Scenario #5:  An armed security officer is involved in an accident</a:t>
            </a:r>
          </a:p>
          <a:p>
            <a:pPr lvl="1"/>
            <a:r>
              <a:rPr lang="en-US" dirty="0"/>
              <a:t>Do you test?</a:t>
            </a:r>
          </a:p>
          <a:p>
            <a:pPr lvl="1"/>
            <a:endParaRPr lang="en-US" dirty="0"/>
          </a:p>
          <a:p>
            <a:r>
              <a:rPr lang="en-US" dirty="0"/>
              <a:t>Scenario #6:  A mechanic is injured while maintaining a bus and goes to the ER for medical attention</a:t>
            </a:r>
          </a:p>
          <a:p>
            <a:pPr lvl="1"/>
            <a:r>
              <a:rPr lang="en-US" dirty="0"/>
              <a:t>Do you test?</a:t>
            </a:r>
          </a:p>
          <a:p>
            <a:pPr lvl="1"/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4722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CDL Physicals &amp; Drug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420" indent="0">
              <a:buNone/>
            </a:pPr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DOT physical exams (CMVs) do not require drug tests.</a:t>
            </a:r>
            <a:endParaRPr lang="en-US" dirty="0"/>
          </a:p>
          <a:p>
            <a:pPr lvl="1"/>
            <a:r>
              <a:rPr lang="en-US" dirty="0">
                <a:latin typeface="Gill Sans MT"/>
                <a:ea typeface="ＭＳ Ｐゴシック"/>
              </a:rPr>
              <a:t>Urinalysis is for metabolic testing (e.g., glucose)</a:t>
            </a:r>
          </a:p>
          <a:p>
            <a:pPr lvl="1"/>
            <a:endParaRPr lang="en-US" dirty="0"/>
          </a:p>
          <a:p>
            <a:r>
              <a:rPr lang="en-US" dirty="0">
                <a:latin typeface="Gill Sans MT"/>
                <a:ea typeface="ＭＳ Ｐゴシック"/>
              </a:rPr>
              <a:t>Medical Certificate Renewal</a:t>
            </a:r>
          </a:p>
          <a:p>
            <a:pPr lvl="1"/>
            <a:r>
              <a:rPr lang="en-US" dirty="0"/>
              <a:t>Any drug testing must be non-DOT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266002"/>
      </p:ext>
    </p:extLst>
  </p:cSld>
  <p:clrMapOvr>
    <a:masterClrMapping/>
  </p:clrMapOvr>
</p:sld>
</file>

<file path=ppt/theme/theme1.xml><?xml version="1.0" encoding="utf-8"?>
<a:theme xmlns:a="http://schemas.openxmlformats.org/drawingml/2006/main" name="FTA3 (2)">
  <a:themeElements>
    <a:clrScheme name="FTA Research">
      <a:dk1>
        <a:sysClr val="windowText" lastClr="000000"/>
      </a:dk1>
      <a:lt1>
        <a:sysClr val="window" lastClr="FFFFFF"/>
      </a:lt1>
      <a:dk2>
        <a:srgbClr val="17144D"/>
      </a:dk2>
      <a:lt2>
        <a:srgbClr val="839EB7"/>
      </a:lt2>
      <a:accent1>
        <a:srgbClr val="413F77"/>
      </a:accent1>
      <a:accent2>
        <a:srgbClr val="C0504D"/>
      </a:accent2>
      <a:accent3>
        <a:srgbClr val="347358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4D0D1A273D246BEE00180C9ADF878" ma:contentTypeVersion="0" ma:contentTypeDescription="Create a new document." ma:contentTypeScope="" ma:versionID="e187cad5b4529f3aef2c6a6aaa9f681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a20c2ff566dc00e42a682f4118c959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FA14E6-1604-4791-962F-71352CCD9D4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D3A2ECE-B7C0-4881-84A7-B3E32ED133AD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7A4DD1E-3C77-4D41-99D0-FDF984E61C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FTA3 (2)</Template>
  <TotalTime>38198</TotalTime>
  <Words>1785</Words>
  <Application>Microsoft Office PowerPoint</Application>
  <PresentationFormat>On-screen Show (4:3)</PresentationFormat>
  <Paragraphs>341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Arial Unicode MS</vt:lpstr>
      <vt:lpstr>ＭＳ Ｐゴシック</vt:lpstr>
      <vt:lpstr>Arial</vt:lpstr>
      <vt:lpstr>Calibri</vt:lpstr>
      <vt:lpstr>Gill Sans MT</vt:lpstr>
      <vt:lpstr>Times New Roman</vt:lpstr>
      <vt:lpstr>FTA3 (2)</vt:lpstr>
      <vt:lpstr> Advanced DAPM  Lori DeCoste, Michael Redington,  &amp; Felicity Shanahan US DOT Volpe Center   FTA Drug and Alcohol Program National Conference May 11, 2021     </vt:lpstr>
      <vt:lpstr> Speakers </vt:lpstr>
      <vt:lpstr>Safety-Sensitive - Sometimes</vt:lpstr>
      <vt:lpstr>Temporary Maintenance Projects</vt:lpstr>
      <vt:lpstr>Safety-Sensitive - Supervisors</vt:lpstr>
      <vt:lpstr>Post-Accident Decision Making</vt:lpstr>
      <vt:lpstr>Post-Accident Decision Making</vt:lpstr>
      <vt:lpstr>Post-Accident Decision Making –  Other Employees</vt:lpstr>
      <vt:lpstr>CDL Physicals &amp; Drug Testing</vt:lpstr>
      <vt:lpstr>CCFs and Employee ID Numbers</vt:lpstr>
      <vt:lpstr>Alcohol Testing - When?</vt:lpstr>
      <vt:lpstr>Alcohol Testing - When?</vt:lpstr>
      <vt:lpstr>Collection Site – Wait Times</vt:lpstr>
      <vt:lpstr>Waiting For Test Results</vt:lpstr>
      <vt:lpstr>Pre-Employment Refusals</vt:lpstr>
      <vt:lpstr>A Cancelled Drug Test</vt:lpstr>
      <vt:lpstr>Not a Cancelled Drug Test</vt:lpstr>
      <vt:lpstr>Shy Bladder Evaluations</vt:lpstr>
      <vt:lpstr>Cancelled Tests – Shy Bladder</vt:lpstr>
      <vt:lpstr>Second Chance vs. Zero Tolerance</vt:lpstr>
      <vt:lpstr>Positives/Refusals - Arbitration</vt:lpstr>
      <vt:lpstr>Previous Employer – Positive/Refusal</vt:lpstr>
      <vt:lpstr>Separate Employer – Positive/Refusal</vt:lpstr>
      <vt:lpstr>Follow-up Testing -  DAPM Did Not Follow the Plan</vt:lpstr>
      <vt:lpstr>Access to D&amp;A Records</vt:lpstr>
      <vt:lpstr>FTA Testing and Temp Agencies</vt:lpstr>
      <vt:lpstr>Electronic Records &amp; Signatures</vt:lpstr>
      <vt:lpstr>Questions?</vt:lpstr>
    </vt:vector>
  </TitlesOfParts>
  <Company>DOT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FTA PPT Template</dc:title>
  <dc:creator>test</dc:creator>
  <cp:lastModifiedBy>DeCoste, Lori (Volpe)</cp:lastModifiedBy>
  <cp:revision>807</cp:revision>
  <cp:lastPrinted>2019-04-16T14:53:25Z</cp:lastPrinted>
  <dcterms:created xsi:type="dcterms:W3CDTF">2012-04-18T16:44:28Z</dcterms:created>
  <dcterms:modified xsi:type="dcterms:W3CDTF">2021-04-20T13:28:48Z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0x010100A304D0D1A273D246BEE00180C9ADF878</vt:lpwstr>
  </property>
</Properties>
</file>