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39"/>
  </p:notesMasterIdLst>
  <p:handoutMasterIdLst>
    <p:handoutMasterId r:id="rId40"/>
  </p:handoutMasterIdLst>
  <p:sldIdLst>
    <p:sldId id="361" r:id="rId5"/>
    <p:sldId id="457" r:id="rId6"/>
    <p:sldId id="428" r:id="rId7"/>
    <p:sldId id="429" r:id="rId8"/>
    <p:sldId id="413" r:id="rId9"/>
    <p:sldId id="430" r:id="rId10"/>
    <p:sldId id="414" r:id="rId11"/>
    <p:sldId id="431" r:id="rId12"/>
    <p:sldId id="433" r:id="rId13"/>
    <p:sldId id="434" r:id="rId14"/>
    <p:sldId id="435" r:id="rId15"/>
    <p:sldId id="432" r:id="rId16"/>
    <p:sldId id="436" r:id="rId17"/>
    <p:sldId id="437" r:id="rId18"/>
    <p:sldId id="438" r:id="rId19"/>
    <p:sldId id="439" r:id="rId20"/>
    <p:sldId id="456"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27" r:id="rId3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4FF894B0-1C01-4FD6-AB3E-D3FF61AE5A67}">
          <p14:sldIdLst>
            <p14:sldId id="361"/>
            <p14:sldId id="457"/>
            <p14:sldId id="428"/>
            <p14:sldId id="429"/>
            <p14:sldId id="413"/>
            <p14:sldId id="430"/>
            <p14:sldId id="414"/>
            <p14:sldId id="431"/>
            <p14:sldId id="433"/>
            <p14:sldId id="434"/>
            <p14:sldId id="435"/>
          </p14:sldIdLst>
        </p14:section>
        <p14:section name="Untitled Section" id="{460CE1A2-F6CD-42E2-A48F-D796D443FFA6}">
          <p14:sldIdLst>
            <p14:sldId id="432"/>
            <p14:sldId id="436"/>
            <p14:sldId id="437"/>
            <p14:sldId id="438"/>
            <p14:sldId id="439"/>
            <p14:sldId id="456"/>
            <p14:sldId id="440"/>
            <p14:sldId id="441"/>
            <p14:sldId id="442"/>
          </p14:sldIdLst>
        </p14:section>
        <p14:section name="Untitled Section" id="{79B9A346-DC86-4DF2-BD4F-83C4050EF70A}">
          <p14:sldIdLst>
            <p14:sldId id="443"/>
            <p14:sldId id="444"/>
            <p14:sldId id="445"/>
            <p14:sldId id="446"/>
            <p14:sldId id="447"/>
            <p14:sldId id="448"/>
            <p14:sldId id="449"/>
            <p14:sldId id="450"/>
            <p14:sldId id="451"/>
            <p14:sldId id="452"/>
            <p14:sldId id="453"/>
            <p14:sldId id="454"/>
            <p14:sldId id="455"/>
            <p14:sldId id="427"/>
          </p14:sldIdLst>
        </p14:section>
      </p14:sectionLst>
    </p:ext>
    <p:ext uri="{EFAFB233-063F-42B5-8137-9DF3F51BA10A}">
      <p15:sldGuideLst xmlns:p15="http://schemas.microsoft.com/office/powerpoint/2012/main">
        <p15:guide id="1" orient="horz" pos="74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7" name="USDOT_User" initials="U" lastIdx="7" clrIdx="7"/>
  <p:cmAuthor id="1" name="test" initials="t" lastIdx="3" clrIdx="1"/>
  <p:cmAuthor id="8" name="DeCoste, Lori (Volpe)" initials="DL(" lastIdx="1" clrIdx="8">
    <p:extLst>
      <p:ext uri="{19B8F6BF-5375-455C-9EA6-DF929625EA0E}">
        <p15:presenceInfo xmlns:p15="http://schemas.microsoft.com/office/powerpoint/2012/main" userId="S-1-5-21-982035342-1880134254-310265210-245644" providerId="AD"/>
      </p:ext>
    </p:extLst>
  </p:cmAuthor>
  <p:cmAuthor id="2" name="Key, Candace (FTA)" initials="KC(" lastIdx="20" clrIdx="2"/>
  <p:cmAuthor id="3" name="Liu, Jeremy CTR (FTA)" initials="LJC(" lastIdx="11" clrIdx="3"/>
  <p:cmAuthor id="4" name="M.Zolghadr" initials="MZ" lastIdx="8" clrIdx="4"/>
  <p:cmAuthor id="5" name="Adrianne_Malasky" initials="AM" lastIdx="1" clrIdx="5"/>
  <p:cmAuthor id="6" name="Dluger, Angela (FTA)" initials="DA("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5B74"/>
    <a:srgbClr val="00CC00"/>
    <a:srgbClr val="6B8BA2"/>
    <a:srgbClr val="55748C"/>
    <a:srgbClr val="8FB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1" autoAdjust="0"/>
    <p:restoredTop sz="93979" autoAdjust="0"/>
  </p:normalViewPr>
  <p:slideViewPr>
    <p:cSldViewPr snapToGrid="0" snapToObjects="1">
      <p:cViewPr varScale="1">
        <p:scale>
          <a:sx n="74" d="100"/>
          <a:sy n="74" d="100"/>
        </p:scale>
        <p:origin x="1618" y="67"/>
      </p:cViewPr>
      <p:guideLst>
        <p:guide orient="horz" pos="744"/>
        <p:guide pos="288"/>
      </p:guideLst>
    </p:cSldViewPr>
  </p:slideViewPr>
  <p:outlineViewPr>
    <p:cViewPr>
      <p:scale>
        <a:sx n="33" d="100"/>
        <a:sy n="33" d="100"/>
      </p:scale>
      <p:origin x="0" y="-3642"/>
    </p:cViewPr>
  </p:outlineViewPr>
  <p:notesTextViewPr>
    <p:cViewPr>
      <p:scale>
        <a:sx n="125" d="100"/>
        <a:sy n="125" d="100"/>
      </p:scale>
      <p:origin x="0" y="0"/>
    </p:cViewPr>
  </p:notesTextViewPr>
  <p:sorterViewPr>
    <p:cViewPr>
      <p:scale>
        <a:sx n="100" d="100"/>
        <a:sy n="100" d="100"/>
      </p:scale>
      <p:origin x="0" y="-2718"/>
    </p:cViewPr>
  </p:sorterViewPr>
  <p:notesViewPr>
    <p:cSldViewPr snapToGrid="0" snapToObjects="1">
      <p:cViewPr>
        <p:scale>
          <a:sx n="100" d="100"/>
          <a:sy n="100" d="100"/>
        </p:scale>
        <p:origin x="1584" y="-26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ms, Marcia (FTA)" userId="S::marcia.simms@ad.dot.gov::7b845034-58a9-42e7-bb83-20c392f787ec" providerId="AD" clId="Web-{72DCD284-0CC3-D822-93AE-9C45A74A1085}"/>
    <pc:docChg chg="modSld">
      <pc:chgData name="Simms, Marcia (FTA)" userId="S::marcia.simms@ad.dot.gov::7b845034-58a9-42e7-bb83-20c392f787ec" providerId="AD" clId="Web-{72DCD284-0CC3-D822-93AE-9C45A74A1085}" dt="2021-03-29T20:55:42.687" v="23" actId="20577"/>
      <pc:docMkLst>
        <pc:docMk/>
      </pc:docMkLst>
      <pc:sldChg chg="modSp">
        <pc:chgData name="Simms, Marcia (FTA)" userId="S::marcia.simms@ad.dot.gov::7b845034-58a9-42e7-bb83-20c392f787ec" providerId="AD" clId="Web-{72DCD284-0CC3-D822-93AE-9C45A74A1085}" dt="2021-03-29T20:50:51.646" v="4" actId="20577"/>
        <pc:sldMkLst>
          <pc:docMk/>
          <pc:sldMk cId="870391005" sldId="442"/>
        </pc:sldMkLst>
        <pc:spChg chg="mod">
          <ac:chgData name="Simms, Marcia (FTA)" userId="S::marcia.simms@ad.dot.gov::7b845034-58a9-42e7-bb83-20c392f787ec" providerId="AD" clId="Web-{72DCD284-0CC3-D822-93AE-9C45A74A1085}" dt="2021-03-29T20:50:51.646" v="4" actId="20577"/>
          <ac:spMkLst>
            <pc:docMk/>
            <pc:sldMk cId="870391005" sldId="442"/>
            <ac:spMk id="4" creationId="{84C2F638-D9B8-440C-9AA9-5E441BCB98EC}"/>
          </ac:spMkLst>
        </pc:spChg>
      </pc:sldChg>
      <pc:sldChg chg="modSp">
        <pc:chgData name="Simms, Marcia (FTA)" userId="S::marcia.simms@ad.dot.gov::7b845034-58a9-42e7-bb83-20c392f787ec" providerId="AD" clId="Web-{72DCD284-0CC3-D822-93AE-9C45A74A1085}" dt="2021-03-29T20:51:45.979" v="5" actId="20577"/>
        <pc:sldMkLst>
          <pc:docMk/>
          <pc:sldMk cId="24580000" sldId="443"/>
        </pc:sldMkLst>
        <pc:spChg chg="mod">
          <ac:chgData name="Simms, Marcia (FTA)" userId="S::marcia.simms@ad.dot.gov::7b845034-58a9-42e7-bb83-20c392f787ec" providerId="AD" clId="Web-{72DCD284-0CC3-D822-93AE-9C45A74A1085}" dt="2021-03-29T20:51:45.979" v="5" actId="20577"/>
          <ac:spMkLst>
            <pc:docMk/>
            <pc:sldMk cId="24580000" sldId="443"/>
            <ac:spMk id="4" creationId="{BAF58A25-B38E-4423-8A07-6AD22A6C4E26}"/>
          </ac:spMkLst>
        </pc:spChg>
      </pc:sldChg>
      <pc:sldChg chg="modSp">
        <pc:chgData name="Simms, Marcia (FTA)" userId="S::marcia.simms@ad.dot.gov::7b845034-58a9-42e7-bb83-20c392f787ec" providerId="AD" clId="Web-{72DCD284-0CC3-D822-93AE-9C45A74A1085}" dt="2021-03-29T20:52:36.546" v="6" actId="20577"/>
        <pc:sldMkLst>
          <pc:docMk/>
          <pc:sldMk cId="2155243720" sldId="445"/>
        </pc:sldMkLst>
        <pc:spChg chg="mod">
          <ac:chgData name="Simms, Marcia (FTA)" userId="S::marcia.simms@ad.dot.gov::7b845034-58a9-42e7-bb83-20c392f787ec" providerId="AD" clId="Web-{72DCD284-0CC3-D822-93AE-9C45A74A1085}" dt="2021-03-29T20:52:36.546" v="6" actId="20577"/>
          <ac:spMkLst>
            <pc:docMk/>
            <pc:sldMk cId="2155243720" sldId="445"/>
            <ac:spMk id="4" creationId="{F4594036-4C88-4B74-9ED5-0BF6A7EED98C}"/>
          </ac:spMkLst>
        </pc:spChg>
      </pc:sldChg>
      <pc:sldChg chg="modSp">
        <pc:chgData name="Simms, Marcia (FTA)" userId="S::marcia.simms@ad.dot.gov::7b845034-58a9-42e7-bb83-20c392f787ec" providerId="AD" clId="Web-{72DCD284-0CC3-D822-93AE-9C45A74A1085}" dt="2021-03-29T20:53:18.831" v="12" actId="1076"/>
        <pc:sldMkLst>
          <pc:docMk/>
          <pc:sldMk cId="3754558312" sldId="446"/>
        </pc:sldMkLst>
        <pc:spChg chg="mod">
          <ac:chgData name="Simms, Marcia (FTA)" userId="S::marcia.simms@ad.dot.gov::7b845034-58a9-42e7-bb83-20c392f787ec" providerId="AD" clId="Web-{72DCD284-0CC3-D822-93AE-9C45A74A1085}" dt="2021-03-29T20:52:59.454" v="7" actId="1076"/>
          <ac:spMkLst>
            <pc:docMk/>
            <pc:sldMk cId="3754558312" sldId="446"/>
            <ac:spMk id="2" creationId="{DEE3F282-94F5-4D0B-A84A-1B3EE5520B63}"/>
          </ac:spMkLst>
        </pc:spChg>
        <pc:spChg chg="mod">
          <ac:chgData name="Simms, Marcia (FTA)" userId="S::marcia.simms@ad.dot.gov::7b845034-58a9-42e7-bb83-20c392f787ec" providerId="AD" clId="Web-{72DCD284-0CC3-D822-93AE-9C45A74A1085}" dt="2021-03-29T20:53:15.034" v="11" actId="1076"/>
          <ac:spMkLst>
            <pc:docMk/>
            <pc:sldMk cId="3754558312" sldId="446"/>
            <ac:spMk id="5" creationId="{A390A786-2585-464C-A349-0E995C90A72C}"/>
          </ac:spMkLst>
        </pc:spChg>
        <pc:picChg chg="mod">
          <ac:chgData name="Simms, Marcia (FTA)" userId="S::marcia.simms@ad.dot.gov::7b845034-58a9-42e7-bb83-20c392f787ec" providerId="AD" clId="Web-{72DCD284-0CC3-D822-93AE-9C45A74A1085}" dt="2021-03-29T20:53:18.831" v="12" actId="1076"/>
          <ac:picMkLst>
            <pc:docMk/>
            <pc:sldMk cId="3754558312" sldId="446"/>
            <ac:picMk id="4" creationId="{E02EE2B9-D540-492E-9590-3FC37FF62EE3}"/>
          </ac:picMkLst>
        </pc:picChg>
      </pc:sldChg>
      <pc:sldChg chg="modSp">
        <pc:chgData name="Simms, Marcia (FTA)" userId="S::marcia.simms@ad.dot.gov::7b845034-58a9-42e7-bb83-20c392f787ec" providerId="AD" clId="Web-{72DCD284-0CC3-D822-93AE-9C45A74A1085}" dt="2021-03-29T20:55:23.139" v="18" actId="20577"/>
        <pc:sldMkLst>
          <pc:docMk/>
          <pc:sldMk cId="2286862781" sldId="454"/>
        </pc:sldMkLst>
        <pc:spChg chg="mod">
          <ac:chgData name="Simms, Marcia (FTA)" userId="S::marcia.simms@ad.dot.gov::7b845034-58a9-42e7-bb83-20c392f787ec" providerId="AD" clId="Web-{72DCD284-0CC3-D822-93AE-9C45A74A1085}" dt="2021-03-29T20:55:23.139" v="18" actId="20577"/>
          <ac:spMkLst>
            <pc:docMk/>
            <pc:sldMk cId="2286862781" sldId="454"/>
            <ac:spMk id="3" creationId="{549F8C33-4AF3-4183-80A8-732452058672}"/>
          </ac:spMkLst>
        </pc:spChg>
      </pc:sldChg>
      <pc:sldChg chg="modSp">
        <pc:chgData name="Simms, Marcia (FTA)" userId="S::marcia.simms@ad.dot.gov::7b845034-58a9-42e7-bb83-20c392f787ec" providerId="AD" clId="Web-{72DCD284-0CC3-D822-93AE-9C45A74A1085}" dt="2021-03-29T20:55:42.687" v="23" actId="20577"/>
        <pc:sldMkLst>
          <pc:docMk/>
          <pc:sldMk cId="276999796" sldId="455"/>
        </pc:sldMkLst>
        <pc:spChg chg="mod">
          <ac:chgData name="Simms, Marcia (FTA)" userId="S::marcia.simms@ad.dot.gov::7b845034-58a9-42e7-bb83-20c392f787ec" providerId="AD" clId="Web-{72DCD284-0CC3-D822-93AE-9C45A74A1085}" dt="2021-03-29T20:55:42.687" v="23" actId="20577"/>
          <ac:spMkLst>
            <pc:docMk/>
            <pc:sldMk cId="276999796" sldId="455"/>
            <ac:spMk id="3" creationId="{B2F2B6A0-CFAB-471D-84B1-3D304DEA4DEE}"/>
          </ac:spMkLst>
        </pc:spChg>
      </pc:sldChg>
    </pc:docChg>
  </pc:docChgLst>
  <pc:docChgLst>
    <pc:chgData name="Simms, Marcia (FTA)" userId="S::marcia.simms@ad.dot.gov::7b845034-58a9-42e7-bb83-20c392f787ec" providerId="AD" clId="Web-{80F00FB8-7398-9E2A-A103-C50D453D19E2}"/>
    <pc:docChg chg="modSld">
      <pc:chgData name="Simms, Marcia (FTA)" userId="S::marcia.simms@ad.dot.gov::7b845034-58a9-42e7-bb83-20c392f787ec" providerId="AD" clId="Web-{80F00FB8-7398-9E2A-A103-C50D453D19E2}" dt="2021-03-29T19:02:27.500" v="22" actId="20577"/>
      <pc:docMkLst>
        <pc:docMk/>
      </pc:docMkLst>
      <pc:sldChg chg="modSp">
        <pc:chgData name="Simms, Marcia (FTA)" userId="S::marcia.simms@ad.dot.gov::7b845034-58a9-42e7-bb83-20c392f787ec" providerId="AD" clId="Web-{80F00FB8-7398-9E2A-A103-C50D453D19E2}" dt="2021-03-29T19:02:27.500" v="22" actId="20577"/>
        <pc:sldMkLst>
          <pc:docMk/>
          <pc:sldMk cId="1522133540" sldId="429"/>
        </pc:sldMkLst>
        <pc:spChg chg="mod">
          <ac:chgData name="Simms, Marcia (FTA)" userId="S::marcia.simms@ad.dot.gov::7b845034-58a9-42e7-bb83-20c392f787ec" providerId="AD" clId="Web-{80F00FB8-7398-9E2A-A103-C50D453D19E2}" dt="2021-03-29T19:02:27.500" v="22" actId="20577"/>
          <ac:spMkLst>
            <pc:docMk/>
            <pc:sldMk cId="1522133540" sldId="429"/>
            <ac:spMk id="3" creationId="{971E2B2F-CFA8-4C5C-A606-326999734064}"/>
          </ac:spMkLst>
        </pc:spChg>
      </pc:sldChg>
    </pc:docChg>
  </pc:docChgLst>
  <pc:docChgLst>
    <pc:chgData name="Simms, Marcia (FTA)" userId="S::marcia.simms@ad.dot.gov::7b845034-58a9-42e7-bb83-20c392f787ec" providerId="AD" clId="Web-{2D1AB99F-E0E0-B000-DC38-36EF0133F9DF}"/>
    <pc:docChg chg="modSld">
      <pc:chgData name="Simms, Marcia (FTA)" userId="S::marcia.simms@ad.dot.gov::7b845034-58a9-42e7-bb83-20c392f787ec" providerId="AD" clId="Web-{2D1AB99F-E0E0-B000-DC38-36EF0133F9DF}" dt="2021-03-29T19:58:01.013" v="53" actId="20577"/>
      <pc:docMkLst>
        <pc:docMk/>
      </pc:docMkLst>
      <pc:sldChg chg="addSp modSp">
        <pc:chgData name="Simms, Marcia (FTA)" userId="S::marcia.simms@ad.dot.gov::7b845034-58a9-42e7-bb83-20c392f787ec" providerId="AD" clId="Web-{2D1AB99F-E0E0-B000-DC38-36EF0133F9DF}" dt="2021-03-29T19:47:38.948" v="32" actId="20577"/>
        <pc:sldMkLst>
          <pc:docMk/>
          <pc:sldMk cId="746998229" sldId="437"/>
        </pc:sldMkLst>
        <pc:spChg chg="add mod">
          <ac:chgData name="Simms, Marcia (FTA)" userId="S::marcia.simms@ad.dot.gov::7b845034-58a9-42e7-bb83-20c392f787ec" providerId="AD" clId="Web-{2D1AB99F-E0E0-B000-DC38-36EF0133F9DF}" dt="2021-03-29T19:47:15.883" v="28" actId="1076"/>
          <ac:spMkLst>
            <pc:docMk/>
            <pc:sldMk cId="746998229" sldId="437"/>
            <ac:spMk id="3" creationId="{73C1FA51-A7F1-4B44-B52B-BB809B5A147E}"/>
          </ac:spMkLst>
        </pc:spChg>
        <pc:spChg chg="mod">
          <ac:chgData name="Simms, Marcia (FTA)" userId="S::marcia.simms@ad.dot.gov::7b845034-58a9-42e7-bb83-20c392f787ec" providerId="AD" clId="Web-{2D1AB99F-E0E0-B000-DC38-36EF0133F9DF}" dt="2021-03-29T19:47:38.948" v="32" actId="20577"/>
          <ac:spMkLst>
            <pc:docMk/>
            <pc:sldMk cId="746998229" sldId="437"/>
            <ac:spMk id="6" creationId="{E9EFF0F1-A269-4D01-BE8C-F28B221E0F63}"/>
          </ac:spMkLst>
        </pc:spChg>
      </pc:sldChg>
      <pc:sldChg chg="modSp">
        <pc:chgData name="Simms, Marcia (FTA)" userId="S::marcia.simms@ad.dot.gov::7b845034-58a9-42e7-bb83-20c392f787ec" providerId="AD" clId="Web-{2D1AB99F-E0E0-B000-DC38-36EF0133F9DF}" dt="2021-03-29T19:47:52.949" v="34" actId="20577"/>
        <pc:sldMkLst>
          <pc:docMk/>
          <pc:sldMk cId="949737198" sldId="438"/>
        </pc:sldMkLst>
        <pc:spChg chg="mod">
          <ac:chgData name="Simms, Marcia (FTA)" userId="S::marcia.simms@ad.dot.gov::7b845034-58a9-42e7-bb83-20c392f787ec" providerId="AD" clId="Web-{2D1AB99F-E0E0-B000-DC38-36EF0133F9DF}" dt="2021-03-29T19:47:52.949" v="34" actId="20577"/>
          <ac:spMkLst>
            <pc:docMk/>
            <pc:sldMk cId="949737198" sldId="438"/>
            <ac:spMk id="10" creationId="{A692AE9F-1DF9-4998-BA5B-39B6B7DC811F}"/>
          </ac:spMkLst>
        </pc:spChg>
      </pc:sldChg>
      <pc:sldChg chg="addSp modSp">
        <pc:chgData name="Simms, Marcia (FTA)" userId="S::marcia.simms@ad.dot.gov::7b845034-58a9-42e7-bb83-20c392f787ec" providerId="AD" clId="Web-{2D1AB99F-E0E0-B000-DC38-36EF0133F9DF}" dt="2021-03-29T19:56:56.086" v="48" actId="20577"/>
        <pc:sldMkLst>
          <pc:docMk/>
          <pc:sldMk cId="3188380017" sldId="439"/>
        </pc:sldMkLst>
        <pc:spChg chg="add mod">
          <ac:chgData name="Simms, Marcia (FTA)" userId="S::marcia.simms@ad.dot.gov::7b845034-58a9-42e7-bb83-20c392f787ec" providerId="AD" clId="Web-{2D1AB99F-E0E0-B000-DC38-36EF0133F9DF}" dt="2021-03-29T19:56:29.881" v="47" actId="1076"/>
          <ac:spMkLst>
            <pc:docMk/>
            <pc:sldMk cId="3188380017" sldId="439"/>
            <ac:spMk id="3" creationId="{0E88ACA9-A84F-4CCC-84DB-37653F6AB651}"/>
          </ac:spMkLst>
        </pc:spChg>
        <pc:spChg chg="mod">
          <ac:chgData name="Simms, Marcia (FTA)" userId="S::marcia.simms@ad.dot.gov::7b845034-58a9-42e7-bb83-20c392f787ec" providerId="AD" clId="Web-{2D1AB99F-E0E0-B000-DC38-36EF0133F9DF}" dt="2021-03-29T19:56:56.086" v="48" actId="20577"/>
          <ac:spMkLst>
            <pc:docMk/>
            <pc:sldMk cId="3188380017" sldId="439"/>
            <ac:spMk id="6" creationId="{E9EFF0F1-A269-4D01-BE8C-F28B221E0F63}"/>
          </ac:spMkLst>
        </pc:spChg>
        <pc:picChg chg="mod">
          <ac:chgData name="Simms, Marcia (FTA)" userId="S::marcia.simms@ad.dot.gov::7b845034-58a9-42e7-bb83-20c392f787ec" providerId="AD" clId="Web-{2D1AB99F-E0E0-B000-DC38-36EF0133F9DF}" dt="2021-03-29T19:55:57.441" v="43" actId="1076"/>
          <ac:picMkLst>
            <pc:docMk/>
            <pc:sldMk cId="3188380017" sldId="439"/>
            <ac:picMk id="9" creationId="{A65E3412-4447-4C69-84CB-8644CC08F9DB}"/>
          </ac:picMkLst>
        </pc:picChg>
        <pc:cxnChg chg="mod">
          <ac:chgData name="Simms, Marcia (FTA)" userId="S::marcia.simms@ad.dot.gov::7b845034-58a9-42e7-bb83-20c392f787ec" providerId="AD" clId="Web-{2D1AB99F-E0E0-B000-DC38-36EF0133F9DF}" dt="2021-03-29T19:56:21.490" v="46" actId="1076"/>
          <ac:cxnSpMkLst>
            <pc:docMk/>
            <pc:sldMk cId="3188380017" sldId="439"/>
            <ac:cxnSpMk id="4" creationId="{EB8B57D9-2790-4F77-A931-2380FFA54560}"/>
          </ac:cxnSpMkLst>
        </pc:cxnChg>
        <pc:cxnChg chg="mod">
          <ac:chgData name="Simms, Marcia (FTA)" userId="S::marcia.simms@ad.dot.gov::7b845034-58a9-42e7-bb83-20c392f787ec" providerId="AD" clId="Web-{2D1AB99F-E0E0-B000-DC38-36EF0133F9DF}" dt="2021-03-29T19:56:11.989" v="44" actId="1076"/>
          <ac:cxnSpMkLst>
            <pc:docMk/>
            <pc:sldMk cId="3188380017" sldId="439"/>
            <ac:cxnSpMk id="8" creationId="{AAA84348-16D8-4F76-8DB7-FD910C9458C2}"/>
          </ac:cxnSpMkLst>
        </pc:cxnChg>
        <pc:cxnChg chg="mod">
          <ac:chgData name="Simms, Marcia (FTA)" userId="S::marcia.simms@ad.dot.gov::7b845034-58a9-42e7-bb83-20c392f787ec" providerId="AD" clId="Web-{2D1AB99F-E0E0-B000-DC38-36EF0133F9DF}" dt="2021-03-29T19:56:16.411" v="45" actId="1076"/>
          <ac:cxnSpMkLst>
            <pc:docMk/>
            <pc:sldMk cId="3188380017" sldId="439"/>
            <ac:cxnSpMk id="11" creationId="{64F1D4E7-AA05-43BA-A315-C6246A82EF83}"/>
          </ac:cxnSpMkLst>
        </pc:cxnChg>
      </pc:sldChg>
      <pc:sldChg chg="modSp">
        <pc:chgData name="Simms, Marcia (FTA)" userId="S::marcia.simms@ad.dot.gov::7b845034-58a9-42e7-bb83-20c392f787ec" providerId="AD" clId="Web-{2D1AB99F-E0E0-B000-DC38-36EF0133F9DF}" dt="2021-03-29T19:58:01.013" v="53" actId="20577"/>
        <pc:sldMkLst>
          <pc:docMk/>
          <pc:sldMk cId="3680390835" sldId="441"/>
        </pc:sldMkLst>
        <pc:spChg chg="mod">
          <ac:chgData name="Simms, Marcia (FTA)" userId="S::marcia.simms@ad.dot.gov::7b845034-58a9-42e7-bb83-20c392f787ec" providerId="AD" clId="Web-{2D1AB99F-E0E0-B000-DC38-36EF0133F9DF}" dt="2021-03-29T19:58:01.013" v="53" actId="20577"/>
          <ac:spMkLst>
            <pc:docMk/>
            <pc:sldMk cId="3680390835" sldId="441"/>
            <ac:spMk id="4" creationId="{22914807-8C62-42DF-A888-00F7EC4A94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4/2/2021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4/2/2021</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a:prstGeom prst="rect">
            <a:avLst/>
          </a:prstGeom>
        </p:spPr>
        <p:txBody>
          <a:bodyPr lIns="91427" tIns="45713" rIns="91427" bIns="45713">
            <a:normAutofit/>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786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381499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48832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solidFill>
                  <a:srgbClr val="395B74"/>
                </a:solidFill>
                <a:latin typeface="Gill Sans MT" panose="020B0502020104020203" pitchFamily="34" charset="0"/>
                <a:cs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Gill Sans MT" pitchFamily="34" charset="0"/>
              </a:defRPr>
            </a:lvl1pPr>
            <a:lvl2pPr>
              <a:defRPr sz="20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895128"/>
            <a:ext cx="7772400" cy="1362075"/>
          </a:xfrm>
        </p:spPr>
        <p:txBody>
          <a:bodyPr anchor="t"/>
          <a:lstStyle>
            <a:lvl1pPr algn="l">
              <a:defRPr sz="3600" b="1" cap="none">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722313" y="4433957"/>
            <a:ext cx="7772400" cy="595244"/>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lvl1pPr>
              <a:defRPr sz="30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99509"/>
            <a:ext cx="4027252" cy="563529"/>
          </a:xfrm>
        </p:spPr>
        <p:txBody>
          <a:bodyPr anchor="t"/>
          <a:lstStyle>
            <a:lvl1pPr algn="l">
              <a:defRPr sz="2400" b="1">
                <a:latin typeface="Gill Sans MT" panose="020B0502020104020203" pitchFamily="34" charset="0"/>
              </a:defRPr>
            </a:lvl1pPr>
          </a:lstStyle>
          <a:p>
            <a:r>
              <a:rPr lang="en-US" dirty="0"/>
              <a:t>Click to edit Master</a:t>
            </a:r>
          </a:p>
        </p:txBody>
      </p:sp>
      <p:sp>
        <p:nvSpPr>
          <p:cNvPr id="3" name="Content Placeholder 2"/>
          <p:cNvSpPr>
            <a:spLocks noGrp="1"/>
          </p:cNvSpPr>
          <p:nvPr>
            <p:ph idx="1"/>
          </p:nvPr>
        </p:nvSpPr>
        <p:spPr>
          <a:xfrm>
            <a:off x="4572000" y="273050"/>
            <a:ext cx="450390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963038"/>
            <a:ext cx="4027251" cy="5163126"/>
          </a:xfrm>
        </p:spPr>
        <p:txBody>
          <a:bodyPr/>
          <a:lstStyle>
            <a:lvl1pPr marL="117475" indent="-117475">
              <a:buFont typeface="Arial" panose="020B0604020202020204" pitchFamily="34" charset="0"/>
              <a:buChar char="•"/>
              <a:defRPr sz="1600"/>
            </a:lvl1pPr>
            <a:lvl2pPr marL="457200" marR="0" indent="-223838"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lang="en-US" sz="1400" kern="1200" dirty="0">
                <a:solidFill>
                  <a:schemeClr val="tx1"/>
                </a:solidFill>
                <a:latin typeface="Gill Sans MT" pitchFamily="34" charset="0"/>
                <a:ea typeface="ＭＳ Ｐゴシック" charset="-128"/>
                <a:cs typeface="+mn-cs"/>
              </a:defRPr>
            </a:lvl2pPr>
            <a:lvl3pPr marL="574675" indent="114300">
              <a:buFont typeface="Arial" panose="020B0604020202020204" pitchFamily="34" charset="0"/>
              <a:buChar char="•"/>
              <a:defRPr sz="12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 Third level</a:t>
            </a:r>
          </a:p>
          <a:p>
            <a:pPr lvl="1"/>
            <a:endParaRPr lang="en-US" dirty="0"/>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ecurity-protection-protect-secure-153669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sychlopaedia.org/family-and-relationships/how-strengths-based-parenting-helps-young-people-to-thriv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transportation.gov/odapc/documents" TargetMode="External"/><Relationship Id="rId2" Type="http://schemas.openxmlformats.org/officeDocument/2006/relationships/hyperlink" Target="https://www.samhsa.gov/workplace/drug-testing" TargetMode="Externa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ansportation.gov/sites/dot.gov/files/docs/ODAPC%20DOTs_10_Steps_to_Collection_Site_Security_and_Integrity_En.pdf"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tclay@cahillswif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justintarte.blogspot.com/2012/05/tapping-into-strengths-of-others.html?utm_source=twitterfeed&amp;utm_medium=twitter"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686296" y="2047875"/>
            <a:ext cx="5764668" cy="3937289"/>
          </a:xfrm>
        </p:spPr>
        <p:txBody>
          <a:bodyPr rtlCol="0" anchor="t">
            <a:normAutofit fontScale="90000"/>
          </a:bodyPr>
          <a:lstStyle/>
          <a:p>
            <a:pPr fontAlgn="auto">
              <a:spcAft>
                <a:spcPts val="0"/>
              </a:spcAft>
              <a:defRPr/>
            </a:pPr>
            <a: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Collection Site Review and Mock Collections</a:t>
            </a:r>
            <a:b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36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Toni Clay</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Cahill Swift</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FTA Drug and </a:t>
            </a:r>
            <a:r>
              <a:rPr lang="en-US" sz="2400" dirty="0" smtClean="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Alcohol Program</a:t>
            </a: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National Conference</a:t>
            </a:r>
            <a:b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4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May 12, 2021</a:t>
            </a:r>
            <a:r>
              <a:rPr lang="en-US" sz="27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7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0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20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8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endParaRPr lang="en-US" sz="1800" dirty="0">
              <a:solidFill>
                <a:schemeClr val="tx1"/>
              </a:solidFill>
              <a:latin typeface="Gill Sans MT" panose="020B0502020104020203" pitchFamily="34" charset="0"/>
              <a:ea typeface="Arial Unicode MS" panose="020B0604020202020204" pitchFamily="34" charset="-128"/>
              <a:cs typeface="Arial Unicode MS" panose="020B0604020202020204" pitchFamily="34" charset="-128"/>
            </a:endParaRPr>
          </a:p>
        </p:txBody>
      </p:sp>
      <p:sp>
        <p:nvSpPr>
          <p:cNvPr id="4" name="TextBox 3"/>
          <p:cNvSpPr txBox="1"/>
          <p:nvPr/>
        </p:nvSpPr>
        <p:spPr>
          <a:xfrm>
            <a:off x="8219621" y="669314"/>
            <a:ext cx="571500" cy="707886"/>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sz="4000" dirty="0">
              <a:solidFill>
                <a:srgbClr val="FF0000"/>
              </a:solidFill>
            </a:endParaRPr>
          </a:p>
        </p:txBody>
      </p:sp>
    </p:spTree>
    <p:extLst>
      <p:ext uri="{BB962C8B-B14F-4D97-AF65-F5344CB8AC3E}">
        <p14:creationId xmlns:p14="http://schemas.microsoft.com/office/powerpoint/2010/main" val="320479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C171-22E2-41B5-A88D-8BE5FE5E1B09}"/>
              </a:ext>
            </a:extLst>
          </p:cNvPr>
          <p:cNvSpPr>
            <a:spLocks noGrp="1"/>
          </p:cNvSpPr>
          <p:nvPr>
            <p:ph type="title"/>
          </p:nvPr>
        </p:nvSpPr>
        <p:spPr>
          <a:xfrm>
            <a:off x="457200" y="436562"/>
            <a:ext cx="8229600" cy="2130469"/>
          </a:xfrm>
        </p:spPr>
        <p:txBody>
          <a:bodyPr/>
          <a:lstStyle/>
          <a:p>
            <a:r>
              <a:rPr lang="en-US" sz="3600" dirty="0"/>
              <a:t>Ensuring the </a:t>
            </a:r>
            <a:r>
              <a:rPr lang="en-US" sz="4000" dirty="0">
                <a:solidFill>
                  <a:srgbClr val="00B050"/>
                </a:solidFill>
              </a:rPr>
              <a:t>security</a:t>
            </a:r>
            <a:r>
              <a:rPr lang="en-US" sz="3600" dirty="0"/>
              <a:t> of a site prevents donors from “getting over” on the test</a:t>
            </a:r>
          </a:p>
        </p:txBody>
      </p:sp>
      <p:pic>
        <p:nvPicPr>
          <p:cNvPr id="4" name="Content Placeholder 3" descr="Logo&#10;&#10;Description automatically generated">
            <a:extLst>
              <a:ext uri="{FF2B5EF4-FFF2-40B4-BE49-F238E27FC236}">
                <a16:creationId xmlns:a16="http://schemas.microsoft.com/office/drawing/2014/main" id="{D41DC65F-3FE6-4DB9-9946-95F49ABE0AF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848062" y="2678287"/>
            <a:ext cx="3447876" cy="3447876"/>
          </a:xfrm>
          <a:prstGeom prst="rect">
            <a:avLst/>
          </a:prstGeom>
        </p:spPr>
      </p:pic>
    </p:spTree>
    <p:extLst>
      <p:ext uri="{BB962C8B-B14F-4D97-AF65-F5344CB8AC3E}">
        <p14:creationId xmlns:p14="http://schemas.microsoft.com/office/powerpoint/2010/main" val="23231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C171-22E2-41B5-A88D-8BE5FE5E1B09}"/>
              </a:ext>
            </a:extLst>
          </p:cNvPr>
          <p:cNvSpPr>
            <a:spLocks noGrp="1"/>
          </p:cNvSpPr>
          <p:nvPr>
            <p:ph type="title"/>
          </p:nvPr>
        </p:nvSpPr>
        <p:spPr>
          <a:xfrm>
            <a:off x="457200" y="436562"/>
            <a:ext cx="8229600" cy="1434183"/>
          </a:xfrm>
        </p:spPr>
        <p:txBody>
          <a:bodyPr/>
          <a:lstStyle/>
          <a:p>
            <a:r>
              <a:rPr lang="en-US" sz="3600" dirty="0">
                <a:solidFill>
                  <a:srgbClr val="0070C0"/>
                </a:solidFill>
              </a:rPr>
              <a:t>Integrity</a:t>
            </a:r>
            <a:r>
              <a:rPr lang="en-US" sz="3600" dirty="0"/>
              <a:t> of all parties</a:t>
            </a:r>
          </a:p>
        </p:txBody>
      </p:sp>
      <p:pic>
        <p:nvPicPr>
          <p:cNvPr id="1030" name="Picture 6" descr="Quotes about Integrity (549 quotes)">
            <a:extLst>
              <a:ext uri="{FF2B5EF4-FFF2-40B4-BE49-F238E27FC236}">
                <a16:creationId xmlns:a16="http://schemas.microsoft.com/office/drawing/2014/main" id="{DCA679D2-9E50-4BFF-981F-FB294E146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074" y="2080977"/>
            <a:ext cx="3549851" cy="354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8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0C04E3-2216-492F-9106-D759604AB819}"/>
              </a:ext>
            </a:extLst>
          </p:cNvPr>
          <p:cNvSpPr>
            <a:spLocks noGrp="1"/>
          </p:cNvSpPr>
          <p:nvPr>
            <p:ph type="title"/>
          </p:nvPr>
        </p:nvSpPr>
        <p:spPr>
          <a:xfrm>
            <a:off x="457200" y="436562"/>
            <a:ext cx="8229600" cy="981075"/>
          </a:xfrm>
        </p:spPr>
        <p:txBody>
          <a:bodyPr/>
          <a:lstStyle/>
          <a:p>
            <a:r>
              <a:rPr lang="en-US" sz="3600" dirty="0">
                <a:solidFill>
                  <a:srgbClr val="FF0000"/>
                </a:solidFill>
              </a:rPr>
              <a:t>Strength</a:t>
            </a:r>
            <a:r>
              <a:rPr lang="en-US" sz="3600" dirty="0"/>
              <a:t> + </a:t>
            </a:r>
            <a:r>
              <a:rPr lang="en-US" sz="3600" dirty="0">
                <a:solidFill>
                  <a:srgbClr val="00B050"/>
                </a:solidFill>
              </a:rPr>
              <a:t>Security</a:t>
            </a:r>
            <a:r>
              <a:rPr lang="en-US" sz="3600" dirty="0"/>
              <a:t> + </a:t>
            </a:r>
            <a:r>
              <a:rPr lang="en-US" sz="3600" dirty="0">
                <a:solidFill>
                  <a:srgbClr val="0070C0"/>
                </a:solidFill>
              </a:rPr>
              <a:t>Integrity</a:t>
            </a:r>
          </a:p>
        </p:txBody>
      </p:sp>
      <p:pic>
        <p:nvPicPr>
          <p:cNvPr id="5" name="Content Placeholder 4" descr="A group of people in garment&#10;&#10;Description automatically generated with low confidence">
            <a:extLst>
              <a:ext uri="{FF2B5EF4-FFF2-40B4-BE49-F238E27FC236}">
                <a16:creationId xmlns:a16="http://schemas.microsoft.com/office/drawing/2014/main" id="{9668F26F-4B29-4915-93EA-FA31CD7E8621}"/>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57200" y="1417637"/>
            <a:ext cx="8229600" cy="3429000"/>
          </a:xfrm>
        </p:spPr>
      </p:pic>
      <p:sp>
        <p:nvSpPr>
          <p:cNvPr id="4" name="Title 15">
            <a:extLst>
              <a:ext uri="{FF2B5EF4-FFF2-40B4-BE49-F238E27FC236}">
                <a16:creationId xmlns:a16="http://schemas.microsoft.com/office/drawing/2014/main" id="{312EAF9D-187F-42B5-979F-AFCEAD50631B}"/>
              </a:ext>
            </a:extLst>
          </p:cNvPr>
          <p:cNvSpPr txBox="1">
            <a:spLocks/>
          </p:cNvSpPr>
          <p:nvPr/>
        </p:nvSpPr>
        <p:spPr bwMode="auto">
          <a:xfrm>
            <a:off x="457200" y="5054455"/>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defTabSz="914400"/>
            <a:r>
              <a:rPr lang="en-US" dirty="0">
                <a:solidFill>
                  <a:schemeClr val="bg2">
                    <a:lumMod val="75000"/>
                  </a:schemeClr>
                </a:solidFill>
                <a:latin typeface="Gill Sans MT" panose="020B0502020104020203" pitchFamily="34" charset="0"/>
              </a:rPr>
              <a:t>=</a:t>
            </a:r>
            <a:r>
              <a:rPr lang="en-US" dirty="0">
                <a:solidFill>
                  <a:srgbClr val="0070C0"/>
                </a:solidFill>
                <a:latin typeface="Gill Sans MT" panose="020B0502020104020203" pitchFamily="34" charset="0"/>
              </a:rPr>
              <a:t> </a:t>
            </a:r>
            <a:r>
              <a:rPr lang="en-US" dirty="0">
                <a:solidFill>
                  <a:schemeClr val="tx1"/>
                </a:solidFill>
                <a:latin typeface="Gill Sans MT" panose="020B0502020104020203" pitchFamily="34" charset="0"/>
              </a:rPr>
              <a:t>Good DOT Program</a:t>
            </a:r>
          </a:p>
        </p:txBody>
      </p:sp>
    </p:spTree>
    <p:extLst>
      <p:ext uri="{BB962C8B-B14F-4D97-AF65-F5344CB8AC3E}">
        <p14:creationId xmlns:p14="http://schemas.microsoft.com/office/powerpoint/2010/main" val="328066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D1D3-3A64-4FF8-917B-B04EDB0FE6FA}"/>
              </a:ext>
            </a:extLst>
          </p:cNvPr>
          <p:cNvSpPr>
            <a:spLocks noGrp="1"/>
          </p:cNvSpPr>
          <p:nvPr>
            <p:ph type="title"/>
          </p:nvPr>
        </p:nvSpPr>
        <p:spPr/>
        <p:txBody>
          <a:bodyPr/>
          <a:lstStyle/>
          <a:p>
            <a:r>
              <a:rPr lang="en-US" dirty="0"/>
              <a:t>Oversight: Monitoring Your Collection Site</a:t>
            </a:r>
          </a:p>
        </p:txBody>
      </p:sp>
      <p:sp>
        <p:nvSpPr>
          <p:cNvPr id="3" name="Content Placeholder 2">
            <a:extLst>
              <a:ext uri="{FF2B5EF4-FFF2-40B4-BE49-F238E27FC236}">
                <a16:creationId xmlns:a16="http://schemas.microsoft.com/office/drawing/2014/main" id="{EF990B94-BF6B-43C1-A988-D6AF4BDBC517}"/>
              </a:ext>
            </a:extLst>
          </p:cNvPr>
          <p:cNvSpPr>
            <a:spLocks noGrp="1"/>
          </p:cNvSpPr>
          <p:nvPr>
            <p:ph type="body" idx="1"/>
          </p:nvPr>
        </p:nvSpPr>
        <p:spPr/>
        <p:txBody>
          <a:bodyPr/>
          <a:lstStyle/>
          <a:p>
            <a:r>
              <a:rPr lang="en-US"/>
              <a:t>What works best for you?</a:t>
            </a:r>
            <a:endParaRPr lang="en-US" dirty="0"/>
          </a:p>
        </p:txBody>
      </p:sp>
    </p:spTree>
    <p:extLst>
      <p:ext uri="{BB962C8B-B14F-4D97-AF65-F5344CB8AC3E}">
        <p14:creationId xmlns:p14="http://schemas.microsoft.com/office/powerpoint/2010/main" val="22260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AE2A-F2DF-4764-B70C-95D9238A2A93}"/>
              </a:ext>
            </a:extLst>
          </p:cNvPr>
          <p:cNvSpPr>
            <a:spLocks noGrp="1"/>
          </p:cNvSpPr>
          <p:nvPr>
            <p:ph type="title"/>
          </p:nvPr>
        </p:nvSpPr>
        <p:spPr/>
        <p:txBody>
          <a:bodyPr/>
          <a:lstStyle/>
          <a:p>
            <a:r>
              <a:rPr lang="en-US"/>
              <a:t>In-House</a:t>
            </a:r>
            <a:endParaRPr lang="en-US" dirty="0"/>
          </a:p>
        </p:txBody>
      </p:sp>
      <p:pic>
        <p:nvPicPr>
          <p:cNvPr id="8" name="Picture Placeholder 3">
            <a:extLst>
              <a:ext uri="{FF2B5EF4-FFF2-40B4-BE49-F238E27FC236}">
                <a16:creationId xmlns:a16="http://schemas.microsoft.com/office/drawing/2014/main" id="{8E0C537C-5694-4865-81DE-09A1CF454E63}"/>
              </a:ext>
            </a:extLst>
          </p:cNvPr>
          <p:cNvPicPr>
            <a:picLocks noGrp="1" noChangeAspect="1"/>
          </p:cNvPicPr>
          <p:nvPr>
            <p:ph idx="1"/>
          </p:nvPr>
        </p:nvPicPr>
        <p:blipFill>
          <a:blip r:embed="rId2"/>
          <a:stretch/>
        </p:blipFill>
        <p:spPr>
          <a:xfrm>
            <a:off x="4681834" y="434369"/>
            <a:ext cx="4125794" cy="5726655"/>
          </a:xfrm>
        </p:spPr>
      </p:pic>
      <p:sp>
        <p:nvSpPr>
          <p:cNvPr id="6" name="Content Placeholder 2">
            <a:extLst>
              <a:ext uri="{FF2B5EF4-FFF2-40B4-BE49-F238E27FC236}">
                <a16:creationId xmlns:a16="http://schemas.microsoft.com/office/drawing/2014/main" id="{E9EFF0F1-A269-4D01-BE8C-F28B221E0F63}"/>
              </a:ext>
            </a:extLst>
          </p:cNvPr>
          <p:cNvSpPr>
            <a:spLocks noGrp="1"/>
          </p:cNvSpPr>
          <p:nvPr>
            <p:ph type="body" sz="half" idx="2"/>
          </p:nvPr>
        </p:nvSpPr>
        <p:spPr/>
        <p:txBody>
          <a:bodyPr/>
          <a:lstStyle/>
          <a:p>
            <a:pPr marL="0" indent="0">
              <a:buNone/>
            </a:pPr>
            <a:r>
              <a:rPr lang="en-US" b="1" u="sng" dirty="0"/>
              <a:t>Review Alcohol Testing Forms (ATF)</a:t>
            </a:r>
          </a:p>
          <a:p>
            <a:pPr lvl="2"/>
            <a:r>
              <a:rPr lang="en-US" dirty="0"/>
              <a:t>	</a:t>
            </a:r>
          </a:p>
          <a:p>
            <a:r>
              <a:rPr lang="en-US" dirty="0">
                <a:latin typeface="Gill Sans MT"/>
                <a:ea typeface="ＭＳ Ｐゴシック"/>
              </a:rPr>
              <a:t>All employer information should be filled out and up-to-date.</a:t>
            </a:r>
            <a:endParaRPr lang="en-US" dirty="0"/>
          </a:p>
          <a:p>
            <a:pPr lvl="1" indent="-223520"/>
            <a:r>
              <a:rPr lang="en-US" dirty="0"/>
              <a:t>Confirmation result of 0.02 or higher requires immediate contact</a:t>
            </a:r>
          </a:p>
          <a:p>
            <a:pPr lvl="2"/>
            <a:endParaRPr lang="en-US" dirty="0"/>
          </a:p>
          <a:p>
            <a:r>
              <a:rPr lang="en-US" dirty="0">
                <a:latin typeface="Gill Sans MT"/>
                <a:ea typeface="ＭＳ Ｐゴシック"/>
              </a:rPr>
              <a:t>Printout is attached to the form in a tamper-evident manner.</a:t>
            </a:r>
            <a:endParaRPr lang="en-US" dirty="0"/>
          </a:p>
          <a:p>
            <a:pPr lvl="1" indent="-223520"/>
            <a:r>
              <a:rPr lang="en-US" dirty="0"/>
              <a:t>Result is written only when the EBT does not have a printer and </a:t>
            </a:r>
            <a:r>
              <a:rPr lang="en-US" u="sng" dirty="0"/>
              <a:t>only</a:t>
            </a:r>
            <a:r>
              <a:rPr lang="en-US" dirty="0"/>
              <a:t> for the initial screening</a:t>
            </a:r>
          </a:p>
          <a:p>
            <a:pPr lvl="1" indent="-223520"/>
            <a:r>
              <a:rPr lang="en-US" dirty="0"/>
              <a:t>Confirmation test </a:t>
            </a:r>
            <a:r>
              <a:rPr lang="en-US" u="sng" dirty="0"/>
              <a:t>must</a:t>
            </a:r>
            <a:r>
              <a:rPr lang="en-US" dirty="0"/>
              <a:t> be machine-printed</a:t>
            </a:r>
          </a:p>
          <a:p>
            <a:pPr lvl="1" indent="-223520"/>
            <a:r>
              <a:rPr lang="en-US" dirty="0"/>
              <a:t>Correct date and time</a:t>
            </a:r>
          </a:p>
          <a:p>
            <a:pPr lvl="2"/>
            <a:endParaRPr lang="en-US" dirty="0"/>
          </a:p>
          <a:p>
            <a:r>
              <a:rPr lang="en-US" dirty="0">
                <a:latin typeface="Gill Sans MT"/>
                <a:ea typeface="ＭＳ Ｐゴシック"/>
              </a:rPr>
              <a:t>Alcohol test completed before the drug test (if both tests conducted).</a:t>
            </a:r>
            <a:endParaRPr lang="en-US" dirty="0"/>
          </a:p>
          <a:p>
            <a:pPr lvl="2"/>
            <a:endParaRPr lang="en-US" dirty="0"/>
          </a:p>
          <a:p>
            <a:r>
              <a:rPr lang="en-US" dirty="0"/>
              <a:t>Receiving legible copy 1?		</a:t>
            </a:r>
          </a:p>
          <a:p>
            <a:pPr marL="233045" lvl="1" indent="0">
              <a:buNone/>
            </a:pPr>
            <a:endParaRPr lang="en-US" dirty="0"/>
          </a:p>
          <a:p>
            <a:pPr marL="233045" lvl="1" indent="0">
              <a:buNone/>
            </a:pPr>
            <a:r>
              <a:rPr lang="en-US">
                <a:latin typeface="Gill Sans MT"/>
                <a:ea typeface="ＭＳ Ｐゴシック"/>
              </a:rPr>
              <a:t>	</a:t>
            </a:r>
          </a:p>
          <a:p>
            <a:pPr lvl="1" indent="-223520"/>
            <a:endParaRPr lang="en-US" dirty="0"/>
          </a:p>
        </p:txBody>
      </p:sp>
      <p:sp>
        <p:nvSpPr>
          <p:cNvPr id="5" name="Slide Number Placeholder 4">
            <a:extLst>
              <a:ext uri="{FF2B5EF4-FFF2-40B4-BE49-F238E27FC236}">
                <a16:creationId xmlns:a16="http://schemas.microsoft.com/office/drawing/2014/main" id="{F67A9FFF-A527-474C-8350-B8ED993EB824}"/>
              </a:ext>
            </a:extLst>
          </p:cNvPr>
          <p:cNvSpPr>
            <a:spLocks noGrp="1"/>
          </p:cNvSpPr>
          <p:nvPr>
            <p:ph type="sldNum" sz="quarter" idx="12"/>
          </p:nvPr>
        </p:nvSpPr>
        <p:spPr/>
        <p:txBody>
          <a:bodyPr/>
          <a:lstStyle/>
          <a:p>
            <a:fld id="{F00A00CB-2C12-43BD-8097-0EF59CD27AF0}" type="slidenum">
              <a:rPr lang="en-US" smtClean="0"/>
              <a:pPr/>
              <a:t>14</a:t>
            </a:fld>
            <a:endParaRPr lang="en-US"/>
          </a:p>
        </p:txBody>
      </p:sp>
      <p:sp>
        <p:nvSpPr>
          <p:cNvPr id="3" name="TextBox 2">
            <a:extLst>
              <a:ext uri="{FF2B5EF4-FFF2-40B4-BE49-F238E27FC236}">
                <a16:creationId xmlns:a16="http://schemas.microsoft.com/office/drawing/2014/main" id="{73C1FA51-A7F1-4B44-B52B-BB809B5A147E}"/>
              </a:ext>
            </a:extLst>
          </p:cNvPr>
          <p:cNvSpPr txBox="1"/>
          <p:nvPr/>
        </p:nvSpPr>
        <p:spPr>
          <a:xfrm>
            <a:off x="4574569" y="6205591"/>
            <a:ext cx="44127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ＭＳ Ｐゴシック"/>
                <a:cs typeface="Arial"/>
              </a:rPr>
              <a:t>Donor and collector information in image is fictitious</a:t>
            </a:r>
            <a:endParaRPr lang="en-US" sz="1400" dirty="0"/>
          </a:p>
        </p:txBody>
      </p:sp>
    </p:spTree>
    <p:extLst>
      <p:ext uri="{BB962C8B-B14F-4D97-AF65-F5344CB8AC3E}">
        <p14:creationId xmlns:p14="http://schemas.microsoft.com/office/powerpoint/2010/main" val="74699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AE2A-F2DF-4764-B70C-95D9238A2A93}"/>
              </a:ext>
            </a:extLst>
          </p:cNvPr>
          <p:cNvSpPr>
            <a:spLocks noGrp="1"/>
          </p:cNvSpPr>
          <p:nvPr>
            <p:ph type="title"/>
          </p:nvPr>
        </p:nvSpPr>
        <p:spPr/>
        <p:txBody>
          <a:bodyPr/>
          <a:lstStyle/>
          <a:p>
            <a:r>
              <a:rPr lang="en-US" dirty="0"/>
              <a:t>In-House</a:t>
            </a:r>
          </a:p>
        </p:txBody>
      </p:sp>
      <p:pic>
        <p:nvPicPr>
          <p:cNvPr id="14" name="Content Placeholder 13">
            <a:extLst>
              <a:ext uri="{FF2B5EF4-FFF2-40B4-BE49-F238E27FC236}">
                <a16:creationId xmlns:a16="http://schemas.microsoft.com/office/drawing/2014/main" id="{8B709D0E-A96E-48F4-93A4-35493C69B8FB}"/>
              </a:ext>
            </a:extLst>
          </p:cNvPr>
          <p:cNvPicPr>
            <a:picLocks noGrp="1" noChangeAspect="1"/>
          </p:cNvPicPr>
          <p:nvPr>
            <p:ph idx="1"/>
          </p:nvPr>
        </p:nvPicPr>
        <p:blipFill rotWithShape="1">
          <a:blip r:embed="rId2"/>
          <a:srcRect b="2797"/>
          <a:stretch/>
        </p:blipFill>
        <p:spPr>
          <a:xfrm>
            <a:off x="4459286" y="497108"/>
            <a:ext cx="4503738" cy="5663916"/>
          </a:xfrm>
        </p:spPr>
      </p:pic>
      <p:sp>
        <p:nvSpPr>
          <p:cNvPr id="10" name="Content Placeholder 2">
            <a:extLst>
              <a:ext uri="{FF2B5EF4-FFF2-40B4-BE49-F238E27FC236}">
                <a16:creationId xmlns:a16="http://schemas.microsoft.com/office/drawing/2014/main" id="{A692AE9F-1DF9-4998-BA5B-39B6B7DC811F}"/>
              </a:ext>
            </a:extLst>
          </p:cNvPr>
          <p:cNvSpPr>
            <a:spLocks noGrp="1"/>
          </p:cNvSpPr>
          <p:nvPr>
            <p:ph type="body" sz="half" idx="2"/>
          </p:nvPr>
        </p:nvSpPr>
        <p:spPr/>
        <p:txBody>
          <a:bodyPr/>
          <a:lstStyle/>
          <a:p>
            <a:pPr marL="0" indent="0">
              <a:buNone/>
            </a:pPr>
            <a:r>
              <a:rPr lang="en-US" b="1" u="sng" dirty="0"/>
              <a:t>Review Custody and Control Forms (CCF)</a:t>
            </a:r>
          </a:p>
          <a:p>
            <a:pPr marL="0" indent="0">
              <a:buNone/>
            </a:pPr>
            <a:endParaRPr lang="en-US" b="1" u="sng" dirty="0"/>
          </a:p>
          <a:p>
            <a:r>
              <a:rPr lang="en-US" dirty="0">
                <a:latin typeface="Gill Sans MT"/>
                <a:ea typeface="ＭＳ Ｐゴシック"/>
              </a:rPr>
              <a:t>All pertinent information is listed:</a:t>
            </a:r>
            <a:endParaRPr lang="en-US" dirty="0"/>
          </a:p>
          <a:p>
            <a:pPr lvl="1" indent="-223520"/>
            <a:r>
              <a:rPr lang="en-US" dirty="0"/>
              <a:t>Employee ID # (SSN or company ID)</a:t>
            </a:r>
          </a:p>
          <a:p>
            <a:pPr lvl="1" indent="-223520"/>
            <a:r>
              <a:rPr lang="en-US" dirty="0"/>
              <a:t>DOT agency</a:t>
            </a:r>
          </a:p>
          <a:p>
            <a:pPr lvl="1" indent="-223520"/>
            <a:r>
              <a:rPr lang="en-US" dirty="0"/>
              <a:t>Type of test</a:t>
            </a:r>
          </a:p>
          <a:p>
            <a:pPr lvl="1" indent="-223520"/>
            <a:r>
              <a:rPr lang="en-US" dirty="0"/>
              <a:t>Testing panel</a:t>
            </a:r>
          </a:p>
          <a:p>
            <a:pPr lvl="1" indent="-223520"/>
            <a:r>
              <a:rPr lang="en-US" dirty="0"/>
              <a:t>Collection site information</a:t>
            </a:r>
          </a:p>
          <a:p>
            <a:pPr lvl="2"/>
            <a:r>
              <a:rPr lang="en-US" dirty="0"/>
              <a:t>Sites can become relaxed with filling this out.  You know who they are, but the MRO or the lab may not.</a:t>
            </a:r>
          </a:p>
          <a:p>
            <a:pPr lvl="1" indent="-223520"/>
            <a:r>
              <a:rPr lang="en-US" dirty="0"/>
              <a:t>Temperature in range (Yes/No)</a:t>
            </a:r>
          </a:p>
          <a:p>
            <a:pPr lvl="1" indent="-223520"/>
            <a:r>
              <a:rPr lang="en-US" dirty="0"/>
              <a:t>Split specimen (checked for DOT)</a:t>
            </a:r>
          </a:p>
        </p:txBody>
      </p:sp>
      <p:sp>
        <p:nvSpPr>
          <p:cNvPr id="5" name="Slide Number Placeholder 4">
            <a:extLst>
              <a:ext uri="{FF2B5EF4-FFF2-40B4-BE49-F238E27FC236}">
                <a16:creationId xmlns:a16="http://schemas.microsoft.com/office/drawing/2014/main" id="{F67A9FFF-A527-474C-8350-B8ED993EB824}"/>
              </a:ext>
            </a:extLst>
          </p:cNvPr>
          <p:cNvSpPr>
            <a:spLocks noGrp="1"/>
          </p:cNvSpPr>
          <p:nvPr>
            <p:ph type="sldNum" sz="quarter" idx="12"/>
          </p:nvPr>
        </p:nvSpPr>
        <p:spPr/>
        <p:txBody>
          <a:bodyPr/>
          <a:lstStyle/>
          <a:p>
            <a:fld id="{F00A00CB-2C12-43BD-8097-0EF59CD27AF0}" type="slidenum">
              <a:rPr lang="en-US" smtClean="0"/>
              <a:pPr/>
              <a:t>15</a:t>
            </a:fld>
            <a:endParaRPr lang="en-US"/>
          </a:p>
        </p:txBody>
      </p:sp>
      <p:cxnSp>
        <p:nvCxnSpPr>
          <p:cNvPr id="4" name="Straight Arrow Connector 3">
            <a:extLst>
              <a:ext uri="{FF2B5EF4-FFF2-40B4-BE49-F238E27FC236}">
                <a16:creationId xmlns:a16="http://schemas.microsoft.com/office/drawing/2014/main" id="{74CB6A99-DD3F-4416-90E4-AF2626C09F48}"/>
              </a:ext>
            </a:extLst>
          </p:cNvPr>
          <p:cNvCxnSpPr/>
          <p:nvPr/>
        </p:nvCxnSpPr>
        <p:spPr>
          <a:xfrm flipH="1">
            <a:off x="6394022" y="1289315"/>
            <a:ext cx="634266" cy="2801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C60DA69E-7F71-4176-85C8-907CFA47FB73}"/>
              </a:ext>
            </a:extLst>
          </p:cNvPr>
          <p:cNvCxnSpPr/>
          <p:nvPr/>
        </p:nvCxnSpPr>
        <p:spPr>
          <a:xfrm flipH="1">
            <a:off x="7689094" y="1289315"/>
            <a:ext cx="634024" cy="3356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A219FA3E-25FA-44BF-ADA6-6FF0BA843FF0}"/>
              </a:ext>
            </a:extLst>
          </p:cNvPr>
          <p:cNvCxnSpPr/>
          <p:nvPr/>
        </p:nvCxnSpPr>
        <p:spPr>
          <a:xfrm flipV="1">
            <a:off x="3887124" y="1880755"/>
            <a:ext cx="608642" cy="970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3F343ADD-60BA-4068-B502-359C629BCCC3}"/>
              </a:ext>
            </a:extLst>
          </p:cNvPr>
          <p:cNvCxnSpPr/>
          <p:nvPr/>
        </p:nvCxnSpPr>
        <p:spPr>
          <a:xfrm flipV="1">
            <a:off x="3900315" y="2075433"/>
            <a:ext cx="558971" cy="836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05188D87-975D-4CCA-8E27-EEB199ECC1C6}"/>
              </a:ext>
            </a:extLst>
          </p:cNvPr>
          <p:cNvCxnSpPr/>
          <p:nvPr/>
        </p:nvCxnSpPr>
        <p:spPr>
          <a:xfrm flipV="1">
            <a:off x="3694338" y="2456437"/>
            <a:ext cx="994214" cy="7476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CEE12F13-ABC8-4F44-9E30-55BC27E34B85}"/>
              </a:ext>
            </a:extLst>
          </p:cNvPr>
          <p:cNvCxnSpPr/>
          <p:nvPr/>
        </p:nvCxnSpPr>
        <p:spPr>
          <a:xfrm flipV="1">
            <a:off x="5056613" y="2813136"/>
            <a:ext cx="485527" cy="1504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DBADDA0E-C632-4E1B-A14D-737EA5B0074B}"/>
              </a:ext>
            </a:extLst>
          </p:cNvPr>
          <p:cNvCxnSpPr/>
          <p:nvPr/>
        </p:nvCxnSpPr>
        <p:spPr>
          <a:xfrm flipH="1" flipV="1">
            <a:off x="6779867" y="2772101"/>
            <a:ext cx="496841" cy="1162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973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AE2A-F2DF-4764-B70C-95D9238A2A93}"/>
              </a:ext>
            </a:extLst>
          </p:cNvPr>
          <p:cNvSpPr>
            <a:spLocks noGrp="1"/>
          </p:cNvSpPr>
          <p:nvPr>
            <p:ph type="title"/>
          </p:nvPr>
        </p:nvSpPr>
        <p:spPr/>
        <p:txBody>
          <a:bodyPr/>
          <a:lstStyle/>
          <a:p>
            <a:r>
              <a:rPr lang="en-US"/>
              <a:t>In-House</a:t>
            </a:r>
            <a:endParaRPr lang="en-US" dirty="0"/>
          </a:p>
        </p:txBody>
      </p:sp>
      <p:pic>
        <p:nvPicPr>
          <p:cNvPr id="9" name="Picture Placeholder 3" descr="Diagram&#10;&#10;Description automatically generated">
            <a:extLst>
              <a:ext uri="{FF2B5EF4-FFF2-40B4-BE49-F238E27FC236}">
                <a16:creationId xmlns:a16="http://schemas.microsoft.com/office/drawing/2014/main" id="{A65E3412-4447-4C69-84CB-8644CC08F9D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7462" y="635997"/>
            <a:ext cx="4265316" cy="5580066"/>
          </a:xfrm>
        </p:spPr>
      </p:pic>
      <p:sp>
        <p:nvSpPr>
          <p:cNvPr id="6" name="Content Placeholder 2">
            <a:extLst>
              <a:ext uri="{FF2B5EF4-FFF2-40B4-BE49-F238E27FC236}">
                <a16:creationId xmlns:a16="http://schemas.microsoft.com/office/drawing/2014/main" id="{E9EFF0F1-A269-4D01-BE8C-F28B221E0F63}"/>
              </a:ext>
            </a:extLst>
          </p:cNvPr>
          <p:cNvSpPr>
            <a:spLocks noGrp="1"/>
          </p:cNvSpPr>
          <p:nvPr>
            <p:ph type="body" sz="half" idx="2"/>
          </p:nvPr>
        </p:nvSpPr>
        <p:spPr/>
        <p:txBody>
          <a:bodyPr/>
          <a:lstStyle/>
          <a:p>
            <a:pPr marL="0" indent="0">
              <a:buNone/>
            </a:pPr>
            <a:r>
              <a:rPr lang="en-US" b="1" u="sng" dirty="0"/>
              <a:t>Review Custody and Control Forms (CCF) - Continued</a:t>
            </a:r>
          </a:p>
          <a:p>
            <a:r>
              <a:rPr lang="en-US" dirty="0"/>
              <a:t>Observed?</a:t>
            </a:r>
          </a:p>
          <a:p>
            <a:pPr lvl="1" indent="-223520"/>
            <a:r>
              <a:rPr lang="en-US" dirty="0"/>
              <a:t>Required for return-to-duty/follow-up testing</a:t>
            </a:r>
          </a:p>
          <a:p>
            <a:pPr lvl="1" indent="-223520"/>
            <a:r>
              <a:rPr lang="en-US" dirty="0"/>
              <a:t>If not RTD/FU, is the reason listed?</a:t>
            </a:r>
          </a:p>
          <a:p>
            <a:pPr lvl="1" indent="-223520"/>
            <a:r>
              <a:rPr lang="en-US" dirty="0"/>
              <a:t>Name of observer if not collector</a:t>
            </a:r>
          </a:p>
          <a:p>
            <a:r>
              <a:rPr lang="en-US" dirty="0">
                <a:latin typeface="Gill Sans MT"/>
                <a:ea typeface="ＭＳ Ｐゴシック"/>
              </a:rPr>
              <a:t>Collector information:</a:t>
            </a:r>
            <a:endParaRPr lang="en-US" dirty="0"/>
          </a:p>
          <a:p>
            <a:pPr lvl="1" indent="-223520"/>
            <a:r>
              <a:rPr lang="en-US" dirty="0"/>
              <a:t>Legible</a:t>
            </a:r>
          </a:p>
          <a:p>
            <a:pPr lvl="1" indent="-223520"/>
            <a:r>
              <a:rPr lang="en-US" dirty="0"/>
              <a:t>Correct date and time</a:t>
            </a:r>
          </a:p>
          <a:p>
            <a:r>
              <a:rPr lang="en-US" dirty="0">
                <a:latin typeface="Gill Sans MT"/>
                <a:ea typeface="ＭＳ Ｐゴシック"/>
              </a:rPr>
              <a:t>Employee information:</a:t>
            </a:r>
            <a:endParaRPr lang="en-US" dirty="0"/>
          </a:p>
          <a:p>
            <a:pPr lvl="1" indent="-223520"/>
            <a:r>
              <a:rPr lang="en-US" dirty="0"/>
              <a:t>Legible</a:t>
            </a:r>
          </a:p>
          <a:p>
            <a:pPr lvl="1" indent="-223520"/>
            <a:r>
              <a:rPr lang="en-US" dirty="0"/>
              <a:t>Correct dates</a:t>
            </a:r>
          </a:p>
          <a:p>
            <a:r>
              <a:rPr lang="en-US" dirty="0"/>
              <a:t>Shadowing?</a:t>
            </a:r>
          </a:p>
          <a:p>
            <a:r>
              <a:rPr lang="en-US" dirty="0"/>
              <a:t>Receiving Copy 4?</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67A9FFF-A527-474C-8350-B8ED993EB824}"/>
              </a:ext>
            </a:extLst>
          </p:cNvPr>
          <p:cNvSpPr>
            <a:spLocks noGrp="1"/>
          </p:cNvSpPr>
          <p:nvPr>
            <p:ph type="sldNum" sz="quarter" idx="12"/>
          </p:nvPr>
        </p:nvSpPr>
        <p:spPr/>
        <p:txBody>
          <a:bodyPr/>
          <a:lstStyle/>
          <a:p>
            <a:fld id="{F00A00CB-2C12-43BD-8097-0EF59CD27AF0}" type="slidenum">
              <a:rPr lang="en-US" smtClean="0"/>
              <a:pPr/>
              <a:t>16</a:t>
            </a:fld>
            <a:endParaRPr lang="en-US"/>
          </a:p>
        </p:txBody>
      </p:sp>
      <p:cxnSp>
        <p:nvCxnSpPr>
          <p:cNvPr id="4" name="Straight Arrow Connector 3">
            <a:extLst>
              <a:ext uri="{FF2B5EF4-FFF2-40B4-BE49-F238E27FC236}">
                <a16:creationId xmlns:a16="http://schemas.microsoft.com/office/drawing/2014/main" id="{EB8B57D9-2790-4F77-A931-2380FFA54560}"/>
              </a:ext>
            </a:extLst>
          </p:cNvPr>
          <p:cNvCxnSpPr/>
          <p:nvPr/>
        </p:nvCxnSpPr>
        <p:spPr>
          <a:xfrm flipH="1">
            <a:off x="8742181" y="2861186"/>
            <a:ext cx="7974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AAA84348-16D8-4F76-8DB7-FD910C9458C2}"/>
              </a:ext>
            </a:extLst>
          </p:cNvPr>
          <p:cNvCxnSpPr/>
          <p:nvPr/>
        </p:nvCxnSpPr>
        <p:spPr>
          <a:xfrm>
            <a:off x="3725847" y="3242519"/>
            <a:ext cx="7505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64F1D4E7-AA05-43BA-A315-C6246A82EF83}"/>
              </a:ext>
            </a:extLst>
          </p:cNvPr>
          <p:cNvCxnSpPr/>
          <p:nvPr/>
        </p:nvCxnSpPr>
        <p:spPr>
          <a:xfrm>
            <a:off x="3796774" y="3862776"/>
            <a:ext cx="68500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C3748CF-3FB5-4133-8DFC-1AABD91117EA}"/>
              </a:ext>
            </a:extLst>
          </p:cNvPr>
          <p:cNvSpPr/>
          <p:nvPr/>
        </p:nvSpPr>
        <p:spPr>
          <a:xfrm>
            <a:off x="7489384" y="5264407"/>
            <a:ext cx="570840" cy="776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FB3E164-6E41-495B-8F06-6AD2529BC09E}"/>
              </a:ext>
            </a:extLst>
          </p:cNvPr>
          <p:cNvCxnSpPr/>
          <p:nvPr/>
        </p:nvCxnSpPr>
        <p:spPr>
          <a:xfrm flipH="1">
            <a:off x="8081101" y="5652895"/>
            <a:ext cx="123044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0E88ACA9-A84F-4CCC-84DB-37653F6AB651}"/>
              </a:ext>
            </a:extLst>
          </p:cNvPr>
          <p:cNvSpPr txBox="1"/>
          <p:nvPr/>
        </p:nvSpPr>
        <p:spPr>
          <a:xfrm>
            <a:off x="4471827" y="6205591"/>
            <a:ext cx="44127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ＭＳ Ｐゴシック"/>
                <a:cs typeface="Arial"/>
              </a:rPr>
              <a:t>Donor and collector information in image is fictitious.</a:t>
            </a:r>
            <a:endParaRPr lang="en-US" sz="1400" dirty="0"/>
          </a:p>
        </p:txBody>
      </p:sp>
    </p:spTree>
    <p:extLst>
      <p:ext uri="{BB962C8B-B14F-4D97-AF65-F5344CB8AC3E}">
        <p14:creationId xmlns:p14="http://schemas.microsoft.com/office/powerpoint/2010/main" val="31883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D525-C305-4FC1-957F-D4C811DE5520}"/>
              </a:ext>
            </a:extLst>
          </p:cNvPr>
          <p:cNvSpPr>
            <a:spLocks noGrp="1"/>
          </p:cNvSpPr>
          <p:nvPr>
            <p:ph type="title"/>
          </p:nvPr>
        </p:nvSpPr>
        <p:spPr>
          <a:xfrm>
            <a:off x="457199" y="399510"/>
            <a:ext cx="4027252" cy="712318"/>
          </a:xfrm>
        </p:spPr>
        <p:txBody>
          <a:bodyPr/>
          <a:lstStyle/>
          <a:p>
            <a:r>
              <a:rPr lang="en-US" dirty="0"/>
              <a:t>New CCF</a:t>
            </a:r>
            <a:br>
              <a:rPr lang="en-US" dirty="0"/>
            </a:br>
            <a:r>
              <a:rPr lang="en-US" sz="1600" dirty="0">
                <a:solidFill>
                  <a:srgbClr val="000000"/>
                </a:solidFill>
              </a:rPr>
              <a:t>Beginning 9/1/20 - Required by 9/1/21</a:t>
            </a:r>
            <a:br>
              <a:rPr lang="en-US" sz="1600" dirty="0">
                <a:solidFill>
                  <a:srgbClr val="000000"/>
                </a:solidFill>
              </a:rPr>
            </a:br>
            <a:r>
              <a:rPr lang="en-US" dirty="0"/>
              <a:t/>
            </a:r>
            <a:br>
              <a:rPr lang="en-US" dirty="0"/>
            </a:br>
            <a:endParaRPr lang="en-US" dirty="0"/>
          </a:p>
        </p:txBody>
      </p:sp>
      <p:sp>
        <p:nvSpPr>
          <p:cNvPr id="14" name="Text Placeholder 13"/>
          <p:cNvSpPr>
            <a:spLocks noGrp="1"/>
          </p:cNvSpPr>
          <p:nvPr>
            <p:ph type="body" sz="half" idx="2"/>
          </p:nvPr>
        </p:nvSpPr>
        <p:spPr>
          <a:xfrm>
            <a:off x="457200" y="963038"/>
            <a:ext cx="4328679" cy="5163126"/>
          </a:xfrm>
        </p:spPr>
        <p:txBody>
          <a:bodyPr/>
          <a:lstStyle/>
          <a:p>
            <a:pPr marL="0" indent="0">
              <a:buNone/>
            </a:pPr>
            <a:endParaRPr lang="en-US" sz="1400" dirty="0"/>
          </a:p>
          <a:p>
            <a:pPr marL="0" indent="0">
              <a:buNone/>
            </a:pPr>
            <a:r>
              <a:rPr lang="en-US" sz="1400" dirty="0"/>
              <a:t>Changes:</a:t>
            </a:r>
          </a:p>
          <a:p>
            <a:r>
              <a:rPr lang="en-US" sz="1200" b="1" dirty="0"/>
              <a:t>Copies 1-5, Step 1:</a:t>
            </a:r>
            <a:r>
              <a:rPr lang="en-US" sz="1200" dirty="0"/>
              <a:t>  Added “CDL State and No.” to donor identification (FMCSA only)</a:t>
            </a:r>
          </a:p>
          <a:p>
            <a:r>
              <a:rPr lang="en-US" sz="1200" b="1" dirty="0"/>
              <a:t>Copies 1-5, Step 1:</a:t>
            </a:r>
            <a:r>
              <a:rPr lang="en-US" sz="1200" dirty="0"/>
              <a:t>  Added “Other” (i.e., e-mail) to Collector Contact Info</a:t>
            </a:r>
          </a:p>
          <a:p>
            <a:r>
              <a:rPr lang="en-US" sz="1200" b="1" dirty="0"/>
              <a:t>Copies 1-5, Step 2: </a:t>
            </a:r>
            <a:r>
              <a:rPr lang="en-US" sz="1200" dirty="0"/>
              <a:t>Oral Fluid has been added – </a:t>
            </a:r>
            <a:r>
              <a:rPr lang="en-US" sz="1200" b="1" dirty="0"/>
              <a:t>Not for DOT use</a:t>
            </a:r>
          </a:p>
          <a:p>
            <a:r>
              <a:rPr lang="en-US" sz="1200" b="1" dirty="0"/>
              <a:t>Copy 1, Step 5a:  </a:t>
            </a:r>
            <a:r>
              <a:rPr lang="en-US" sz="1200" dirty="0"/>
              <a:t>Removed </a:t>
            </a:r>
            <a:r>
              <a:rPr lang="en-US" sz="1200" dirty="0" err="1"/>
              <a:t>analyte</a:t>
            </a:r>
            <a:r>
              <a:rPr lang="en-US" sz="1200" dirty="0"/>
              <a:t> names and checkboxes; repositioned results and checkboxes; and added a line for the certifying scientist to record the positive </a:t>
            </a:r>
            <a:r>
              <a:rPr lang="en-US" sz="1200" dirty="0" err="1"/>
              <a:t>analyte</a:t>
            </a:r>
            <a:r>
              <a:rPr lang="en-US" sz="1200" dirty="0"/>
              <a:t>(s) and concentration(s) if a positive result is recorded</a:t>
            </a:r>
          </a:p>
          <a:p>
            <a:r>
              <a:rPr lang="en-US" sz="1200" b="1" dirty="0"/>
              <a:t>Copies 2-5, Step 5: </a:t>
            </a:r>
            <a:r>
              <a:rPr lang="en-US" sz="1200" dirty="0"/>
              <a:t> Added a line for the donor e-mail address</a:t>
            </a:r>
          </a:p>
          <a:p>
            <a:r>
              <a:rPr lang="en-US" sz="1200" b="1" dirty="0"/>
              <a:t>Copy 5:</a:t>
            </a:r>
            <a:r>
              <a:rPr lang="en-US" sz="1200" dirty="0"/>
              <a:t>  Removed instructions for completing the CCF from the back of the form. (Instructions for completing the CCF are posted on the SAMHSA </a:t>
            </a:r>
            <a:r>
              <a:rPr lang="en-US" sz="1200" dirty="0">
                <a:hlinkClick r:id="rId2"/>
              </a:rPr>
              <a:t>https://www.samhsa.gov/workplace/drug-testing</a:t>
            </a:r>
            <a:r>
              <a:rPr lang="en-US" sz="1200" dirty="0"/>
              <a:t> and ODAPC </a:t>
            </a:r>
            <a:r>
              <a:rPr lang="en-US" sz="1200" dirty="0">
                <a:hlinkClick r:id="rId3"/>
              </a:rPr>
              <a:t>https://www.transportation.gov/odapc/documents</a:t>
            </a:r>
            <a:r>
              <a:rPr lang="en-US" sz="1200" dirty="0"/>
              <a:t> websites.</a:t>
            </a:r>
          </a:p>
          <a:p>
            <a:pPr lvl="1"/>
            <a:endParaRPr lang="en-US" sz="1100" dirty="0"/>
          </a:p>
          <a:p>
            <a:pPr lvl="1">
              <a:buFont typeface="Wingdings" panose="05000000000000000000" pitchFamily="2" charset="2"/>
              <a:buChar char="v"/>
            </a:pPr>
            <a:r>
              <a:rPr lang="en-US" sz="1200" b="1" dirty="0"/>
              <a:t>Instructions should still be posted so that the employee can read if they choose</a:t>
            </a:r>
          </a:p>
          <a:p>
            <a:endParaRPr lang="en-US" dirty="0"/>
          </a:p>
        </p:txBody>
      </p:sp>
      <p:sp>
        <p:nvSpPr>
          <p:cNvPr id="5" name="Slide Number Placeholder 4">
            <a:extLst>
              <a:ext uri="{FF2B5EF4-FFF2-40B4-BE49-F238E27FC236}">
                <a16:creationId xmlns:a16="http://schemas.microsoft.com/office/drawing/2014/main" id="{C82E9CAA-E974-4A1D-8CC5-CE174CF4E10F}"/>
              </a:ext>
            </a:extLst>
          </p:cNvPr>
          <p:cNvSpPr>
            <a:spLocks noGrp="1"/>
          </p:cNvSpPr>
          <p:nvPr>
            <p:ph type="sldNum" sz="quarter" idx="12"/>
          </p:nvPr>
        </p:nvSpPr>
        <p:spPr/>
        <p:txBody>
          <a:bodyPr/>
          <a:lstStyle/>
          <a:p>
            <a:fld id="{F00A00CB-2C12-43BD-8097-0EF59CD27AF0}" type="slidenum">
              <a:rPr lang="en-US" smtClean="0"/>
              <a:pPr/>
              <a:t>17</a:t>
            </a:fld>
            <a:endParaRPr lang="en-US"/>
          </a:p>
        </p:txBody>
      </p:sp>
      <p:pic>
        <p:nvPicPr>
          <p:cNvPr id="16" name="Content Placeholder 15">
            <a:extLst>
              <a:ext uri="{FF2B5EF4-FFF2-40B4-BE49-F238E27FC236}">
                <a16:creationId xmlns:a16="http://schemas.microsoft.com/office/drawing/2014/main" id="{C6AF90D1-AD81-45C4-BB99-54D10CD6254A}"/>
              </a:ext>
            </a:extLst>
          </p:cNvPr>
          <p:cNvPicPr>
            <a:picLocks noGrp="1" noChangeAspect="1"/>
          </p:cNvPicPr>
          <p:nvPr>
            <p:ph sz="half" idx="4294967295"/>
          </p:nvPr>
        </p:nvPicPr>
        <p:blipFill>
          <a:blip r:embed="rId4"/>
          <a:stretch/>
        </p:blipFill>
        <p:spPr>
          <a:xfrm>
            <a:off x="4858615" y="561110"/>
            <a:ext cx="4177145" cy="5565054"/>
          </a:xfrm>
        </p:spPr>
      </p:pic>
    </p:spTree>
    <p:extLst>
      <p:ext uri="{BB962C8B-B14F-4D97-AF65-F5344CB8AC3E}">
        <p14:creationId xmlns:p14="http://schemas.microsoft.com/office/powerpoint/2010/main" val="236344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2756-92C4-45EE-ACC4-07802915A8BA}"/>
              </a:ext>
            </a:extLst>
          </p:cNvPr>
          <p:cNvSpPr>
            <a:spLocks noGrp="1"/>
          </p:cNvSpPr>
          <p:nvPr>
            <p:ph type="title"/>
          </p:nvPr>
        </p:nvSpPr>
        <p:spPr>
          <a:xfrm>
            <a:off x="457200" y="436562"/>
            <a:ext cx="8229600" cy="981075"/>
          </a:xfrm>
        </p:spPr>
        <p:txBody>
          <a:bodyPr wrap="square" anchor="ctr">
            <a:normAutofit/>
          </a:bodyPr>
          <a:lstStyle/>
          <a:p>
            <a:pPr algn="l"/>
            <a:r>
              <a:rPr lang="en-US" dirty="0"/>
              <a:t>On-Site</a:t>
            </a:r>
          </a:p>
        </p:txBody>
      </p:sp>
      <p:pic>
        <p:nvPicPr>
          <p:cNvPr id="2050" name="Picture 2" descr="Clarifying the changes in federal drug testing | Quest Diagnostics">
            <a:extLst>
              <a:ext uri="{FF2B5EF4-FFF2-40B4-BE49-F238E27FC236}">
                <a16:creationId xmlns:a16="http://schemas.microsoft.com/office/drawing/2014/main" id="{4092A973-C193-4431-A24E-557406A3A5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92" r="-1" b="-1"/>
          <a:stretch/>
        </p:blipFill>
        <p:spPr bwMode="auto">
          <a:xfrm>
            <a:off x="729841" y="1524699"/>
            <a:ext cx="7814345" cy="4297589"/>
          </a:xfrm>
          <a:prstGeom prst="rect">
            <a:avLst/>
          </a:prstGeom>
          <a:solidFill>
            <a:srgbClr val="FFFFFF"/>
          </a:solidFill>
        </p:spPr>
      </p:pic>
    </p:spTree>
    <p:extLst>
      <p:ext uri="{BB962C8B-B14F-4D97-AF65-F5344CB8AC3E}">
        <p14:creationId xmlns:p14="http://schemas.microsoft.com/office/powerpoint/2010/main" val="285815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EDE3-9512-4A5C-9593-A5871F7CF4F2}"/>
              </a:ext>
            </a:extLst>
          </p:cNvPr>
          <p:cNvSpPr>
            <a:spLocks noGrp="1"/>
          </p:cNvSpPr>
          <p:nvPr>
            <p:ph type="title"/>
          </p:nvPr>
        </p:nvSpPr>
        <p:spPr/>
        <p:txBody>
          <a:bodyPr/>
          <a:lstStyle/>
          <a:p>
            <a:r>
              <a:rPr lang="en-US"/>
              <a:t>On-Site Oversight</a:t>
            </a:r>
            <a:endParaRPr lang="en-US" dirty="0"/>
          </a:p>
        </p:txBody>
      </p:sp>
      <p:sp>
        <p:nvSpPr>
          <p:cNvPr id="4" name="Content Placeholder 2">
            <a:extLst>
              <a:ext uri="{FF2B5EF4-FFF2-40B4-BE49-F238E27FC236}">
                <a16:creationId xmlns:a16="http://schemas.microsoft.com/office/drawing/2014/main" id="{22914807-8C62-42DF-A888-00F7EC4A9423}"/>
              </a:ext>
            </a:extLst>
          </p:cNvPr>
          <p:cNvSpPr>
            <a:spLocks noGrp="1"/>
          </p:cNvSpPr>
          <p:nvPr>
            <p:ph idx="1"/>
          </p:nvPr>
        </p:nvSpPr>
        <p:spPr/>
        <p:txBody>
          <a:bodyPr/>
          <a:lstStyle/>
          <a:p>
            <a:pPr marL="0" indent="0">
              <a:spcBef>
                <a:spcPts val="0"/>
              </a:spcBef>
              <a:spcAft>
                <a:spcPts val="1200"/>
              </a:spcAft>
              <a:buNone/>
            </a:pPr>
            <a:r>
              <a:rPr lang="en-US" b="1" dirty="0"/>
              <a:t>Announced Visit/Mock Collection</a:t>
            </a:r>
          </a:p>
          <a:p>
            <a:pPr>
              <a:spcBef>
                <a:spcPts val="0"/>
              </a:spcBef>
              <a:spcAft>
                <a:spcPts val="0"/>
              </a:spcAft>
            </a:pPr>
            <a:r>
              <a:rPr lang="en-US" dirty="0">
                <a:latin typeface="Gill Sans MT"/>
                <a:ea typeface="ＭＳ Ｐゴシック"/>
              </a:rPr>
              <a:t>Set up a time with the site to perform mock drug and alcohol tests.</a:t>
            </a:r>
            <a:endParaRPr lang="en-US" dirty="0"/>
          </a:p>
          <a:p>
            <a:pPr lvl="1">
              <a:spcBef>
                <a:spcPts val="0"/>
              </a:spcBef>
              <a:spcAft>
                <a:spcPts val="0"/>
              </a:spcAft>
            </a:pPr>
            <a:r>
              <a:rPr lang="en-US" dirty="0"/>
              <a:t>Post-accident is a good test type</a:t>
            </a:r>
          </a:p>
          <a:p>
            <a:pPr>
              <a:spcBef>
                <a:spcPts val="0"/>
              </a:spcBef>
              <a:spcAft>
                <a:spcPts val="0"/>
              </a:spcAft>
            </a:pPr>
            <a:endParaRPr lang="en-US" dirty="0"/>
          </a:p>
          <a:p>
            <a:pPr>
              <a:spcBef>
                <a:spcPts val="0"/>
              </a:spcBef>
              <a:spcAft>
                <a:spcPts val="0"/>
              </a:spcAft>
            </a:pPr>
            <a:r>
              <a:rPr lang="en-US" dirty="0">
                <a:latin typeface="Gill Sans MT"/>
                <a:ea typeface="ＭＳ Ｐゴシック"/>
              </a:rPr>
              <a:t>Helps build a relationship with the site.</a:t>
            </a:r>
            <a:endParaRPr lang="en-US" dirty="0"/>
          </a:p>
          <a:p>
            <a:pPr>
              <a:spcBef>
                <a:spcPts val="0"/>
              </a:spcBef>
              <a:spcAft>
                <a:spcPts val="0"/>
              </a:spcAft>
            </a:pPr>
            <a:endParaRPr lang="en-US" dirty="0"/>
          </a:p>
          <a:p>
            <a:pPr>
              <a:spcBef>
                <a:spcPts val="0"/>
              </a:spcBef>
              <a:spcAft>
                <a:spcPts val="0"/>
              </a:spcAft>
            </a:pPr>
            <a:r>
              <a:rPr lang="en-US" dirty="0">
                <a:latin typeface="Gill Sans MT"/>
                <a:ea typeface="ＭＳ Ｐゴシック"/>
              </a:rPr>
              <a:t>It makes the site aware you are involved and take testing seriously.</a:t>
            </a:r>
            <a:endParaRPr lang="en-US" dirty="0"/>
          </a:p>
          <a:p>
            <a:pPr>
              <a:spcBef>
                <a:spcPts val="0"/>
              </a:spcBef>
              <a:spcAft>
                <a:spcPts val="0"/>
              </a:spcAft>
            </a:pPr>
            <a:endParaRPr lang="en-US" dirty="0"/>
          </a:p>
          <a:p>
            <a:pPr>
              <a:spcBef>
                <a:spcPts val="0"/>
              </a:spcBef>
              <a:spcAft>
                <a:spcPts val="0"/>
              </a:spcAft>
            </a:pPr>
            <a:r>
              <a:rPr lang="en-US" dirty="0">
                <a:latin typeface="Gill Sans MT"/>
                <a:ea typeface="ＭＳ Ｐゴシック"/>
              </a:rPr>
              <a:t>Usually get the site “ringer.”</a:t>
            </a:r>
            <a:endParaRPr lang="en-US" dirty="0"/>
          </a:p>
        </p:txBody>
      </p:sp>
    </p:spTree>
    <p:extLst>
      <p:ext uri="{BB962C8B-B14F-4D97-AF65-F5344CB8AC3E}">
        <p14:creationId xmlns:p14="http://schemas.microsoft.com/office/powerpoint/2010/main" val="368039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Toni Clay – Cahill Swift, Boston, MA</a:t>
            </a:r>
            <a:endParaRPr lang="en-US" dirty="0"/>
          </a:p>
        </p:txBody>
      </p:sp>
    </p:spTree>
    <p:extLst>
      <p:ext uri="{BB962C8B-B14F-4D97-AF65-F5344CB8AC3E}">
        <p14:creationId xmlns:p14="http://schemas.microsoft.com/office/powerpoint/2010/main" val="99166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12A4-48AB-4C66-AA55-2F5C78D94FB0}"/>
              </a:ext>
            </a:extLst>
          </p:cNvPr>
          <p:cNvSpPr>
            <a:spLocks noGrp="1"/>
          </p:cNvSpPr>
          <p:nvPr>
            <p:ph type="title"/>
          </p:nvPr>
        </p:nvSpPr>
        <p:spPr/>
        <p:txBody>
          <a:bodyPr/>
          <a:lstStyle/>
          <a:p>
            <a:r>
              <a:rPr lang="en-US"/>
              <a:t>On-Site Oversight</a:t>
            </a:r>
            <a:br>
              <a:rPr lang="en-US"/>
            </a:br>
            <a:r>
              <a:rPr lang="en-US"/>
              <a:t>(continued)</a:t>
            </a:r>
            <a:endParaRPr lang="en-US" dirty="0"/>
          </a:p>
        </p:txBody>
      </p:sp>
      <p:sp>
        <p:nvSpPr>
          <p:cNvPr id="4" name="Content Placeholder 2">
            <a:extLst>
              <a:ext uri="{FF2B5EF4-FFF2-40B4-BE49-F238E27FC236}">
                <a16:creationId xmlns:a16="http://schemas.microsoft.com/office/drawing/2014/main" id="{84C2F638-D9B8-440C-9AA9-5E441BCB98EC}"/>
              </a:ext>
            </a:extLst>
          </p:cNvPr>
          <p:cNvSpPr>
            <a:spLocks noGrp="1"/>
          </p:cNvSpPr>
          <p:nvPr>
            <p:ph idx="1"/>
          </p:nvPr>
        </p:nvSpPr>
        <p:spPr/>
        <p:txBody>
          <a:bodyPr/>
          <a:lstStyle/>
          <a:p>
            <a:pPr marL="0" indent="0">
              <a:buNone/>
            </a:pPr>
            <a:r>
              <a:rPr lang="en-US" b="1" dirty="0"/>
              <a:t>Unannounced</a:t>
            </a:r>
          </a:p>
          <a:p>
            <a:r>
              <a:rPr lang="en-US">
                <a:latin typeface="Gill Sans MT"/>
                <a:ea typeface="ＭＳ Ｐゴシック"/>
              </a:rPr>
              <a:t>Go in as a donor or accompany an employee.</a:t>
            </a:r>
            <a:endParaRPr lang="en-US"/>
          </a:p>
          <a:p>
            <a:pPr lvl="1"/>
            <a:r>
              <a:rPr lang="en-US">
                <a:latin typeface="Gill Sans MT"/>
                <a:ea typeface="ＭＳ Ｐゴシック"/>
              </a:rPr>
              <a:t>May not be allowed in to observe breath alcohol test - you just want </a:t>
            </a:r>
            <a:r>
              <a:rPr lang="en-US" dirty="0">
                <a:latin typeface="Gill Sans MT"/>
                <a:ea typeface="ＭＳ Ｐゴシック"/>
              </a:rPr>
              <a:t>to make sure that it is conducted first</a:t>
            </a:r>
          </a:p>
          <a:p>
            <a:endParaRPr lang="en-US" dirty="0"/>
          </a:p>
          <a:p>
            <a:r>
              <a:rPr lang="en-US" dirty="0">
                <a:latin typeface="Gill Sans MT"/>
                <a:ea typeface="ＭＳ Ｐゴシック"/>
              </a:rPr>
              <a:t>More likely to see what happens on a regular </a:t>
            </a:r>
            <a:r>
              <a:rPr lang="en-US">
                <a:latin typeface="Gill Sans MT"/>
                <a:ea typeface="ＭＳ Ｐゴシック"/>
              </a:rPr>
              <a:t>basis.</a:t>
            </a:r>
            <a:endParaRPr lang="en-US" dirty="0"/>
          </a:p>
          <a:p>
            <a:endParaRPr lang="en-US" dirty="0"/>
          </a:p>
          <a:p>
            <a:r>
              <a:rPr lang="en-US" dirty="0">
                <a:latin typeface="Gill Sans MT"/>
                <a:ea typeface="ＭＳ Ｐゴシック"/>
              </a:rPr>
              <a:t>Useful if you are having several </a:t>
            </a:r>
            <a:r>
              <a:rPr lang="en-US">
                <a:latin typeface="Gill Sans MT"/>
                <a:ea typeface="ＭＳ Ｐゴシック"/>
              </a:rPr>
              <a:t>issues.</a:t>
            </a:r>
            <a:endParaRPr lang="en-US" dirty="0"/>
          </a:p>
          <a:p>
            <a:pPr lvl="1"/>
            <a:r>
              <a:rPr lang="en-US" dirty="0"/>
              <a:t>Regular/repetitive errors</a:t>
            </a:r>
          </a:p>
          <a:p>
            <a:pPr lvl="1"/>
            <a:r>
              <a:rPr lang="en-US" dirty="0"/>
              <a:t>Site is not addressing items brought to their attention</a:t>
            </a:r>
          </a:p>
        </p:txBody>
      </p:sp>
    </p:spTree>
    <p:extLst>
      <p:ext uri="{BB962C8B-B14F-4D97-AF65-F5344CB8AC3E}">
        <p14:creationId xmlns:p14="http://schemas.microsoft.com/office/powerpoint/2010/main" val="87039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8BC2-DF56-4DCF-9C3F-D453ACA2FAC2}"/>
              </a:ext>
            </a:extLst>
          </p:cNvPr>
          <p:cNvSpPr>
            <a:spLocks noGrp="1"/>
          </p:cNvSpPr>
          <p:nvPr>
            <p:ph type="title"/>
          </p:nvPr>
        </p:nvSpPr>
        <p:spPr/>
        <p:txBody>
          <a:bodyPr/>
          <a:lstStyle/>
          <a:p>
            <a:r>
              <a:rPr lang="en-US"/>
              <a:t>CCF Order Does Matter</a:t>
            </a:r>
            <a:endParaRPr lang="en-US" dirty="0"/>
          </a:p>
        </p:txBody>
      </p:sp>
      <p:sp>
        <p:nvSpPr>
          <p:cNvPr id="3" name="Content Placeholder 2">
            <a:extLst>
              <a:ext uri="{FF2B5EF4-FFF2-40B4-BE49-F238E27FC236}">
                <a16:creationId xmlns:a16="http://schemas.microsoft.com/office/drawing/2014/main" id="{C0940A2B-25BC-4ECD-B9DB-7318681D0591}"/>
              </a:ext>
            </a:extLst>
          </p:cNvPr>
          <p:cNvSpPr>
            <a:spLocks noGrp="1"/>
          </p:cNvSpPr>
          <p:nvPr>
            <p:ph sz="half" idx="1"/>
          </p:nvPr>
        </p:nvSpPr>
        <p:spPr/>
        <p:txBody>
          <a:bodyPr/>
          <a:lstStyle/>
          <a:p>
            <a:pPr marL="0" indent="0">
              <a:buNone/>
            </a:pPr>
            <a:r>
              <a:rPr lang="en-US" dirty="0"/>
              <a:t>The collector should:</a:t>
            </a:r>
          </a:p>
          <a:p>
            <a:pPr marL="0" indent="0">
              <a:buNone/>
            </a:pPr>
            <a:r>
              <a:rPr lang="en-US" dirty="0"/>
              <a:t>		</a:t>
            </a:r>
          </a:p>
          <a:p>
            <a:pPr marL="0" indent="0">
              <a:buNone/>
            </a:pPr>
            <a:r>
              <a:rPr lang="en-US" sz="2000" b="1" dirty="0"/>
              <a:t>Step 1 </a:t>
            </a:r>
            <a:r>
              <a:rPr lang="en-US" sz="2000" dirty="0"/>
              <a:t>– Prior to providing the donor with the cup, verify the employer and MRO information. </a:t>
            </a:r>
          </a:p>
          <a:p>
            <a:pPr marL="0" indent="0">
              <a:buNone/>
            </a:pPr>
            <a:r>
              <a:rPr lang="en-US" sz="2000" dirty="0"/>
              <a:t>Fill in the collection site information.</a:t>
            </a:r>
          </a:p>
          <a:p>
            <a:pPr marL="0" indent="0">
              <a:buNone/>
            </a:pPr>
            <a:endParaRPr lang="en-US" sz="3600" dirty="0"/>
          </a:p>
          <a:p>
            <a:pPr marL="0" indent="0">
              <a:buNone/>
            </a:pPr>
            <a:r>
              <a:rPr lang="en-US" sz="1800" b="1" dirty="0"/>
              <a:t>Note: </a:t>
            </a:r>
            <a:r>
              <a:rPr lang="en-US" sz="1800" dirty="0"/>
              <a:t>The collector should always show the donor the back of the form and allow the opportunity for them to read the steps that will be taken prior to the donor attempting to void.</a:t>
            </a:r>
          </a:p>
        </p:txBody>
      </p:sp>
      <p:sp>
        <p:nvSpPr>
          <p:cNvPr id="4" name="Content Placeholder 3">
            <a:extLst>
              <a:ext uri="{FF2B5EF4-FFF2-40B4-BE49-F238E27FC236}">
                <a16:creationId xmlns:a16="http://schemas.microsoft.com/office/drawing/2014/main" id="{BAF58A25-B38E-4423-8A07-6AD22A6C4E26}"/>
              </a:ext>
            </a:extLst>
          </p:cNvPr>
          <p:cNvSpPr>
            <a:spLocks noGrp="1"/>
          </p:cNvSpPr>
          <p:nvPr>
            <p:ph sz="half" idx="2"/>
          </p:nvPr>
        </p:nvSpPr>
        <p:spPr/>
        <p:txBody>
          <a:bodyPr/>
          <a:lstStyle/>
          <a:p>
            <a:endParaRPr lang="en-US" dirty="0"/>
          </a:p>
          <a:p>
            <a:endParaRPr lang="en-US" dirty="0"/>
          </a:p>
          <a:p>
            <a:pPr marL="0" indent="0">
              <a:buNone/>
            </a:pPr>
            <a:r>
              <a:rPr lang="en-US" sz="2000" b="1" dirty="0">
                <a:latin typeface="Gill Sans MT"/>
                <a:ea typeface="ＭＳ Ｐゴシック"/>
              </a:rPr>
              <a:t>Step 2 </a:t>
            </a:r>
            <a:r>
              <a:rPr lang="en-US" sz="2000" dirty="0">
                <a:latin typeface="Gill Sans MT"/>
                <a:ea typeface="ＭＳ Ｐゴシック"/>
              </a:rPr>
              <a:t>– After receiving the specimen, the temperature in range (yes or no) and type of collection (single or split) boxes should be </a:t>
            </a:r>
            <a:r>
              <a:rPr lang="en-US" sz="2000">
                <a:latin typeface="Gill Sans MT"/>
                <a:ea typeface="ＭＳ Ｐゴシック"/>
              </a:rPr>
              <a:t>checked.</a:t>
            </a:r>
            <a:endParaRPr lang="en-US" sz="2000"/>
          </a:p>
          <a:p>
            <a:endParaRPr lang="en-US" sz="2000" dirty="0"/>
          </a:p>
          <a:p>
            <a:pPr marL="0" indent="0">
              <a:buNone/>
            </a:pPr>
            <a:r>
              <a:rPr lang="en-US" sz="2000" b="1" dirty="0"/>
              <a:t>Step 3 </a:t>
            </a:r>
            <a:r>
              <a:rPr lang="en-US" sz="2000" dirty="0"/>
              <a:t>– The collector should next affix the seals to the sample bottles and then write the date on each. The donor then initials each seal.</a:t>
            </a:r>
          </a:p>
          <a:p>
            <a:endParaRPr lang="en-US" dirty="0"/>
          </a:p>
          <a:p>
            <a:endParaRPr lang="en-US" dirty="0"/>
          </a:p>
        </p:txBody>
      </p:sp>
      <p:sp>
        <p:nvSpPr>
          <p:cNvPr id="5" name="Slide Number Placeholder 4">
            <a:extLst>
              <a:ext uri="{FF2B5EF4-FFF2-40B4-BE49-F238E27FC236}">
                <a16:creationId xmlns:a16="http://schemas.microsoft.com/office/drawing/2014/main" id="{B40D566E-6792-4E79-A935-328F5E54783D}"/>
              </a:ext>
            </a:extLst>
          </p:cNvPr>
          <p:cNvSpPr>
            <a:spLocks noGrp="1"/>
          </p:cNvSpPr>
          <p:nvPr>
            <p:ph type="sldNum" sz="quarter" idx="12"/>
          </p:nvPr>
        </p:nvSpPr>
        <p:spPr/>
        <p:txBody>
          <a:bodyPr/>
          <a:lstStyle/>
          <a:p>
            <a:fld id="{F00A00CB-2C12-43BD-8097-0EF59CD27AF0}" type="slidenum">
              <a:rPr lang="en-US" smtClean="0"/>
              <a:pPr/>
              <a:t>21</a:t>
            </a:fld>
            <a:endParaRPr lang="en-US" dirty="0"/>
          </a:p>
        </p:txBody>
      </p:sp>
    </p:spTree>
    <p:extLst>
      <p:ext uri="{BB962C8B-B14F-4D97-AF65-F5344CB8AC3E}">
        <p14:creationId xmlns:p14="http://schemas.microsoft.com/office/powerpoint/2010/main" val="2458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4D7B-6976-4426-B0BF-2DF26F706783}"/>
              </a:ext>
            </a:extLst>
          </p:cNvPr>
          <p:cNvSpPr>
            <a:spLocks noGrp="1"/>
          </p:cNvSpPr>
          <p:nvPr>
            <p:ph type="title"/>
          </p:nvPr>
        </p:nvSpPr>
        <p:spPr/>
        <p:txBody>
          <a:bodyPr/>
          <a:lstStyle/>
          <a:p>
            <a:r>
              <a:rPr lang="en-US"/>
              <a:t>CCF Order – 5 before 4</a:t>
            </a:r>
            <a:endParaRPr lang="en-US" dirty="0"/>
          </a:p>
        </p:txBody>
      </p:sp>
      <p:sp>
        <p:nvSpPr>
          <p:cNvPr id="3" name="Content Placeholder 2">
            <a:extLst>
              <a:ext uri="{FF2B5EF4-FFF2-40B4-BE49-F238E27FC236}">
                <a16:creationId xmlns:a16="http://schemas.microsoft.com/office/drawing/2014/main" id="{EFC2DA93-AFB2-46C6-BA0D-E04A44848ACD}"/>
              </a:ext>
            </a:extLst>
          </p:cNvPr>
          <p:cNvSpPr>
            <a:spLocks noGrp="1"/>
          </p:cNvSpPr>
          <p:nvPr>
            <p:ph sz="half" idx="1"/>
          </p:nvPr>
        </p:nvSpPr>
        <p:spPr>
          <a:xfrm>
            <a:off x="457200" y="1600200"/>
            <a:ext cx="3782291" cy="4525963"/>
          </a:xfrm>
        </p:spPr>
        <p:txBody>
          <a:bodyPr/>
          <a:lstStyle/>
          <a:p>
            <a:endParaRPr lang="en-US" dirty="0"/>
          </a:p>
          <a:p>
            <a:pPr marL="0" indent="0">
              <a:buNone/>
            </a:pPr>
            <a:r>
              <a:rPr lang="en-US" b="1" dirty="0"/>
              <a:t>Step 5 </a:t>
            </a:r>
            <a:r>
              <a:rPr lang="en-US" dirty="0"/>
              <a:t>– The donor should then be instructed to fill out this step on Page 2 of the CCF.</a:t>
            </a:r>
          </a:p>
          <a:p>
            <a:endParaRPr lang="en-US" dirty="0"/>
          </a:p>
        </p:txBody>
      </p:sp>
      <p:sp>
        <p:nvSpPr>
          <p:cNvPr id="4" name="Content Placeholder 3">
            <a:extLst>
              <a:ext uri="{FF2B5EF4-FFF2-40B4-BE49-F238E27FC236}">
                <a16:creationId xmlns:a16="http://schemas.microsoft.com/office/drawing/2014/main" id="{88CBF20D-3FE6-4CDC-8E79-BE7C5397AEB7}"/>
              </a:ext>
            </a:extLst>
          </p:cNvPr>
          <p:cNvSpPr>
            <a:spLocks noGrp="1"/>
          </p:cNvSpPr>
          <p:nvPr>
            <p:ph sz="half" idx="2"/>
          </p:nvPr>
        </p:nvSpPr>
        <p:spPr>
          <a:xfrm>
            <a:off x="4966854" y="1600200"/>
            <a:ext cx="4021282" cy="4525963"/>
          </a:xfrm>
        </p:spPr>
        <p:txBody>
          <a:bodyPr/>
          <a:lstStyle/>
          <a:p>
            <a:endParaRPr lang="en-US" dirty="0"/>
          </a:p>
          <a:p>
            <a:pPr marL="0" indent="0">
              <a:buNone/>
            </a:pPr>
            <a:r>
              <a:rPr lang="en-US" b="1" dirty="0"/>
              <a:t>Step 4 </a:t>
            </a:r>
            <a:r>
              <a:rPr lang="en-US" dirty="0"/>
              <a:t>– Finally, the collector will sign, date and time the CCF.  This is to certify that they have reviewed and completed the collection.</a:t>
            </a:r>
          </a:p>
          <a:p>
            <a:endParaRPr lang="en-US" dirty="0"/>
          </a:p>
        </p:txBody>
      </p:sp>
      <p:sp>
        <p:nvSpPr>
          <p:cNvPr id="5" name="Slide Number Placeholder 4">
            <a:extLst>
              <a:ext uri="{FF2B5EF4-FFF2-40B4-BE49-F238E27FC236}">
                <a16:creationId xmlns:a16="http://schemas.microsoft.com/office/drawing/2014/main" id="{0C2CD349-BAA9-4330-BEBF-BF4808D25F31}"/>
              </a:ext>
            </a:extLst>
          </p:cNvPr>
          <p:cNvSpPr>
            <a:spLocks noGrp="1"/>
          </p:cNvSpPr>
          <p:nvPr>
            <p:ph type="sldNum" sz="quarter" idx="12"/>
          </p:nvPr>
        </p:nvSpPr>
        <p:spPr/>
        <p:txBody>
          <a:bodyPr/>
          <a:lstStyle/>
          <a:p>
            <a:fld id="{F00A00CB-2C12-43BD-8097-0EF59CD27AF0}" type="slidenum">
              <a:rPr lang="en-US" smtClean="0"/>
              <a:pPr/>
              <a:t>22</a:t>
            </a:fld>
            <a:endParaRPr lang="en-US" dirty="0"/>
          </a:p>
        </p:txBody>
      </p:sp>
      <p:sp>
        <p:nvSpPr>
          <p:cNvPr id="11" name="Rectangle 10"/>
          <p:cNvSpPr/>
          <p:nvPr/>
        </p:nvSpPr>
        <p:spPr>
          <a:xfrm>
            <a:off x="1371600" y="4758599"/>
            <a:ext cx="6400800" cy="1015663"/>
          </a:xfrm>
          <a:prstGeom prst="rect">
            <a:avLst/>
          </a:prstGeom>
        </p:spPr>
        <p:txBody>
          <a:bodyPr wrap="square">
            <a:spAutoFit/>
          </a:bodyPr>
          <a:lstStyle/>
          <a:p>
            <a:r>
              <a:rPr lang="en-US" sz="2000" dirty="0"/>
              <a:t>To complete the test, Copy 1 and the specimen should be placed in the bag and sealed for shipping in front of the donor.</a:t>
            </a:r>
          </a:p>
        </p:txBody>
      </p:sp>
    </p:spTree>
    <p:extLst>
      <p:ext uri="{BB962C8B-B14F-4D97-AF65-F5344CB8AC3E}">
        <p14:creationId xmlns:p14="http://schemas.microsoft.com/office/powerpoint/2010/main" val="17792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45DE-455D-401F-9726-E7D641BDEAF3}"/>
              </a:ext>
            </a:extLst>
          </p:cNvPr>
          <p:cNvSpPr>
            <a:spLocks noGrp="1"/>
          </p:cNvSpPr>
          <p:nvPr>
            <p:ph type="title"/>
          </p:nvPr>
        </p:nvSpPr>
        <p:spPr/>
        <p:txBody>
          <a:bodyPr/>
          <a:lstStyle/>
          <a:p>
            <a:r>
              <a:rPr lang="en-US"/>
              <a:t>On-Site Oversight</a:t>
            </a:r>
            <a:br>
              <a:rPr lang="en-US"/>
            </a:br>
            <a:r>
              <a:rPr lang="en-US"/>
              <a:t>(continued)</a:t>
            </a:r>
            <a:endParaRPr lang="en-US" dirty="0"/>
          </a:p>
        </p:txBody>
      </p:sp>
      <p:sp>
        <p:nvSpPr>
          <p:cNvPr id="4" name="Content Placeholder 2">
            <a:extLst>
              <a:ext uri="{FF2B5EF4-FFF2-40B4-BE49-F238E27FC236}">
                <a16:creationId xmlns:a16="http://schemas.microsoft.com/office/drawing/2014/main" id="{F4594036-4C88-4B74-9ED5-0BF6A7EED98C}"/>
              </a:ext>
            </a:extLst>
          </p:cNvPr>
          <p:cNvSpPr>
            <a:spLocks noGrp="1"/>
          </p:cNvSpPr>
          <p:nvPr>
            <p:ph idx="1"/>
          </p:nvPr>
        </p:nvSpPr>
        <p:spPr/>
        <p:txBody>
          <a:bodyPr/>
          <a:lstStyle/>
          <a:p>
            <a:pPr marL="0" indent="0">
              <a:buNone/>
            </a:pPr>
            <a:r>
              <a:rPr lang="en-US" b="1" u="sng" dirty="0"/>
              <a:t>Site </a:t>
            </a:r>
            <a:r>
              <a:rPr lang="en-US" b="1" u="sng" dirty="0">
                <a:solidFill>
                  <a:srgbClr val="00B050"/>
                </a:solidFill>
              </a:rPr>
              <a:t>Security</a:t>
            </a:r>
            <a:r>
              <a:rPr lang="en-US" b="1" u="sng" dirty="0"/>
              <a:t> and </a:t>
            </a:r>
            <a:r>
              <a:rPr lang="en-US" b="1" u="sng" dirty="0">
                <a:solidFill>
                  <a:srgbClr val="0070C0"/>
                </a:solidFill>
              </a:rPr>
              <a:t>Integrity</a:t>
            </a:r>
          </a:p>
          <a:p>
            <a:r>
              <a:rPr lang="en-US" dirty="0"/>
              <a:t>Is there inappropriate access to the collection area?</a:t>
            </a:r>
          </a:p>
          <a:p>
            <a:r>
              <a:rPr lang="en-US" dirty="0"/>
              <a:t>In the enclosure:</a:t>
            </a:r>
          </a:p>
          <a:p>
            <a:pPr lvl="1"/>
            <a:r>
              <a:rPr lang="en-US" dirty="0"/>
              <a:t>Is there access to water for the donor during the collection?</a:t>
            </a:r>
          </a:p>
          <a:p>
            <a:pPr lvl="1"/>
            <a:r>
              <a:rPr lang="en-US" dirty="0"/>
              <a:t>Are there areas to conceal items?</a:t>
            </a:r>
          </a:p>
          <a:p>
            <a:pPr lvl="2"/>
            <a:r>
              <a:rPr lang="en-US" dirty="0"/>
              <a:t>Drop ceilings</a:t>
            </a:r>
          </a:p>
          <a:p>
            <a:pPr lvl="2"/>
            <a:r>
              <a:rPr lang="en-US" dirty="0"/>
              <a:t>Cabinets</a:t>
            </a:r>
          </a:p>
          <a:p>
            <a:pPr lvl="2"/>
            <a:r>
              <a:rPr lang="en-US" dirty="0"/>
              <a:t>Toilet tank</a:t>
            </a:r>
          </a:p>
          <a:p>
            <a:pPr lvl="2"/>
            <a:r>
              <a:rPr lang="en-US" dirty="0"/>
              <a:t>Garbage cans</a:t>
            </a:r>
          </a:p>
          <a:p>
            <a:pPr lvl="1"/>
            <a:r>
              <a:rPr lang="en-US">
                <a:latin typeface="Gill Sans MT"/>
                <a:ea typeface="ＭＳ Ｐゴシック"/>
              </a:rPr>
              <a:t>Did the collector secure the area?</a:t>
            </a:r>
            <a:endParaRPr lang="en-US"/>
          </a:p>
          <a:p>
            <a:pPr lvl="2"/>
            <a:r>
              <a:rPr lang="en-US" dirty="0"/>
              <a:t>Blue water</a:t>
            </a:r>
          </a:p>
          <a:p>
            <a:pPr lvl="2"/>
            <a:r>
              <a:rPr lang="en-US" dirty="0"/>
              <a:t>Remove cleaning products</a:t>
            </a:r>
          </a:p>
          <a:p>
            <a:pPr lvl="1"/>
            <a:endParaRPr lang="en-US" dirty="0"/>
          </a:p>
          <a:p>
            <a:pPr lvl="2"/>
            <a:endParaRPr lang="en-US" dirty="0"/>
          </a:p>
        </p:txBody>
      </p:sp>
    </p:spTree>
    <p:extLst>
      <p:ext uri="{BB962C8B-B14F-4D97-AF65-F5344CB8AC3E}">
        <p14:creationId xmlns:p14="http://schemas.microsoft.com/office/powerpoint/2010/main" val="215524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82-94F5-4D0B-A84A-1B3EE5520B63}"/>
              </a:ext>
            </a:extLst>
          </p:cNvPr>
          <p:cNvSpPr>
            <a:spLocks noGrp="1"/>
          </p:cNvSpPr>
          <p:nvPr>
            <p:ph type="title"/>
          </p:nvPr>
        </p:nvSpPr>
        <p:spPr>
          <a:xfrm>
            <a:off x="457200" y="346663"/>
            <a:ext cx="8229600" cy="981075"/>
          </a:xfrm>
        </p:spPr>
        <p:txBody>
          <a:bodyPr/>
          <a:lstStyle/>
          <a:p>
            <a:r>
              <a:rPr lang="en-US" dirty="0"/>
              <a:t>From ODAPC: </a:t>
            </a:r>
            <a:br>
              <a:rPr lang="en-US" dirty="0"/>
            </a:br>
            <a:r>
              <a:rPr lang="en-US" dirty="0"/>
              <a:t>DOT’s 10 Steps to Site Security and Integrity</a:t>
            </a:r>
          </a:p>
        </p:txBody>
      </p:sp>
      <p:pic>
        <p:nvPicPr>
          <p:cNvPr id="4" name="Picture Placeholder 3">
            <a:extLst>
              <a:ext uri="{FF2B5EF4-FFF2-40B4-BE49-F238E27FC236}">
                <a16:creationId xmlns:a16="http://schemas.microsoft.com/office/drawing/2014/main" id="{E02EE2B9-D540-492E-9590-3FC37FF62EE3}"/>
              </a:ext>
            </a:extLst>
          </p:cNvPr>
          <p:cNvPicPr>
            <a:picLocks noGrp="1" noChangeAspect="1"/>
          </p:cNvPicPr>
          <p:nvPr>
            <p:ph idx="1"/>
          </p:nvPr>
        </p:nvPicPr>
        <p:blipFill>
          <a:blip r:embed="rId2"/>
          <a:stretch/>
        </p:blipFill>
        <p:spPr>
          <a:xfrm>
            <a:off x="2592364" y="1276370"/>
            <a:ext cx="3946629" cy="5119491"/>
          </a:xfrm>
        </p:spPr>
      </p:pic>
      <p:sp>
        <p:nvSpPr>
          <p:cNvPr id="10" name="Slide Number Placeholder 4">
            <a:extLst>
              <a:ext uri="{FF2B5EF4-FFF2-40B4-BE49-F238E27FC236}">
                <a16:creationId xmlns:a16="http://schemas.microsoft.com/office/drawing/2014/main" id="{0E10FEFE-477B-4FC4-A5E7-A9155C4FD75F}"/>
              </a:ext>
            </a:extLst>
          </p:cNvPr>
          <p:cNvSpPr>
            <a:spLocks noGrp="1"/>
          </p:cNvSpPr>
          <p:nvPr>
            <p:ph type="sldNum" sz="quarter" idx="4294967295"/>
          </p:nvPr>
        </p:nvSpPr>
        <p:spPr>
          <a:xfrm>
            <a:off x="8610600" y="6161088"/>
            <a:ext cx="533400" cy="700087"/>
          </a:xfrm>
          <a:prstGeom prst="rect">
            <a:avLst/>
          </a:prstGeom>
        </p:spPr>
        <p:txBody>
          <a:bodyPr/>
          <a:lstStyle/>
          <a:p>
            <a:fld id="{F00A00CB-2C12-43BD-8097-0EF59CD27AF0}" type="slidenum">
              <a:rPr lang="en-US" smtClean="0"/>
              <a:pPr/>
              <a:t>24</a:t>
            </a:fld>
            <a:endParaRPr lang="en-US" dirty="0"/>
          </a:p>
        </p:txBody>
      </p:sp>
      <p:sp>
        <p:nvSpPr>
          <p:cNvPr id="5" name="TextBox 4">
            <a:extLst>
              <a:ext uri="{FF2B5EF4-FFF2-40B4-BE49-F238E27FC236}">
                <a16:creationId xmlns:a16="http://schemas.microsoft.com/office/drawing/2014/main" id="{A390A786-2585-464C-A349-0E995C90A72C}"/>
              </a:ext>
            </a:extLst>
          </p:cNvPr>
          <p:cNvSpPr txBox="1"/>
          <p:nvPr/>
        </p:nvSpPr>
        <p:spPr bwMode="auto">
          <a:xfrm>
            <a:off x="1318508" y="6263463"/>
            <a:ext cx="7749674" cy="280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spcBef>
                <a:spcPct val="20000"/>
              </a:spcBef>
              <a:buFont typeface="Arial" charset="0"/>
            </a:pPr>
            <a:r>
              <a:rPr lang="en-US" sz="1000" dirty="0">
                <a:latin typeface="Gill Sans MT" pitchFamily="34" charset="0"/>
                <a:hlinkClick r:id="rId3"/>
              </a:rPr>
              <a:t>https://www.transportation.gov/sites/dot.gov/files/docs/ODAPC%20DOTs_10_Steps_to_Collection_Site_Security_and_Integrity_En.pdf_</a:t>
            </a:r>
            <a:endParaRPr lang="en-US" sz="1000" dirty="0">
              <a:latin typeface="Gill Sans MT" pitchFamily="34" charset="0"/>
            </a:endParaRPr>
          </a:p>
        </p:txBody>
      </p:sp>
    </p:spTree>
    <p:extLst>
      <p:ext uri="{BB962C8B-B14F-4D97-AF65-F5344CB8AC3E}">
        <p14:creationId xmlns:p14="http://schemas.microsoft.com/office/powerpoint/2010/main" val="375455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73E5-8CC0-447F-9B34-EF5BBFB07133}"/>
              </a:ext>
            </a:extLst>
          </p:cNvPr>
          <p:cNvSpPr>
            <a:spLocks noGrp="1"/>
          </p:cNvSpPr>
          <p:nvPr>
            <p:ph type="title"/>
          </p:nvPr>
        </p:nvSpPr>
        <p:spPr/>
        <p:txBody>
          <a:bodyPr/>
          <a:lstStyle/>
          <a:p>
            <a:r>
              <a:rPr lang="en-US" dirty="0"/>
              <a:t/>
            </a:r>
            <a:br>
              <a:rPr lang="en-US" dirty="0"/>
            </a:br>
            <a:r>
              <a:rPr lang="en-US" dirty="0"/>
              <a:t>Special Situations:</a:t>
            </a:r>
            <a:br>
              <a:rPr lang="en-US" dirty="0"/>
            </a:br>
            <a:r>
              <a:rPr lang="en-US" dirty="0"/>
              <a:t>What to look for</a:t>
            </a:r>
            <a:br>
              <a:rPr lang="en-US" dirty="0"/>
            </a:br>
            <a:endParaRPr lang="en-US" dirty="0"/>
          </a:p>
        </p:txBody>
      </p:sp>
      <p:sp>
        <p:nvSpPr>
          <p:cNvPr id="4" name="Content Placeholder 3">
            <a:extLst>
              <a:ext uri="{FF2B5EF4-FFF2-40B4-BE49-F238E27FC236}">
                <a16:creationId xmlns:a16="http://schemas.microsoft.com/office/drawing/2014/main" id="{33A1338E-20DF-451C-B302-51D361CE34E5}"/>
              </a:ext>
            </a:extLst>
          </p:cNvPr>
          <p:cNvSpPr>
            <a:spLocks noGrp="1"/>
          </p:cNvSpPr>
          <p:nvPr>
            <p:ph sz="half" idx="1"/>
          </p:nvPr>
        </p:nvSpPr>
        <p:spPr/>
        <p:txBody>
          <a:bodyPr/>
          <a:lstStyle/>
          <a:p>
            <a:pPr marL="0" indent="0">
              <a:buNone/>
            </a:pPr>
            <a:endParaRPr lang="en-US" b="1" dirty="0"/>
          </a:p>
          <a:p>
            <a:pPr marL="0" indent="0">
              <a:buNone/>
            </a:pPr>
            <a:r>
              <a:rPr lang="en-US" b="1" dirty="0"/>
              <a:t>Shy Bladder</a:t>
            </a:r>
            <a:endParaRPr lang="en-US" dirty="0"/>
          </a:p>
          <a:p>
            <a:r>
              <a:rPr lang="en-US" sz="2000" dirty="0"/>
              <a:t>Is the donor required to make an attempt prior to fluids being provided?</a:t>
            </a:r>
          </a:p>
          <a:p>
            <a:r>
              <a:rPr lang="en-US" sz="2000" dirty="0"/>
              <a:t>How is the donor monitored?</a:t>
            </a:r>
          </a:p>
          <a:p>
            <a:r>
              <a:rPr lang="en-US" sz="2000" dirty="0"/>
              <a:t>Is the amount of fluid being provided measured to meet the regulations?</a:t>
            </a:r>
          </a:p>
          <a:p>
            <a:r>
              <a:rPr lang="en-US" sz="2000" dirty="0"/>
              <a:t>Does the collector know how to correctly document the three-hour timeframe?</a:t>
            </a:r>
            <a:endParaRPr lang="en-US" dirty="0"/>
          </a:p>
          <a:p>
            <a:endParaRPr lang="en-US" dirty="0"/>
          </a:p>
        </p:txBody>
      </p:sp>
      <p:sp>
        <p:nvSpPr>
          <p:cNvPr id="5" name="Content Placeholder 4">
            <a:extLst>
              <a:ext uri="{FF2B5EF4-FFF2-40B4-BE49-F238E27FC236}">
                <a16:creationId xmlns:a16="http://schemas.microsoft.com/office/drawing/2014/main" id="{C8DEFD88-03D9-4258-878C-5EB26A2A02B0}"/>
              </a:ext>
            </a:extLst>
          </p:cNvPr>
          <p:cNvSpPr>
            <a:spLocks noGrp="1"/>
          </p:cNvSpPr>
          <p:nvPr>
            <p:ph sz="half" idx="2"/>
          </p:nvPr>
        </p:nvSpPr>
        <p:spPr>
          <a:xfrm>
            <a:off x="4648200" y="1600200"/>
            <a:ext cx="4204855" cy="4525963"/>
          </a:xfrm>
        </p:spPr>
        <p:txBody>
          <a:bodyPr/>
          <a:lstStyle/>
          <a:p>
            <a:pPr marL="0" indent="0">
              <a:buNone/>
            </a:pPr>
            <a:endParaRPr lang="en-US" b="1" dirty="0"/>
          </a:p>
          <a:p>
            <a:pPr marL="0" indent="0">
              <a:buNone/>
            </a:pPr>
            <a:r>
              <a:rPr lang="en-US" b="1" dirty="0"/>
              <a:t>Temperature Out of Range</a:t>
            </a:r>
            <a:endParaRPr lang="en-US" dirty="0"/>
          </a:p>
          <a:p>
            <a:r>
              <a:rPr lang="en-US" sz="2000" dirty="0"/>
              <a:t>If the tests were completed, did you receive two CCFs? (one stating temp out of range, the other stating observed)</a:t>
            </a:r>
          </a:p>
          <a:p>
            <a:r>
              <a:rPr lang="en-US" sz="2000" dirty="0"/>
              <a:t>If a second test was not conducted:</a:t>
            </a:r>
          </a:p>
          <a:p>
            <a:pPr lvl="1"/>
            <a:r>
              <a:rPr lang="en-US" sz="1800" dirty="0"/>
              <a:t>Did you receive a call from the collection site regarding the departure of the donor?</a:t>
            </a:r>
          </a:p>
          <a:p>
            <a:pPr lvl="1"/>
            <a:r>
              <a:rPr lang="en-US" sz="1800" dirty="0"/>
              <a:t>If the donor left the collection site prior to taking a second test, does your CCF state this in the remarks?</a:t>
            </a:r>
          </a:p>
        </p:txBody>
      </p:sp>
      <p:sp>
        <p:nvSpPr>
          <p:cNvPr id="6" name="Slide Number Placeholder 4">
            <a:extLst>
              <a:ext uri="{FF2B5EF4-FFF2-40B4-BE49-F238E27FC236}">
                <a16:creationId xmlns:a16="http://schemas.microsoft.com/office/drawing/2014/main" id="{0077149F-33CA-47AB-869F-F92E6DAA582D}"/>
              </a:ext>
            </a:extLst>
          </p:cNvPr>
          <p:cNvSpPr>
            <a:spLocks noGrp="1"/>
          </p:cNvSpPr>
          <p:nvPr>
            <p:ph type="sldNum" sz="quarter" idx="12"/>
          </p:nvPr>
        </p:nvSpPr>
        <p:spPr/>
        <p:txBody>
          <a:bodyPr/>
          <a:lstStyle/>
          <a:p>
            <a:fld id="{F00A00CB-2C12-43BD-8097-0EF59CD27AF0}" type="slidenum">
              <a:rPr lang="en-US" smtClean="0"/>
              <a:pPr/>
              <a:t>25</a:t>
            </a:fld>
            <a:endParaRPr lang="en-US" dirty="0"/>
          </a:p>
        </p:txBody>
      </p:sp>
    </p:spTree>
    <p:extLst>
      <p:ext uri="{BB962C8B-B14F-4D97-AF65-F5344CB8AC3E}">
        <p14:creationId xmlns:p14="http://schemas.microsoft.com/office/powerpoint/2010/main" val="312502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C2BE-D9AC-4024-B5AB-52DC69D02495}"/>
              </a:ext>
            </a:extLst>
          </p:cNvPr>
          <p:cNvSpPr>
            <a:spLocks noGrp="1"/>
          </p:cNvSpPr>
          <p:nvPr>
            <p:ph type="title"/>
          </p:nvPr>
        </p:nvSpPr>
        <p:spPr/>
        <p:txBody>
          <a:bodyPr/>
          <a:lstStyle/>
          <a:p>
            <a:r>
              <a:rPr lang="en-US"/>
              <a:t>Things to Verify</a:t>
            </a:r>
            <a:endParaRPr lang="en-US" dirty="0"/>
          </a:p>
        </p:txBody>
      </p:sp>
      <p:sp>
        <p:nvSpPr>
          <p:cNvPr id="9" name="Content Placeholder 2">
            <a:extLst>
              <a:ext uri="{FF2B5EF4-FFF2-40B4-BE49-F238E27FC236}">
                <a16:creationId xmlns:a16="http://schemas.microsoft.com/office/drawing/2014/main" id="{90C90D8A-78CC-45F6-9A7A-0D464E6D2F0A}"/>
              </a:ext>
            </a:extLst>
          </p:cNvPr>
          <p:cNvSpPr>
            <a:spLocks noGrp="1"/>
          </p:cNvSpPr>
          <p:nvPr>
            <p:ph idx="1"/>
          </p:nvPr>
        </p:nvSpPr>
        <p:spPr/>
        <p:txBody>
          <a:bodyPr/>
          <a:lstStyle/>
          <a:p>
            <a:endParaRPr lang="en-US" dirty="0"/>
          </a:p>
          <a:p>
            <a:r>
              <a:rPr lang="en-US" dirty="0"/>
              <a:t>Collector DOT qualification certificates </a:t>
            </a:r>
          </a:p>
          <a:p>
            <a:pPr lvl="1"/>
            <a:r>
              <a:rPr lang="en-US" dirty="0"/>
              <a:t>Current?</a:t>
            </a:r>
          </a:p>
          <a:p>
            <a:pPr lvl="1">
              <a:spcBef>
                <a:spcPts val="0"/>
              </a:spcBef>
              <a:spcAft>
                <a:spcPts val="1200"/>
              </a:spcAft>
            </a:pPr>
            <a:r>
              <a:rPr lang="en-US" dirty="0"/>
              <a:t>Evidence of Error Correction Training if applicable</a:t>
            </a:r>
          </a:p>
          <a:p>
            <a:r>
              <a:rPr lang="en-US" dirty="0"/>
              <a:t>Breath Alcohol Technician Certificates</a:t>
            </a:r>
          </a:p>
          <a:p>
            <a:pPr lvl="1">
              <a:spcBef>
                <a:spcPts val="0"/>
              </a:spcBef>
              <a:spcAft>
                <a:spcPts val="1200"/>
              </a:spcAft>
            </a:pPr>
            <a:r>
              <a:rPr lang="en-US" dirty="0"/>
              <a:t>Current and for the device the facility uses?</a:t>
            </a:r>
          </a:p>
          <a:p>
            <a:pPr>
              <a:spcBef>
                <a:spcPts val="0"/>
              </a:spcBef>
              <a:spcAft>
                <a:spcPts val="1200"/>
              </a:spcAft>
            </a:pPr>
            <a:r>
              <a:rPr lang="en-US" dirty="0"/>
              <a:t>Quality Assurance Plan for EBT</a:t>
            </a:r>
          </a:p>
          <a:p>
            <a:pPr>
              <a:spcBef>
                <a:spcPts val="0"/>
              </a:spcBef>
              <a:spcAft>
                <a:spcPts val="1200"/>
              </a:spcAft>
            </a:pPr>
            <a:r>
              <a:rPr lang="en-US" dirty="0"/>
              <a:t>Calibration Checks</a:t>
            </a:r>
          </a:p>
          <a:p>
            <a:pPr>
              <a:spcBef>
                <a:spcPts val="0"/>
              </a:spcBef>
              <a:spcAft>
                <a:spcPts val="1200"/>
              </a:spcAft>
            </a:pPr>
            <a:r>
              <a:rPr lang="en-US" dirty="0"/>
              <a:t>Part 40 &amp; ODAPC List Serve</a:t>
            </a:r>
          </a:p>
        </p:txBody>
      </p:sp>
    </p:spTree>
    <p:extLst>
      <p:ext uri="{BB962C8B-B14F-4D97-AF65-F5344CB8AC3E}">
        <p14:creationId xmlns:p14="http://schemas.microsoft.com/office/powerpoint/2010/main" val="170514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2A04A0-8741-485E-A26E-A88A3143AD1C}"/>
              </a:ext>
            </a:extLst>
          </p:cNvPr>
          <p:cNvSpPr>
            <a:spLocks noGrp="1"/>
          </p:cNvSpPr>
          <p:nvPr>
            <p:ph type="title"/>
          </p:nvPr>
        </p:nvSpPr>
        <p:spPr/>
        <p:txBody>
          <a:bodyPr/>
          <a:lstStyle/>
          <a:p>
            <a:r>
              <a:rPr lang="en-US" dirty="0"/>
              <a:t>Oversight:  Review</a:t>
            </a:r>
          </a:p>
        </p:txBody>
      </p:sp>
      <p:sp>
        <p:nvSpPr>
          <p:cNvPr id="3" name="Text Placeholder 2">
            <a:extLst>
              <a:ext uri="{FF2B5EF4-FFF2-40B4-BE49-F238E27FC236}">
                <a16:creationId xmlns:a16="http://schemas.microsoft.com/office/drawing/2014/main" id="{4891ED28-76B4-498B-8DF4-26D80C7C012E}"/>
              </a:ext>
            </a:extLst>
          </p:cNvPr>
          <p:cNvSpPr>
            <a:spLocks noGrp="1"/>
          </p:cNvSpPr>
          <p:nvPr>
            <p:ph type="body" idx="1"/>
          </p:nvPr>
        </p:nvSpPr>
        <p:spPr/>
        <p:txBody>
          <a:bodyPr/>
          <a:lstStyle/>
          <a:p>
            <a:pPr marL="0" indent="0">
              <a:buNone/>
            </a:pPr>
            <a:r>
              <a:rPr lang="en-US" dirty="0"/>
              <a:t>Let’s check on what we covered</a:t>
            </a:r>
          </a:p>
        </p:txBody>
      </p:sp>
    </p:spTree>
    <p:extLst>
      <p:ext uri="{BB962C8B-B14F-4D97-AF65-F5344CB8AC3E}">
        <p14:creationId xmlns:p14="http://schemas.microsoft.com/office/powerpoint/2010/main" val="6950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ED38-B94D-43CA-A91F-1814985C50BD}"/>
              </a:ext>
            </a:extLst>
          </p:cNvPr>
          <p:cNvSpPr>
            <a:spLocks noGrp="1"/>
          </p:cNvSpPr>
          <p:nvPr>
            <p:ph type="title"/>
          </p:nvPr>
        </p:nvSpPr>
        <p:spPr/>
        <p:txBody>
          <a:bodyPr/>
          <a:lstStyle/>
          <a:p>
            <a:r>
              <a:rPr lang="en-US"/>
              <a:t>Where can oversight be conducted?</a:t>
            </a:r>
            <a:endParaRPr lang="en-US" dirty="0"/>
          </a:p>
        </p:txBody>
      </p:sp>
      <p:sp>
        <p:nvSpPr>
          <p:cNvPr id="3" name="Content Placeholder 2">
            <a:extLst>
              <a:ext uri="{FF2B5EF4-FFF2-40B4-BE49-F238E27FC236}">
                <a16:creationId xmlns:a16="http://schemas.microsoft.com/office/drawing/2014/main" id="{9770FF06-A13C-4698-8889-871561B5DD29}"/>
              </a:ext>
            </a:extLst>
          </p:cNvPr>
          <p:cNvSpPr>
            <a:spLocks noGrp="1"/>
          </p:cNvSpPr>
          <p:nvPr>
            <p:ph sz="half" idx="1"/>
          </p:nvPr>
        </p:nvSpPr>
        <p:spPr/>
        <p:txBody>
          <a:bodyPr/>
          <a:lstStyle/>
          <a:p>
            <a:pPr marL="0" indent="0">
              <a:buNone/>
            </a:pPr>
            <a:r>
              <a:rPr lang="en-US" b="1" dirty="0"/>
              <a:t>In-House</a:t>
            </a:r>
          </a:p>
          <a:p>
            <a:r>
              <a:rPr lang="en-US" dirty="0"/>
              <a:t>Review ATFs</a:t>
            </a:r>
          </a:p>
          <a:p>
            <a:r>
              <a:rPr lang="en-US" dirty="0"/>
              <a:t>Review CCFs</a:t>
            </a:r>
          </a:p>
          <a:p>
            <a:pPr marL="0" indent="0">
              <a:buNone/>
            </a:pPr>
            <a:r>
              <a:rPr lang="en-US" dirty="0"/>
              <a:t>Ensure all information is correct and reach out to the collection site when errors are found</a:t>
            </a:r>
          </a:p>
          <a:p>
            <a:endParaRPr lang="en-US" dirty="0"/>
          </a:p>
        </p:txBody>
      </p:sp>
      <p:sp>
        <p:nvSpPr>
          <p:cNvPr id="4" name="Content Placeholder 3">
            <a:extLst>
              <a:ext uri="{FF2B5EF4-FFF2-40B4-BE49-F238E27FC236}">
                <a16:creationId xmlns:a16="http://schemas.microsoft.com/office/drawing/2014/main" id="{61EE9F58-1C8E-4B34-85E4-F46B1714B65C}"/>
              </a:ext>
            </a:extLst>
          </p:cNvPr>
          <p:cNvSpPr>
            <a:spLocks noGrp="1"/>
          </p:cNvSpPr>
          <p:nvPr>
            <p:ph sz="half" idx="2"/>
          </p:nvPr>
        </p:nvSpPr>
        <p:spPr/>
        <p:txBody>
          <a:bodyPr/>
          <a:lstStyle/>
          <a:p>
            <a:pPr marL="0" indent="0">
              <a:buNone/>
            </a:pPr>
            <a:r>
              <a:rPr lang="en-US" b="1" dirty="0"/>
              <a:t>On-Site</a:t>
            </a:r>
          </a:p>
          <a:p>
            <a:r>
              <a:rPr lang="en-US" dirty="0"/>
              <a:t>Helps to ensure site security and integrity</a:t>
            </a:r>
          </a:p>
          <a:p>
            <a:r>
              <a:rPr lang="en-US" dirty="0"/>
              <a:t>Helps builds relationship with site and shows your commitment</a:t>
            </a:r>
          </a:p>
          <a:p>
            <a:endParaRPr lang="en-US" dirty="0"/>
          </a:p>
        </p:txBody>
      </p:sp>
      <p:sp>
        <p:nvSpPr>
          <p:cNvPr id="5" name="Slide Number Placeholder 4">
            <a:extLst>
              <a:ext uri="{FF2B5EF4-FFF2-40B4-BE49-F238E27FC236}">
                <a16:creationId xmlns:a16="http://schemas.microsoft.com/office/drawing/2014/main" id="{B41E4B5B-0517-4859-8C8E-CA6B5B85D35F}"/>
              </a:ext>
            </a:extLst>
          </p:cNvPr>
          <p:cNvSpPr>
            <a:spLocks noGrp="1"/>
          </p:cNvSpPr>
          <p:nvPr>
            <p:ph type="sldNum" sz="quarter" idx="12"/>
          </p:nvPr>
        </p:nvSpPr>
        <p:spPr/>
        <p:txBody>
          <a:bodyPr/>
          <a:lstStyle/>
          <a:p>
            <a:fld id="{F00A00CB-2C12-43BD-8097-0EF59CD27AF0}" type="slidenum">
              <a:rPr lang="en-US" smtClean="0"/>
              <a:pPr/>
              <a:t>28</a:t>
            </a:fld>
            <a:endParaRPr lang="en-US" dirty="0"/>
          </a:p>
        </p:txBody>
      </p:sp>
    </p:spTree>
    <p:extLst>
      <p:ext uri="{BB962C8B-B14F-4D97-AF65-F5344CB8AC3E}">
        <p14:creationId xmlns:p14="http://schemas.microsoft.com/office/powerpoint/2010/main" val="2191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562-EBDB-4D34-BD13-0C79A48F9395}"/>
              </a:ext>
            </a:extLst>
          </p:cNvPr>
          <p:cNvSpPr>
            <a:spLocks noGrp="1"/>
          </p:cNvSpPr>
          <p:nvPr>
            <p:ph type="title"/>
          </p:nvPr>
        </p:nvSpPr>
        <p:spPr/>
        <p:txBody>
          <a:bodyPr/>
          <a:lstStyle/>
          <a:p>
            <a:r>
              <a:rPr lang="en-US"/>
              <a:t>How On-Site Oversight </a:t>
            </a:r>
            <a:br>
              <a:rPr lang="en-US"/>
            </a:br>
            <a:r>
              <a:rPr lang="en-US"/>
              <a:t>Can be Conducted</a:t>
            </a:r>
            <a:endParaRPr lang="en-US" dirty="0"/>
          </a:p>
        </p:txBody>
      </p:sp>
      <p:sp>
        <p:nvSpPr>
          <p:cNvPr id="3" name="Content Placeholder 2">
            <a:extLst>
              <a:ext uri="{FF2B5EF4-FFF2-40B4-BE49-F238E27FC236}">
                <a16:creationId xmlns:a16="http://schemas.microsoft.com/office/drawing/2014/main" id="{69FC2B14-A03C-41C4-B6DF-695042EA0FCC}"/>
              </a:ext>
            </a:extLst>
          </p:cNvPr>
          <p:cNvSpPr>
            <a:spLocks noGrp="1"/>
          </p:cNvSpPr>
          <p:nvPr>
            <p:ph sz="half" idx="1"/>
          </p:nvPr>
        </p:nvSpPr>
        <p:spPr/>
        <p:txBody>
          <a:bodyPr/>
          <a:lstStyle/>
          <a:p>
            <a:endParaRPr lang="en-US" dirty="0"/>
          </a:p>
          <a:p>
            <a:pPr marL="0" indent="0">
              <a:buNone/>
            </a:pPr>
            <a:r>
              <a:rPr lang="en-US" b="1" u="sng" dirty="0"/>
              <a:t>Announced</a:t>
            </a:r>
          </a:p>
          <a:p>
            <a:r>
              <a:rPr lang="en-US" dirty="0"/>
              <a:t>Set up a convenient time for you and your site</a:t>
            </a:r>
          </a:p>
          <a:p>
            <a:r>
              <a:rPr lang="en-US" dirty="0"/>
              <a:t>Will usually receive the site “ringer”</a:t>
            </a:r>
          </a:p>
          <a:p>
            <a:endParaRPr lang="en-US" dirty="0"/>
          </a:p>
        </p:txBody>
      </p:sp>
      <p:sp>
        <p:nvSpPr>
          <p:cNvPr id="4" name="Content Placeholder 3">
            <a:extLst>
              <a:ext uri="{FF2B5EF4-FFF2-40B4-BE49-F238E27FC236}">
                <a16:creationId xmlns:a16="http://schemas.microsoft.com/office/drawing/2014/main" id="{CD85B63A-871E-4C91-831A-EA958A499874}"/>
              </a:ext>
            </a:extLst>
          </p:cNvPr>
          <p:cNvSpPr>
            <a:spLocks noGrp="1"/>
          </p:cNvSpPr>
          <p:nvPr>
            <p:ph sz="half" idx="2"/>
          </p:nvPr>
        </p:nvSpPr>
        <p:spPr/>
        <p:txBody>
          <a:bodyPr/>
          <a:lstStyle/>
          <a:p>
            <a:endParaRPr lang="en-US" dirty="0"/>
          </a:p>
          <a:p>
            <a:pPr marL="0" indent="0">
              <a:buNone/>
            </a:pPr>
            <a:r>
              <a:rPr lang="en-US" b="1" u="sng" dirty="0"/>
              <a:t>Unannounced</a:t>
            </a:r>
          </a:p>
          <a:p>
            <a:r>
              <a:rPr lang="en-US" dirty="0"/>
              <a:t>Go in with an employee or as a donor yourself</a:t>
            </a:r>
          </a:p>
          <a:p>
            <a:r>
              <a:rPr lang="en-US" dirty="0"/>
              <a:t>More likely to see the site’s regular procedures</a:t>
            </a:r>
          </a:p>
          <a:p>
            <a:endParaRPr lang="en-US" dirty="0"/>
          </a:p>
        </p:txBody>
      </p:sp>
      <p:sp>
        <p:nvSpPr>
          <p:cNvPr id="5" name="Slide Number Placeholder 4">
            <a:extLst>
              <a:ext uri="{FF2B5EF4-FFF2-40B4-BE49-F238E27FC236}">
                <a16:creationId xmlns:a16="http://schemas.microsoft.com/office/drawing/2014/main" id="{86FE2D43-F6D7-4E36-9C31-7F97888E5D7B}"/>
              </a:ext>
            </a:extLst>
          </p:cNvPr>
          <p:cNvSpPr>
            <a:spLocks noGrp="1"/>
          </p:cNvSpPr>
          <p:nvPr>
            <p:ph type="sldNum" sz="quarter" idx="12"/>
          </p:nvPr>
        </p:nvSpPr>
        <p:spPr/>
        <p:txBody>
          <a:bodyPr/>
          <a:lstStyle/>
          <a:p>
            <a:fld id="{F00A00CB-2C12-43BD-8097-0EF59CD27AF0}" type="slidenum">
              <a:rPr lang="en-US" smtClean="0"/>
              <a:pPr/>
              <a:t>29</a:t>
            </a:fld>
            <a:endParaRPr lang="en-US" dirty="0"/>
          </a:p>
        </p:txBody>
      </p:sp>
    </p:spTree>
    <p:extLst>
      <p:ext uri="{BB962C8B-B14F-4D97-AF65-F5344CB8AC3E}">
        <p14:creationId xmlns:p14="http://schemas.microsoft.com/office/powerpoint/2010/main" val="18559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1D0F-D4E3-454F-8E64-D2958EC78502}"/>
              </a:ext>
            </a:extLst>
          </p:cNvPr>
          <p:cNvSpPr>
            <a:spLocks noGrp="1"/>
          </p:cNvSpPr>
          <p:nvPr>
            <p:ph type="title"/>
          </p:nvPr>
        </p:nvSpPr>
        <p:spPr/>
        <p:txBody>
          <a:bodyPr/>
          <a:lstStyle/>
          <a:p>
            <a:pPr algn="ctr"/>
            <a:r>
              <a:rPr lang="en-US" cap="none" dirty="0"/>
              <a:t>Questions for </a:t>
            </a:r>
            <a:r>
              <a:rPr lang="en-US" dirty="0"/>
              <a:t>YOU</a:t>
            </a:r>
          </a:p>
        </p:txBody>
      </p:sp>
    </p:spTree>
    <p:extLst>
      <p:ext uri="{BB962C8B-B14F-4D97-AF65-F5344CB8AC3E}">
        <p14:creationId xmlns:p14="http://schemas.microsoft.com/office/powerpoint/2010/main" val="180945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B8D-E386-467C-AC5E-779F9D3CC712}"/>
              </a:ext>
            </a:extLst>
          </p:cNvPr>
          <p:cNvSpPr>
            <a:spLocks noGrp="1"/>
          </p:cNvSpPr>
          <p:nvPr>
            <p:ph type="title"/>
          </p:nvPr>
        </p:nvSpPr>
        <p:spPr/>
        <p:txBody>
          <a:bodyPr/>
          <a:lstStyle/>
          <a:p>
            <a:r>
              <a:rPr lang="en-US"/>
              <a:t>What to Look For</a:t>
            </a:r>
            <a:endParaRPr lang="en-US" dirty="0"/>
          </a:p>
        </p:txBody>
      </p:sp>
      <p:sp>
        <p:nvSpPr>
          <p:cNvPr id="3" name="Content Placeholder 2">
            <a:extLst>
              <a:ext uri="{FF2B5EF4-FFF2-40B4-BE49-F238E27FC236}">
                <a16:creationId xmlns:a16="http://schemas.microsoft.com/office/drawing/2014/main" id="{2AF6B57B-B339-4935-9428-A0843D710C70}"/>
              </a:ext>
            </a:extLst>
          </p:cNvPr>
          <p:cNvSpPr>
            <a:spLocks noGrp="1"/>
          </p:cNvSpPr>
          <p:nvPr>
            <p:ph sz="half" idx="1"/>
          </p:nvPr>
        </p:nvSpPr>
        <p:spPr/>
        <p:txBody>
          <a:bodyPr/>
          <a:lstStyle/>
          <a:p>
            <a:endParaRPr lang="en-US" dirty="0"/>
          </a:p>
          <a:p>
            <a:pPr marL="0" indent="0">
              <a:buNone/>
            </a:pPr>
            <a:r>
              <a:rPr lang="en-US" b="1" u="sng" dirty="0"/>
              <a:t>Site Security and Integrity</a:t>
            </a:r>
          </a:p>
          <a:p>
            <a:r>
              <a:rPr lang="en-US" dirty="0"/>
              <a:t>Is there access to the collection area or specimens?</a:t>
            </a:r>
          </a:p>
          <a:p>
            <a:r>
              <a:rPr lang="en-US" dirty="0"/>
              <a:t>Enclosure secure?</a:t>
            </a:r>
          </a:p>
          <a:p>
            <a:r>
              <a:rPr lang="en-US" dirty="0"/>
              <a:t>Is the collector/BAT following the regulations?</a:t>
            </a:r>
          </a:p>
          <a:p>
            <a:r>
              <a:rPr lang="en-US" dirty="0"/>
              <a:t>Shy bladder procedures?</a:t>
            </a:r>
          </a:p>
          <a:p>
            <a:endParaRPr lang="en-US" dirty="0"/>
          </a:p>
        </p:txBody>
      </p:sp>
      <p:sp>
        <p:nvSpPr>
          <p:cNvPr id="4" name="Content Placeholder 3">
            <a:extLst>
              <a:ext uri="{FF2B5EF4-FFF2-40B4-BE49-F238E27FC236}">
                <a16:creationId xmlns:a16="http://schemas.microsoft.com/office/drawing/2014/main" id="{18BF4309-50FD-4162-849C-F8010C5D9F64}"/>
              </a:ext>
            </a:extLst>
          </p:cNvPr>
          <p:cNvSpPr>
            <a:spLocks noGrp="1"/>
          </p:cNvSpPr>
          <p:nvPr>
            <p:ph sz="half" idx="2"/>
          </p:nvPr>
        </p:nvSpPr>
        <p:spPr>
          <a:xfrm>
            <a:off x="4790210" y="1600200"/>
            <a:ext cx="4073236" cy="4525963"/>
          </a:xfrm>
        </p:spPr>
        <p:txBody>
          <a:bodyPr/>
          <a:lstStyle/>
          <a:p>
            <a:endParaRPr lang="en-US" dirty="0"/>
          </a:p>
          <a:p>
            <a:pPr marL="0" indent="0">
              <a:buNone/>
            </a:pPr>
            <a:r>
              <a:rPr lang="en-US" b="1" u="sng" dirty="0"/>
              <a:t>Documentation</a:t>
            </a:r>
          </a:p>
          <a:p>
            <a:r>
              <a:rPr lang="en-US" dirty="0"/>
              <a:t>Check certificates</a:t>
            </a:r>
          </a:p>
          <a:p>
            <a:pPr lvl="1"/>
            <a:r>
              <a:rPr lang="en-US" dirty="0"/>
              <a:t>Requalified every 5 years</a:t>
            </a:r>
          </a:p>
          <a:p>
            <a:r>
              <a:rPr lang="en-US" dirty="0"/>
              <a:t>Is proper training conducted?</a:t>
            </a:r>
          </a:p>
          <a:p>
            <a:pPr lvl="1"/>
            <a:r>
              <a:rPr lang="en-US" dirty="0"/>
              <a:t>Error Correction Training</a:t>
            </a:r>
          </a:p>
          <a:p>
            <a:r>
              <a:rPr lang="en-US" dirty="0"/>
              <a:t>Quality Assurance Plan (QAP) for the Evidential Breath Testing Device (EBT)</a:t>
            </a:r>
          </a:p>
          <a:p>
            <a:endParaRPr lang="en-US" dirty="0"/>
          </a:p>
        </p:txBody>
      </p:sp>
      <p:sp>
        <p:nvSpPr>
          <p:cNvPr id="5" name="Slide Number Placeholder 4">
            <a:extLst>
              <a:ext uri="{FF2B5EF4-FFF2-40B4-BE49-F238E27FC236}">
                <a16:creationId xmlns:a16="http://schemas.microsoft.com/office/drawing/2014/main" id="{6D588D74-826C-4EF4-AE0E-3FD4DD069D03}"/>
              </a:ext>
            </a:extLst>
          </p:cNvPr>
          <p:cNvSpPr>
            <a:spLocks noGrp="1"/>
          </p:cNvSpPr>
          <p:nvPr>
            <p:ph type="sldNum" sz="quarter" idx="12"/>
          </p:nvPr>
        </p:nvSpPr>
        <p:spPr/>
        <p:txBody>
          <a:bodyPr/>
          <a:lstStyle/>
          <a:p>
            <a:fld id="{F00A00CB-2C12-43BD-8097-0EF59CD27AF0}" type="slidenum">
              <a:rPr lang="en-US" smtClean="0"/>
              <a:pPr/>
              <a:t>30</a:t>
            </a:fld>
            <a:endParaRPr lang="en-US" dirty="0"/>
          </a:p>
        </p:txBody>
      </p:sp>
    </p:spTree>
    <p:extLst>
      <p:ext uri="{BB962C8B-B14F-4D97-AF65-F5344CB8AC3E}">
        <p14:creationId xmlns:p14="http://schemas.microsoft.com/office/powerpoint/2010/main" val="36433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F0CA-6D2A-4B7C-8481-745CC800A157}"/>
              </a:ext>
            </a:extLst>
          </p:cNvPr>
          <p:cNvSpPr>
            <a:spLocks noGrp="1"/>
          </p:cNvSpPr>
          <p:nvPr>
            <p:ph type="title"/>
          </p:nvPr>
        </p:nvSpPr>
        <p:spPr/>
        <p:txBody>
          <a:bodyPr/>
          <a:lstStyle/>
          <a:p>
            <a:r>
              <a:rPr lang="en-US" dirty="0"/>
              <a:t>Audit Findings</a:t>
            </a:r>
          </a:p>
        </p:txBody>
      </p:sp>
      <p:sp>
        <p:nvSpPr>
          <p:cNvPr id="3" name="Content Placeholder 2">
            <a:extLst>
              <a:ext uri="{FF2B5EF4-FFF2-40B4-BE49-F238E27FC236}">
                <a16:creationId xmlns:a16="http://schemas.microsoft.com/office/drawing/2014/main" id="{2B377AA2-A7EE-4941-AFB0-7BDF72C2368C}"/>
              </a:ext>
            </a:extLst>
          </p:cNvPr>
          <p:cNvSpPr>
            <a:spLocks noGrp="1"/>
          </p:cNvSpPr>
          <p:nvPr>
            <p:ph type="body" idx="1"/>
          </p:nvPr>
        </p:nvSpPr>
        <p:spPr/>
        <p:txBody>
          <a:bodyPr/>
          <a:lstStyle/>
          <a:p>
            <a:pPr marL="0" indent="0">
              <a:buNone/>
            </a:pPr>
            <a:r>
              <a:rPr lang="en-US" dirty="0"/>
              <a:t>FTA’s Clandestine Inspection Program</a:t>
            </a:r>
          </a:p>
        </p:txBody>
      </p:sp>
    </p:spTree>
    <p:extLst>
      <p:ext uri="{BB962C8B-B14F-4D97-AF65-F5344CB8AC3E}">
        <p14:creationId xmlns:p14="http://schemas.microsoft.com/office/powerpoint/2010/main" val="291320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226E-1CF9-4576-92D1-CF1B0A22D3C6}"/>
              </a:ext>
            </a:extLst>
          </p:cNvPr>
          <p:cNvSpPr>
            <a:spLocks noGrp="1"/>
          </p:cNvSpPr>
          <p:nvPr>
            <p:ph type="title"/>
          </p:nvPr>
        </p:nvSpPr>
        <p:spPr/>
        <p:txBody>
          <a:bodyPr/>
          <a:lstStyle/>
          <a:p>
            <a:r>
              <a:rPr lang="en-US"/>
              <a:t>Most Common Findings</a:t>
            </a:r>
            <a:endParaRPr lang="en-US" dirty="0"/>
          </a:p>
        </p:txBody>
      </p:sp>
      <p:sp>
        <p:nvSpPr>
          <p:cNvPr id="3" name="Content Placeholder 2">
            <a:extLst>
              <a:ext uri="{FF2B5EF4-FFF2-40B4-BE49-F238E27FC236}">
                <a16:creationId xmlns:a16="http://schemas.microsoft.com/office/drawing/2014/main" id="{549F8C33-4AF3-4183-80A8-732452058672}"/>
              </a:ext>
            </a:extLst>
          </p:cNvPr>
          <p:cNvSpPr>
            <a:spLocks noGrp="1"/>
          </p:cNvSpPr>
          <p:nvPr>
            <p:ph idx="1"/>
          </p:nvPr>
        </p:nvSpPr>
        <p:spPr/>
        <p:txBody>
          <a:bodyPr/>
          <a:lstStyle/>
          <a:p>
            <a:pPr>
              <a:spcAft>
                <a:spcPts val="1200"/>
              </a:spcAft>
            </a:pPr>
            <a:r>
              <a:rPr lang="en-US" dirty="0">
                <a:latin typeface="Gill Sans MT"/>
                <a:ea typeface="ＭＳ Ｐゴシック"/>
              </a:rPr>
              <a:t>Collector did not explain or show the procedures on the </a:t>
            </a:r>
            <a:r>
              <a:rPr lang="en-US">
                <a:latin typeface="Gill Sans MT"/>
                <a:ea typeface="ＭＳ Ｐゴシック"/>
              </a:rPr>
              <a:t>back of the ATF or CCF.</a:t>
            </a:r>
            <a:endParaRPr lang="en-US" dirty="0"/>
          </a:p>
          <a:p>
            <a:pPr>
              <a:spcAft>
                <a:spcPts val="1200"/>
              </a:spcAft>
            </a:pPr>
            <a:r>
              <a:rPr lang="en-US" dirty="0">
                <a:latin typeface="Gill Sans MT"/>
                <a:ea typeface="ＭＳ Ｐゴシック"/>
              </a:rPr>
              <a:t>Collector writes the date on the specimen seal labels while </a:t>
            </a:r>
            <a:r>
              <a:rPr lang="en-US">
                <a:latin typeface="Gill Sans MT"/>
                <a:ea typeface="ＭＳ Ｐゴシック"/>
              </a:rPr>
              <a:t>still affixed to the CCF.</a:t>
            </a:r>
            <a:endParaRPr lang="en-US"/>
          </a:p>
          <a:p>
            <a:pPr>
              <a:spcAft>
                <a:spcPts val="1200"/>
              </a:spcAft>
            </a:pPr>
            <a:r>
              <a:rPr lang="en-US" dirty="0">
                <a:latin typeface="Gill Sans MT"/>
                <a:ea typeface="ＭＳ Ｐゴシック"/>
              </a:rPr>
              <a:t>The collector did not instruct the donor to wash their hands </a:t>
            </a:r>
            <a:r>
              <a:rPr lang="en-US">
                <a:latin typeface="Gill Sans MT"/>
                <a:ea typeface="ＭＳ Ｐゴシック"/>
              </a:rPr>
              <a:t>before the collection.</a:t>
            </a:r>
            <a:endParaRPr lang="en-US"/>
          </a:p>
          <a:p>
            <a:pPr>
              <a:spcBef>
                <a:spcPts val="0"/>
              </a:spcBef>
              <a:spcAft>
                <a:spcPts val="1200"/>
              </a:spcAft>
            </a:pPr>
            <a:r>
              <a:rPr lang="en-US" dirty="0">
                <a:latin typeface="Gill Sans MT"/>
                <a:ea typeface="ＭＳ Ｐゴシック"/>
              </a:rPr>
              <a:t>Step 4 was completed before Step </a:t>
            </a:r>
            <a:r>
              <a:rPr lang="en-US">
                <a:latin typeface="Gill Sans MT"/>
                <a:ea typeface="ＭＳ Ｐゴシック"/>
              </a:rPr>
              <a:t>5.</a:t>
            </a:r>
            <a:endParaRPr lang="en-US" dirty="0"/>
          </a:p>
          <a:p>
            <a:pPr>
              <a:spcBef>
                <a:spcPts val="0"/>
              </a:spcBef>
              <a:spcAft>
                <a:spcPts val="1200"/>
              </a:spcAft>
            </a:pPr>
            <a:r>
              <a:rPr lang="en-US" dirty="0">
                <a:latin typeface="Gill Sans MT"/>
                <a:ea typeface="ＭＳ Ｐゴシック"/>
              </a:rPr>
              <a:t>Step 1 not fully </a:t>
            </a:r>
            <a:r>
              <a:rPr lang="en-US">
                <a:latin typeface="Gill Sans MT"/>
                <a:ea typeface="ＭＳ Ｐゴシック"/>
              </a:rPr>
              <a:t>completed.</a:t>
            </a:r>
            <a:endParaRPr lang="en-US" dirty="0"/>
          </a:p>
          <a:p>
            <a:pPr>
              <a:spcBef>
                <a:spcPts val="0"/>
              </a:spcBef>
              <a:spcAft>
                <a:spcPts val="1200"/>
              </a:spcAft>
            </a:pPr>
            <a:r>
              <a:rPr lang="en-US" dirty="0">
                <a:latin typeface="Gill Sans MT"/>
                <a:ea typeface="ＭＳ Ｐゴシック"/>
              </a:rPr>
              <a:t>No bluing or insufficient bluing in the </a:t>
            </a:r>
            <a:r>
              <a:rPr lang="en-US">
                <a:latin typeface="Gill Sans MT"/>
                <a:ea typeface="ＭＳ Ｐゴシック"/>
              </a:rPr>
              <a:t>toilet.</a:t>
            </a:r>
            <a:endParaRPr lang="en-US" dirty="0"/>
          </a:p>
        </p:txBody>
      </p:sp>
    </p:spTree>
    <p:extLst>
      <p:ext uri="{BB962C8B-B14F-4D97-AF65-F5344CB8AC3E}">
        <p14:creationId xmlns:p14="http://schemas.microsoft.com/office/powerpoint/2010/main" val="228686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EBCE-84B9-482F-A09C-6881FEF3F22D}"/>
              </a:ext>
            </a:extLst>
          </p:cNvPr>
          <p:cNvSpPr>
            <a:spLocks noGrp="1"/>
          </p:cNvSpPr>
          <p:nvPr>
            <p:ph type="title"/>
          </p:nvPr>
        </p:nvSpPr>
        <p:spPr/>
        <p:txBody>
          <a:bodyPr/>
          <a:lstStyle/>
          <a:p>
            <a:r>
              <a:rPr lang="en-US"/>
              <a:t>Wait There’s More</a:t>
            </a:r>
            <a:endParaRPr lang="en-US" dirty="0"/>
          </a:p>
        </p:txBody>
      </p:sp>
      <p:sp>
        <p:nvSpPr>
          <p:cNvPr id="3" name="Content Placeholder 2">
            <a:extLst>
              <a:ext uri="{FF2B5EF4-FFF2-40B4-BE49-F238E27FC236}">
                <a16:creationId xmlns:a16="http://schemas.microsoft.com/office/drawing/2014/main" id="{B2F2B6A0-CFAB-471D-84B1-3D304DEA4DEE}"/>
              </a:ext>
            </a:extLst>
          </p:cNvPr>
          <p:cNvSpPr>
            <a:spLocks noGrp="1"/>
          </p:cNvSpPr>
          <p:nvPr>
            <p:ph idx="1"/>
          </p:nvPr>
        </p:nvSpPr>
        <p:spPr/>
        <p:txBody>
          <a:bodyPr/>
          <a:lstStyle/>
          <a:p>
            <a:pPr>
              <a:spcBef>
                <a:spcPts val="0"/>
              </a:spcBef>
              <a:spcAft>
                <a:spcPts val="1200"/>
              </a:spcAft>
            </a:pPr>
            <a:r>
              <a:rPr lang="en-US" dirty="0">
                <a:latin typeface="Gill Sans MT"/>
                <a:ea typeface="ＭＳ Ｐゴシック"/>
              </a:rPr>
              <a:t>Collector left the employee alone during the collection to assist another </a:t>
            </a:r>
            <a:r>
              <a:rPr lang="en-US">
                <a:latin typeface="Gill Sans MT"/>
                <a:ea typeface="ＭＳ Ｐゴシック"/>
              </a:rPr>
              <a:t>customer.</a:t>
            </a:r>
            <a:endParaRPr lang="en-US" dirty="0"/>
          </a:p>
          <a:p>
            <a:pPr>
              <a:spcBef>
                <a:spcPts val="0"/>
              </a:spcBef>
              <a:spcAft>
                <a:spcPts val="1200"/>
              </a:spcAft>
            </a:pPr>
            <a:r>
              <a:rPr lang="en-US" dirty="0">
                <a:latin typeface="Gill Sans MT"/>
                <a:ea typeface="ＭＳ Ｐゴシック"/>
              </a:rPr>
              <a:t>Collector required the door of a single-toilet bathroom to be left open while the donor provided a </a:t>
            </a:r>
            <a:r>
              <a:rPr lang="en-US">
                <a:latin typeface="Gill Sans MT"/>
                <a:ea typeface="ＭＳ Ｐゴシック"/>
              </a:rPr>
              <a:t>specimen.</a:t>
            </a:r>
            <a:endParaRPr lang="en-US" dirty="0"/>
          </a:p>
          <a:p>
            <a:pPr>
              <a:spcBef>
                <a:spcPts val="0"/>
              </a:spcBef>
              <a:spcAft>
                <a:spcPts val="1200"/>
              </a:spcAft>
            </a:pPr>
            <a:r>
              <a:rPr lang="en-US" dirty="0">
                <a:latin typeface="Gill Sans MT"/>
                <a:ea typeface="ＭＳ Ｐゴシック"/>
              </a:rPr>
              <a:t>Collector did not direct the donor to fill out Step 5, as they were unaware it existed on Copies 2, 3, 4 and </a:t>
            </a:r>
            <a:r>
              <a:rPr lang="en-US">
                <a:latin typeface="Gill Sans MT"/>
                <a:ea typeface="ＭＳ Ｐゴシック"/>
              </a:rPr>
              <a:t>5.</a:t>
            </a:r>
            <a:endParaRPr lang="en-US" dirty="0"/>
          </a:p>
          <a:p>
            <a:pPr>
              <a:spcBef>
                <a:spcPts val="0"/>
              </a:spcBef>
              <a:spcAft>
                <a:spcPts val="1200"/>
              </a:spcAft>
            </a:pPr>
            <a:r>
              <a:rPr lang="en-US" dirty="0">
                <a:latin typeface="Gill Sans MT"/>
                <a:ea typeface="ＭＳ Ｐゴシック"/>
              </a:rPr>
              <a:t>The collector who conducted the collection did not sign the CCF, another collector did.</a:t>
            </a:r>
          </a:p>
          <a:p>
            <a:pPr>
              <a:spcBef>
                <a:spcPts val="0"/>
              </a:spcBef>
              <a:spcAft>
                <a:spcPts val="1200"/>
              </a:spcAft>
            </a:pPr>
            <a:r>
              <a:rPr lang="en-US" dirty="0">
                <a:latin typeface="Gill Sans MT"/>
                <a:ea typeface="ＭＳ Ｐゴシック"/>
              </a:rPr>
              <a:t>Wallet/purse was required to be left in an unsecured and unsupervised </a:t>
            </a:r>
            <a:r>
              <a:rPr lang="en-US">
                <a:latin typeface="Gill Sans MT"/>
                <a:ea typeface="ＭＳ Ｐゴシック"/>
              </a:rPr>
              <a:t>area.</a:t>
            </a:r>
            <a:endParaRPr lang="en-US" dirty="0"/>
          </a:p>
        </p:txBody>
      </p:sp>
    </p:spTree>
    <p:extLst>
      <p:ext uri="{BB962C8B-B14F-4D97-AF65-F5344CB8AC3E}">
        <p14:creationId xmlns:p14="http://schemas.microsoft.com/office/powerpoint/2010/main" val="27699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085219"/>
              </p:ext>
            </p:extLst>
          </p:nvPr>
        </p:nvGraphicFramePr>
        <p:xfrm>
          <a:off x="1303867" y="2103120"/>
          <a:ext cx="6536266" cy="2067178"/>
        </p:xfrm>
        <a:graphic>
          <a:graphicData uri="http://schemas.openxmlformats.org/drawingml/2006/table">
            <a:tbl>
              <a:tblPr firstRow="1" bandRow="1">
                <a:tableStyleId>{5940675A-B579-460E-94D1-54222C63F5DA}</a:tableStyleId>
              </a:tblPr>
              <a:tblGrid>
                <a:gridCol w="6536266">
                  <a:extLst>
                    <a:ext uri="{9D8B030D-6E8A-4147-A177-3AD203B41FA5}">
                      <a16:colId xmlns:a16="http://schemas.microsoft.com/office/drawing/2014/main" val="2223823368"/>
                    </a:ext>
                  </a:extLst>
                </a:gridCol>
              </a:tblGrid>
              <a:tr h="2067178">
                <a:tc>
                  <a:txBody>
                    <a:bodyPr/>
                    <a:lstStyle/>
                    <a:p>
                      <a:pPr algn="ctr"/>
                      <a:r>
                        <a:rPr lang="en-US" sz="2400" b="0" dirty="0" smtClean="0">
                          <a:latin typeface="Gill Sans MT" panose="020B0502020104020203" pitchFamily="34" charset="0"/>
                        </a:rPr>
                        <a:t>Toni Clay</a:t>
                      </a:r>
                      <a:endParaRPr lang="en-US" sz="2400" b="0" dirty="0">
                        <a:latin typeface="Gill Sans MT" panose="020B0502020104020203" pitchFamily="34" charset="0"/>
                      </a:endParaRPr>
                    </a:p>
                    <a:p>
                      <a:pPr algn="ctr"/>
                      <a:r>
                        <a:rPr lang="en-US" sz="2400" dirty="0">
                          <a:latin typeface="Gill Sans MT" panose="020B0502020104020203" pitchFamily="34" charset="0"/>
                        </a:rPr>
                        <a:t>Cahill Swift</a:t>
                      </a:r>
                    </a:p>
                    <a:p>
                      <a:pPr algn="ctr"/>
                      <a:r>
                        <a:rPr lang="en-US" sz="2400" dirty="0">
                          <a:latin typeface="Gill Sans MT" panose="020B0502020104020203" pitchFamily="34" charset="0"/>
                        </a:rPr>
                        <a:t>617-314-9208 ext. 5</a:t>
                      </a:r>
                    </a:p>
                    <a:p>
                      <a:pPr algn="ctr"/>
                      <a:r>
                        <a:rPr lang="en-US" sz="2400" dirty="0" smtClean="0">
                          <a:latin typeface="Gill Sans MT" panose="020B0502020104020203" pitchFamily="34" charset="0"/>
                          <a:hlinkClick r:id="rId2"/>
                        </a:rPr>
                        <a:t>tclay@cahillswift.com</a:t>
                      </a:r>
                      <a:r>
                        <a:rPr lang="en-US" sz="2400" baseline="0" dirty="0" smtClean="0">
                          <a:latin typeface="Gill Sans MT" panose="020B0502020104020203" pitchFamily="34" charset="0"/>
                        </a:rPr>
                        <a:t> </a:t>
                      </a:r>
                      <a:endParaRPr lang="en-US" sz="2400" dirty="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5674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2E0D-29F3-4DD4-8020-DF318B216C6F}"/>
              </a:ext>
            </a:extLst>
          </p:cNvPr>
          <p:cNvSpPr>
            <a:spLocks noGrp="1"/>
          </p:cNvSpPr>
          <p:nvPr>
            <p:ph type="title"/>
          </p:nvPr>
        </p:nvSpPr>
        <p:spPr/>
        <p:txBody>
          <a:bodyPr/>
          <a:lstStyle/>
          <a:p>
            <a:r>
              <a:rPr lang="en-US"/>
              <a:t>How many of you…</a:t>
            </a:r>
            <a:endParaRPr lang="en-US" dirty="0"/>
          </a:p>
        </p:txBody>
      </p:sp>
      <p:sp>
        <p:nvSpPr>
          <p:cNvPr id="3" name="Content Placeholder 2">
            <a:extLst>
              <a:ext uri="{FF2B5EF4-FFF2-40B4-BE49-F238E27FC236}">
                <a16:creationId xmlns:a16="http://schemas.microsoft.com/office/drawing/2014/main" id="{971E2B2F-CFA8-4C5C-A606-326999734064}"/>
              </a:ext>
            </a:extLst>
          </p:cNvPr>
          <p:cNvSpPr>
            <a:spLocks noGrp="1"/>
          </p:cNvSpPr>
          <p:nvPr>
            <p:ph idx="1"/>
          </p:nvPr>
        </p:nvSpPr>
        <p:spPr/>
        <p:txBody>
          <a:bodyPr/>
          <a:lstStyle/>
          <a:p>
            <a:endParaRPr lang="en-US" dirty="0"/>
          </a:p>
          <a:p>
            <a:r>
              <a:rPr lang="en-US">
                <a:latin typeface="Gill Sans MT"/>
                <a:ea typeface="ＭＳ Ｐゴシック"/>
              </a:rPr>
              <a:t>Had their collection site shut down during the COVID-19 public health </a:t>
            </a:r>
            <a:r>
              <a:rPr lang="en-US" dirty="0">
                <a:latin typeface="Gill Sans MT"/>
                <a:ea typeface="ＭＳ Ｐゴシック"/>
              </a:rPr>
              <a:t>emergency?</a:t>
            </a:r>
          </a:p>
          <a:p>
            <a:endParaRPr lang="en-US" dirty="0"/>
          </a:p>
          <a:p>
            <a:r>
              <a:rPr lang="en-US">
                <a:latin typeface="Gill Sans MT"/>
                <a:ea typeface="ＭＳ Ｐゴシック"/>
              </a:rPr>
              <a:t>Had their collection site stop doing alcohol tests during the COVID-19 public health emergency?</a:t>
            </a:r>
          </a:p>
          <a:p>
            <a:endParaRPr lang="en-US" dirty="0"/>
          </a:p>
          <a:p>
            <a:r>
              <a:rPr lang="en-US" dirty="0"/>
              <a:t>Documented the unavailability of a collection site?</a:t>
            </a:r>
          </a:p>
        </p:txBody>
      </p:sp>
    </p:spTree>
    <p:extLst>
      <p:ext uri="{BB962C8B-B14F-4D97-AF65-F5344CB8AC3E}">
        <p14:creationId xmlns:p14="http://schemas.microsoft.com/office/powerpoint/2010/main" val="15221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p:txBody>
          <a:bodyPr/>
          <a:lstStyle/>
          <a:p>
            <a:r>
              <a:rPr lang="en-US"/>
              <a:t>What’s on the Agenda</a:t>
            </a:r>
            <a:endParaRPr lang="en-US" dirty="0"/>
          </a:p>
        </p:txBody>
      </p:sp>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p:txBody>
          <a:bodyPr/>
          <a:lstStyle/>
          <a:p>
            <a:endParaRPr lang="en-US" dirty="0"/>
          </a:p>
          <a:p>
            <a:r>
              <a:rPr lang="en-US" dirty="0"/>
              <a:t>Your responsibility as an employer</a:t>
            </a:r>
          </a:p>
          <a:p>
            <a:endParaRPr lang="en-US" dirty="0"/>
          </a:p>
          <a:p>
            <a:r>
              <a:rPr lang="en-US" dirty="0"/>
              <a:t>Why oversight is important</a:t>
            </a:r>
          </a:p>
          <a:p>
            <a:endParaRPr lang="en-US" dirty="0"/>
          </a:p>
          <a:p>
            <a:r>
              <a:rPr lang="en-US" dirty="0"/>
              <a:t>Ways to monitor your collection site</a:t>
            </a:r>
          </a:p>
          <a:p>
            <a:pPr lvl="1"/>
            <a:r>
              <a:rPr lang="en-US" dirty="0"/>
              <a:t>In-house</a:t>
            </a:r>
          </a:p>
          <a:p>
            <a:pPr lvl="1"/>
            <a:r>
              <a:rPr lang="en-US" dirty="0"/>
              <a:t>On-site</a:t>
            </a:r>
          </a:p>
          <a:p>
            <a:endParaRPr lang="en-US" dirty="0"/>
          </a:p>
        </p:txBody>
      </p:sp>
    </p:spTree>
    <p:extLst>
      <p:ext uri="{BB962C8B-B14F-4D97-AF65-F5344CB8AC3E}">
        <p14:creationId xmlns:p14="http://schemas.microsoft.com/office/powerpoint/2010/main" val="178727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C926-F2AA-4F06-859F-B347BF9526F3}"/>
              </a:ext>
            </a:extLst>
          </p:cNvPr>
          <p:cNvSpPr>
            <a:spLocks noGrp="1"/>
          </p:cNvSpPr>
          <p:nvPr>
            <p:ph type="title"/>
          </p:nvPr>
        </p:nvSpPr>
        <p:spPr/>
        <p:txBody>
          <a:bodyPr/>
          <a:lstStyle/>
          <a:p>
            <a:r>
              <a:rPr lang="en-US"/>
              <a:t>Oversight:  Whose responsibility is it anyway?</a:t>
            </a:r>
            <a:endParaRPr lang="en-US" dirty="0"/>
          </a:p>
        </p:txBody>
      </p:sp>
      <p:sp>
        <p:nvSpPr>
          <p:cNvPr id="3" name="Content Placeholder 2">
            <a:extLst>
              <a:ext uri="{FF2B5EF4-FFF2-40B4-BE49-F238E27FC236}">
                <a16:creationId xmlns:a16="http://schemas.microsoft.com/office/drawing/2014/main" id="{88AB733C-9D71-4E00-9055-9C7D622EE11C}"/>
              </a:ext>
            </a:extLst>
          </p:cNvPr>
          <p:cNvSpPr>
            <a:spLocks noGrp="1"/>
          </p:cNvSpPr>
          <p:nvPr>
            <p:ph type="body" idx="1"/>
          </p:nvPr>
        </p:nvSpPr>
        <p:spPr/>
        <p:txBody>
          <a:bodyPr/>
          <a:lstStyle/>
          <a:p>
            <a:r>
              <a:rPr lang="en-US"/>
              <a:t>It’s the employer’s</a:t>
            </a:r>
            <a:endParaRPr lang="en-US" dirty="0"/>
          </a:p>
        </p:txBody>
      </p:sp>
    </p:spTree>
    <p:extLst>
      <p:ext uri="{BB962C8B-B14F-4D97-AF65-F5344CB8AC3E}">
        <p14:creationId xmlns:p14="http://schemas.microsoft.com/office/powerpoint/2010/main" val="4296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7CAA87-035C-4BE1-9BA9-61AC0CD46EE5}"/>
              </a:ext>
            </a:extLst>
          </p:cNvPr>
          <p:cNvSpPr>
            <a:spLocks noGrp="1"/>
          </p:cNvSpPr>
          <p:nvPr>
            <p:ph type="title"/>
          </p:nvPr>
        </p:nvSpPr>
        <p:spPr/>
        <p:txBody>
          <a:bodyPr/>
          <a:lstStyle/>
          <a:p>
            <a:r>
              <a:rPr lang="en-US"/>
              <a:t>49 CFR Part 40.11(b)</a:t>
            </a:r>
            <a:endParaRPr lang="en-US" dirty="0"/>
          </a:p>
        </p:txBody>
      </p:sp>
      <p:sp>
        <p:nvSpPr>
          <p:cNvPr id="4" name="Content Placeholder 3">
            <a:extLst>
              <a:ext uri="{FF2B5EF4-FFF2-40B4-BE49-F238E27FC236}">
                <a16:creationId xmlns:a16="http://schemas.microsoft.com/office/drawing/2014/main" id="{34DCEE18-F8DC-493C-9F8C-130439B50970}"/>
              </a:ext>
            </a:extLst>
          </p:cNvPr>
          <p:cNvSpPr>
            <a:spLocks noGrp="1"/>
          </p:cNvSpPr>
          <p:nvPr>
            <p:ph idx="1"/>
          </p:nvPr>
        </p:nvSpPr>
        <p:spPr/>
        <p:txBody>
          <a:bodyPr/>
          <a:lstStyle/>
          <a:p>
            <a:r>
              <a:rPr lang="en-US" dirty="0"/>
              <a:t>As an employer, you are responsible for ensuring that DOT regulations are carried out by:</a:t>
            </a:r>
          </a:p>
          <a:p>
            <a:pPr lvl="1"/>
            <a:endParaRPr lang="en-US" dirty="0"/>
          </a:p>
          <a:p>
            <a:pPr lvl="1"/>
            <a:r>
              <a:rPr lang="en-US" dirty="0"/>
              <a:t>Your officials</a:t>
            </a:r>
          </a:p>
          <a:p>
            <a:pPr lvl="1"/>
            <a:endParaRPr lang="en-US" dirty="0"/>
          </a:p>
          <a:p>
            <a:pPr lvl="1"/>
            <a:r>
              <a:rPr lang="en-US" dirty="0"/>
              <a:t>All representatives of your company</a:t>
            </a:r>
          </a:p>
          <a:p>
            <a:pPr lvl="1"/>
            <a:endParaRPr lang="en-US" dirty="0"/>
          </a:p>
          <a:p>
            <a:pPr lvl="1"/>
            <a:r>
              <a:rPr lang="en-US" b="1" dirty="0"/>
              <a:t>Service agents</a:t>
            </a:r>
          </a:p>
          <a:p>
            <a:pPr lvl="2"/>
            <a:r>
              <a:rPr lang="en-US" dirty="0"/>
              <a:t>TPA</a:t>
            </a:r>
          </a:p>
          <a:p>
            <a:pPr lvl="2"/>
            <a:r>
              <a:rPr lang="en-US" dirty="0"/>
              <a:t>MRO</a:t>
            </a:r>
          </a:p>
          <a:p>
            <a:pPr lvl="2"/>
            <a:r>
              <a:rPr lang="en-US" dirty="0"/>
              <a:t>Collection site</a:t>
            </a:r>
          </a:p>
          <a:p>
            <a:pPr lvl="2"/>
            <a:endParaRPr lang="en-US" dirty="0"/>
          </a:p>
        </p:txBody>
      </p:sp>
    </p:spTree>
    <p:extLst>
      <p:ext uri="{BB962C8B-B14F-4D97-AF65-F5344CB8AC3E}">
        <p14:creationId xmlns:p14="http://schemas.microsoft.com/office/powerpoint/2010/main" val="176729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C926-F2AA-4F06-859F-B347BF9526F3}"/>
              </a:ext>
            </a:extLst>
          </p:cNvPr>
          <p:cNvSpPr>
            <a:spLocks noGrp="1"/>
          </p:cNvSpPr>
          <p:nvPr>
            <p:ph type="title"/>
          </p:nvPr>
        </p:nvSpPr>
        <p:spPr/>
        <p:txBody>
          <a:bodyPr/>
          <a:lstStyle/>
          <a:p>
            <a:r>
              <a:rPr lang="en-US" dirty="0"/>
              <a:t>Oversight:  Why is it Important?</a:t>
            </a:r>
          </a:p>
        </p:txBody>
      </p:sp>
      <p:sp>
        <p:nvSpPr>
          <p:cNvPr id="3" name="Content Placeholder 2">
            <a:extLst>
              <a:ext uri="{FF2B5EF4-FFF2-40B4-BE49-F238E27FC236}">
                <a16:creationId xmlns:a16="http://schemas.microsoft.com/office/drawing/2014/main" id="{88AB733C-9D71-4E00-9055-9C7D622EE11C}"/>
              </a:ext>
            </a:extLst>
          </p:cNvPr>
          <p:cNvSpPr>
            <a:spLocks noGrp="1"/>
          </p:cNvSpPr>
          <p:nvPr>
            <p:ph type="body" idx="1"/>
          </p:nvPr>
        </p:nvSpPr>
        <p:spPr/>
        <p:txBody>
          <a:bodyPr/>
          <a:lstStyle/>
          <a:p>
            <a:pPr marL="0" indent="0">
              <a:buNone/>
            </a:pPr>
            <a:r>
              <a:rPr lang="en-US" dirty="0"/>
              <a:t>To protect public safety</a:t>
            </a:r>
          </a:p>
        </p:txBody>
      </p:sp>
    </p:spTree>
    <p:extLst>
      <p:ext uri="{BB962C8B-B14F-4D97-AF65-F5344CB8AC3E}">
        <p14:creationId xmlns:p14="http://schemas.microsoft.com/office/powerpoint/2010/main" val="16854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C171-22E2-41B5-A88D-8BE5FE5E1B09}"/>
              </a:ext>
            </a:extLst>
          </p:cNvPr>
          <p:cNvSpPr>
            <a:spLocks noGrp="1"/>
          </p:cNvSpPr>
          <p:nvPr>
            <p:ph type="title"/>
          </p:nvPr>
        </p:nvSpPr>
        <p:spPr>
          <a:xfrm>
            <a:off x="457200" y="436562"/>
            <a:ext cx="8229600" cy="2516363"/>
          </a:xfrm>
        </p:spPr>
        <p:txBody>
          <a:bodyPr/>
          <a:lstStyle/>
          <a:p>
            <a:r>
              <a:rPr lang="en-US" sz="3600" dirty="0"/>
              <a:t>The regulations provide</a:t>
            </a:r>
            <a:br>
              <a:rPr lang="en-US" sz="3600" dirty="0"/>
            </a:br>
            <a:r>
              <a:rPr lang="en-US" sz="3600" dirty="0">
                <a:solidFill>
                  <a:srgbClr val="FF0000"/>
                </a:solidFill>
              </a:rPr>
              <a:t>strength</a:t>
            </a:r>
            <a:r>
              <a:rPr lang="en-US" sz="3600" dirty="0"/>
              <a:t/>
            </a:r>
            <a:br>
              <a:rPr lang="en-US" sz="3600" dirty="0"/>
            </a:br>
            <a:r>
              <a:rPr lang="en-US" sz="3600" dirty="0"/>
              <a:t>to the testing process</a:t>
            </a:r>
            <a:r>
              <a:rPr lang="en-US" dirty="0"/>
              <a:t/>
            </a:r>
            <a:br>
              <a:rPr lang="en-US" dirty="0"/>
            </a:br>
            <a:endParaRPr lang="en-US" dirty="0"/>
          </a:p>
        </p:txBody>
      </p:sp>
      <p:pic>
        <p:nvPicPr>
          <p:cNvPr id="4" name="Content Placeholder 3">
            <a:extLst>
              <a:ext uri="{FF2B5EF4-FFF2-40B4-BE49-F238E27FC236}">
                <a16:creationId xmlns:a16="http://schemas.microsoft.com/office/drawing/2014/main" id="{82252256-63C6-4F74-9D58-A96B0BA1238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684477" y="2843253"/>
            <a:ext cx="3775046" cy="2975864"/>
          </a:xfrm>
          <a:prstGeom prst="rect">
            <a:avLst/>
          </a:prstGeom>
        </p:spPr>
      </p:pic>
    </p:spTree>
    <p:extLst>
      <p:ext uri="{BB962C8B-B14F-4D97-AF65-F5344CB8AC3E}">
        <p14:creationId xmlns:p14="http://schemas.microsoft.com/office/powerpoint/2010/main" val="3915859783"/>
      </p:ext>
    </p:extLst>
  </p:cSld>
  <p:clrMapOvr>
    <a:masterClrMapping/>
  </p:clrMapOvr>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04D0D1A273D246BEE00180C9ADF878" ma:contentTypeVersion="0" ma:contentTypeDescription="Create a new document." ma:contentTypeScope="" ma:versionID="e187cad5b4529f3aef2c6a6aaa9f6814">
  <xsd:schema xmlns:xsd="http://www.w3.org/2001/XMLSchema" xmlns:xs="http://www.w3.org/2001/XMLSchema" xmlns:p="http://schemas.microsoft.com/office/2006/metadata/properties" targetNamespace="http://schemas.microsoft.com/office/2006/metadata/properties" ma:root="true" ma:fieldsID="c6a20c2ff566dc00e42a682f4118c95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A14E6-1604-4791-962F-71352CCD9D4A}">
  <ds:schemaRefs>
    <ds:schemaRef ds:uri="http://schemas.microsoft.com/sharepoint/v3/contenttype/forms"/>
  </ds:schemaRefs>
</ds:datastoreItem>
</file>

<file path=customXml/itemProps2.xml><?xml version="1.0" encoding="utf-8"?>
<ds:datastoreItem xmlns:ds="http://schemas.openxmlformats.org/officeDocument/2006/customXml" ds:itemID="{2D3A2ECE-B7C0-4881-84A7-B3E32ED133A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7A4DD1E-3C77-4D41-99D0-FDF984E61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1763</TotalTime>
  <Words>1580</Words>
  <Application>Microsoft Office PowerPoint</Application>
  <PresentationFormat>On-screen Show (4:3)</PresentationFormat>
  <Paragraphs>243</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 Unicode MS</vt:lpstr>
      <vt:lpstr>ＭＳ Ｐゴシック</vt:lpstr>
      <vt:lpstr>Arial</vt:lpstr>
      <vt:lpstr>Calibri</vt:lpstr>
      <vt:lpstr>Gill Sans MT</vt:lpstr>
      <vt:lpstr>Raavi</vt:lpstr>
      <vt:lpstr>Symbol</vt:lpstr>
      <vt:lpstr>Wingdings</vt:lpstr>
      <vt:lpstr>FTA3 (2)</vt:lpstr>
      <vt:lpstr>Collection Site Review and Mock Collections   Toni Clay Cahill Swift  FTA Drug and Alcohol Program National Conference May 12, 2021     </vt:lpstr>
      <vt:lpstr>Speaker</vt:lpstr>
      <vt:lpstr>Questions for YOU</vt:lpstr>
      <vt:lpstr>How many of you…</vt:lpstr>
      <vt:lpstr>What’s on the Agenda</vt:lpstr>
      <vt:lpstr>Oversight:  Whose responsibility is it anyway?</vt:lpstr>
      <vt:lpstr>49 CFR Part 40.11(b)</vt:lpstr>
      <vt:lpstr>Oversight:  Why is it Important?</vt:lpstr>
      <vt:lpstr>The regulations provide strength to the testing process </vt:lpstr>
      <vt:lpstr>Ensuring the security of a site prevents donors from “getting over” on the test</vt:lpstr>
      <vt:lpstr>Integrity of all parties</vt:lpstr>
      <vt:lpstr>Strength + Security + Integrity</vt:lpstr>
      <vt:lpstr>Oversight: Monitoring Your Collection Site</vt:lpstr>
      <vt:lpstr>In-House</vt:lpstr>
      <vt:lpstr>In-House</vt:lpstr>
      <vt:lpstr>In-House</vt:lpstr>
      <vt:lpstr>New CCF Beginning 9/1/20 - Required by 9/1/21  </vt:lpstr>
      <vt:lpstr>On-Site</vt:lpstr>
      <vt:lpstr>On-Site Oversight</vt:lpstr>
      <vt:lpstr>On-Site Oversight (continued)</vt:lpstr>
      <vt:lpstr>CCF Order Does Matter</vt:lpstr>
      <vt:lpstr>CCF Order – 5 before 4</vt:lpstr>
      <vt:lpstr>On-Site Oversight (continued)</vt:lpstr>
      <vt:lpstr>From ODAPC:  DOT’s 10 Steps to Site Security and Integrity</vt:lpstr>
      <vt:lpstr> Special Situations: What to look for </vt:lpstr>
      <vt:lpstr>Things to Verify</vt:lpstr>
      <vt:lpstr>Oversight:  Review</vt:lpstr>
      <vt:lpstr>Where can oversight be conducted?</vt:lpstr>
      <vt:lpstr>How On-Site Oversight  Can be Conducted</vt:lpstr>
      <vt:lpstr>What to Look For</vt:lpstr>
      <vt:lpstr>Audit Findings</vt:lpstr>
      <vt:lpstr>Most Common Findings</vt:lpstr>
      <vt:lpstr>Wait There’s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Site Review and Mock Collections   Toni Clat Cahill Swift  FTA Drug and Alcohol National Conference May 12, 2021</dc:title>
  <dc:creator>Toni Clay</dc:creator>
  <cp:lastModifiedBy>DeCoste, Lori (Volpe)</cp:lastModifiedBy>
  <cp:revision>125</cp:revision>
  <dcterms:created xsi:type="dcterms:W3CDTF">2021-01-26T22:48:16Z</dcterms:created>
  <dcterms:modified xsi:type="dcterms:W3CDTF">2021-04-02T21:00:22Z</dcterms:modified>
</cp:coreProperties>
</file>