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8" r:id="rId4"/>
  </p:sldMasterIdLst>
  <p:notesMasterIdLst>
    <p:notesMasterId r:id="rId26"/>
  </p:notesMasterIdLst>
  <p:handoutMasterIdLst>
    <p:handoutMasterId r:id="rId27"/>
  </p:handoutMasterIdLst>
  <p:sldIdLst>
    <p:sldId id="361" r:id="rId5"/>
    <p:sldId id="447" r:id="rId6"/>
    <p:sldId id="429" r:id="rId7"/>
    <p:sldId id="414" r:id="rId8"/>
    <p:sldId id="430" r:id="rId9"/>
    <p:sldId id="431" r:id="rId10"/>
    <p:sldId id="432" r:id="rId11"/>
    <p:sldId id="433" r:id="rId12"/>
    <p:sldId id="434" r:id="rId13"/>
    <p:sldId id="435" r:id="rId14"/>
    <p:sldId id="446" r:id="rId15"/>
    <p:sldId id="436" r:id="rId16"/>
    <p:sldId id="437" r:id="rId17"/>
    <p:sldId id="441" r:id="rId18"/>
    <p:sldId id="439" r:id="rId19"/>
    <p:sldId id="440" r:id="rId20"/>
    <p:sldId id="442" r:id="rId21"/>
    <p:sldId id="443" r:id="rId22"/>
    <p:sldId id="444" r:id="rId23"/>
    <p:sldId id="445" r:id="rId24"/>
    <p:sldId id="427" r:id="rId25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4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ynn" initials="f" lastIdx="7" clrIdx="0"/>
  <p:cmAuthor id="7" name="USDOT_User" initials="U" lastIdx="7" clrIdx="7"/>
  <p:cmAuthor id="1" name="test" initials="t" lastIdx="3" clrIdx="1"/>
  <p:cmAuthor id="8" name="Shanahan, Felicity (Volpe)" initials="SF(" lastIdx="1" clrIdx="8">
    <p:extLst>
      <p:ext uri="{19B8F6BF-5375-455C-9EA6-DF929625EA0E}">
        <p15:presenceInfo xmlns:p15="http://schemas.microsoft.com/office/powerpoint/2012/main" userId="S-1-5-21-982035342-1880134254-310265210-112517" providerId="AD"/>
      </p:ext>
    </p:extLst>
  </p:cmAuthor>
  <p:cmAuthor id="2" name="Key, Candace (FTA)" initials="KC(" lastIdx="20" clrIdx="2"/>
  <p:cmAuthor id="3" name="Liu, Jeremy CTR (FTA)" initials="LJC(" lastIdx="12" clrIdx="3"/>
  <p:cmAuthor id="4" name="M.Zolghadr" initials="MZ" lastIdx="8" clrIdx="4"/>
  <p:cmAuthor id="5" name="Adrianne_Malasky" initials="AM" lastIdx="1" clrIdx="5"/>
  <p:cmAuthor id="6" name="Dluger, Angela (FTA)" initials="DA(" lastIdx="3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B74"/>
    <a:srgbClr val="00CC00"/>
    <a:srgbClr val="6B8BA2"/>
    <a:srgbClr val="55748C"/>
    <a:srgbClr val="8FBAD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3979" autoAdjust="0"/>
  </p:normalViewPr>
  <p:slideViewPr>
    <p:cSldViewPr snapToGrid="0" snapToObjects="1">
      <p:cViewPr varScale="1">
        <p:scale>
          <a:sx n="63" d="100"/>
          <a:sy n="63" d="100"/>
        </p:scale>
        <p:origin x="1524" y="60"/>
      </p:cViewPr>
      <p:guideLst>
        <p:guide orient="horz" pos="744"/>
        <p:guide pos="288"/>
      </p:guideLst>
    </p:cSldViewPr>
  </p:slideViewPr>
  <p:outlineViewPr>
    <p:cViewPr>
      <p:scale>
        <a:sx n="33" d="100"/>
        <a:sy n="33" d="100"/>
      </p:scale>
      <p:origin x="0" y="-364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-2718"/>
    </p:cViewPr>
  </p:sorterViewPr>
  <p:notesViewPr>
    <p:cSldViewPr snapToGrid="0" snapToObjects="1">
      <p:cViewPr>
        <p:scale>
          <a:sx n="100" d="100"/>
          <a:sy n="100" d="100"/>
        </p:scale>
        <p:origin x="2136" y="-12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ms, Marcia (FTA)" userId="S::marcia.simms@ad.dot.gov::7b845034-58a9-42e7-bb83-20c392f787ec" providerId="AD" clId="Web-{6020B99F-D0B3-B000-FD25-E7302092E74D}"/>
    <pc:docChg chg="modSld">
      <pc:chgData name="Simms, Marcia (FTA)" userId="S::marcia.simms@ad.dot.gov::7b845034-58a9-42e7-bb83-20c392f787ec" providerId="AD" clId="Web-{6020B99F-D0B3-B000-FD25-E7302092E74D}" dt="2021-03-29T21:20:01.183" v="14" actId="1076"/>
      <pc:docMkLst>
        <pc:docMk/>
      </pc:docMkLst>
      <pc:sldChg chg="modSp">
        <pc:chgData name="Simms, Marcia (FTA)" userId="S::marcia.simms@ad.dot.gov::7b845034-58a9-42e7-bb83-20c392f787ec" providerId="AD" clId="Web-{6020B99F-D0B3-B000-FD25-E7302092E74D}" dt="2021-03-29T21:18:08.354" v="3" actId="20577"/>
        <pc:sldMkLst>
          <pc:docMk/>
          <pc:sldMk cId="1767295217" sldId="414"/>
        </pc:sldMkLst>
        <pc:spChg chg="mod">
          <ac:chgData name="Simms, Marcia (FTA)" userId="S::marcia.simms@ad.dot.gov::7b845034-58a9-42e7-bb83-20c392f787ec" providerId="AD" clId="Web-{6020B99F-D0B3-B000-FD25-E7302092E74D}" dt="2021-03-29T21:18:08.354" v="3" actId="20577"/>
          <ac:spMkLst>
            <pc:docMk/>
            <pc:sldMk cId="1767295217" sldId="414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6020B99F-D0B3-B000-FD25-E7302092E74D}" dt="2021-03-29T21:18:02.119" v="2" actId="20577"/>
        <pc:sldMkLst>
          <pc:docMk/>
          <pc:sldMk cId="3277684636" sldId="429"/>
        </pc:sldMkLst>
        <pc:spChg chg="mod">
          <ac:chgData name="Simms, Marcia (FTA)" userId="S::marcia.simms@ad.dot.gov::7b845034-58a9-42e7-bb83-20c392f787ec" providerId="AD" clId="Web-{6020B99F-D0B3-B000-FD25-E7302092E74D}" dt="2021-03-29T21:18:02.119" v="2" actId="20577"/>
          <ac:spMkLst>
            <pc:docMk/>
            <pc:sldMk cId="3277684636" sldId="429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6020B99F-D0B3-B000-FD25-E7302092E74D}" dt="2021-03-29T21:18:53.042" v="4" actId="20577"/>
        <pc:sldMkLst>
          <pc:docMk/>
          <pc:sldMk cId="3037703110" sldId="433"/>
        </pc:sldMkLst>
        <pc:spChg chg="mod">
          <ac:chgData name="Simms, Marcia (FTA)" userId="S::marcia.simms@ad.dot.gov::7b845034-58a9-42e7-bb83-20c392f787ec" providerId="AD" clId="Web-{6020B99F-D0B3-B000-FD25-E7302092E74D}" dt="2021-03-29T21:18:53.042" v="4" actId="20577"/>
          <ac:spMkLst>
            <pc:docMk/>
            <pc:sldMk cId="3037703110" sldId="433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6020B99F-D0B3-B000-FD25-E7302092E74D}" dt="2021-03-29T21:19:39.964" v="9" actId="20577"/>
        <pc:sldMkLst>
          <pc:docMk/>
          <pc:sldMk cId="1774606859" sldId="436"/>
        </pc:sldMkLst>
        <pc:spChg chg="mod">
          <ac:chgData name="Simms, Marcia (FTA)" userId="S::marcia.simms@ad.dot.gov::7b845034-58a9-42e7-bb83-20c392f787ec" providerId="AD" clId="Web-{6020B99F-D0B3-B000-FD25-E7302092E74D}" dt="2021-03-29T21:19:39.964" v="9" actId="20577"/>
          <ac:spMkLst>
            <pc:docMk/>
            <pc:sldMk cId="1774606859" sldId="436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6020B99F-D0B3-B000-FD25-E7302092E74D}" dt="2021-03-29T21:19:57.793" v="13" actId="20577"/>
        <pc:sldMkLst>
          <pc:docMk/>
          <pc:sldMk cId="379829507" sldId="437"/>
        </pc:sldMkLst>
        <pc:spChg chg="mod">
          <ac:chgData name="Simms, Marcia (FTA)" userId="S::marcia.simms@ad.dot.gov::7b845034-58a9-42e7-bb83-20c392f787ec" providerId="AD" clId="Web-{6020B99F-D0B3-B000-FD25-E7302092E74D}" dt="2021-03-29T21:19:57.793" v="13" actId="20577"/>
          <ac:spMkLst>
            <pc:docMk/>
            <pc:sldMk cId="379829507" sldId="437"/>
            <ac:spMk id="4" creationId="{34DCEE18-F8DC-493C-9F8C-130439B50970}"/>
          </ac:spMkLst>
        </pc:spChg>
      </pc:sldChg>
      <pc:sldChg chg="modSp">
        <pc:chgData name="Simms, Marcia (FTA)" userId="S::marcia.simms@ad.dot.gov::7b845034-58a9-42e7-bb83-20c392f787ec" providerId="AD" clId="Web-{6020B99F-D0B3-B000-FD25-E7302092E74D}" dt="2021-03-29T21:20:01.183" v="14" actId="1076"/>
        <pc:sldMkLst>
          <pc:docMk/>
          <pc:sldMk cId="1223570329" sldId="441"/>
        </pc:sldMkLst>
        <pc:spChg chg="mod">
          <ac:chgData name="Simms, Marcia (FTA)" userId="S::marcia.simms@ad.dot.gov::7b845034-58a9-42e7-bb83-20c392f787ec" providerId="AD" clId="Web-{6020B99F-D0B3-B000-FD25-E7302092E74D}" dt="2021-03-29T21:20:01.183" v="14" actId="1076"/>
          <ac:spMkLst>
            <pc:docMk/>
            <pc:sldMk cId="1223570329" sldId="441"/>
            <ac:spMk id="4" creationId="{34DCEE18-F8DC-493C-9F8C-130439B5097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2400" dirty="0"/>
              <a:t>Random Drug Positive Rate</a:t>
            </a:r>
          </a:p>
          <a:p>
            <a:pPr>
              <a:defRPr/>
            </a:pPr>
            <a:r>
              <a:rPr lang="en-US" sz="2400" dirty="0"/>
              <a:t>(2013 - 2020)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50000"/>
              </a:schemeClr>
            </a:soli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Sheet1!$A$1:$A$8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Sheet1!$B$1:$B$8</c:f>
              <c:numCache>
                <c:formatCode>0.00%</c:formatCode>
                <c:ptCount val="8"/>
                <c:pt idx="0">
                  <c:v>8.6E-3</c:v>
                </c:pt>
                <c:pt idx="1">
                  <c:v>8.8999999999999999E-3</c:v>
                </c:pt>
                <c:pt idx="2">
                  <c:v>8.9999999999999993E-3</c:v>
                </c:pt>
                <c:pt idx="3">
                  <c:v>9.5999999999999992E-3</c:v>
                </c:pt>
                <c:pt idx="4">
                  <c:v>1.06E-2</c:v>
                </c:pt>
                <c:pt idx="5">
                  <c:v>1.17E-2</c:v>
                </c:pt>
                <c:pt idx="6">
                  <c:v>1.1599999999999999E-2</c:v>
                </c:pt>
                <c:pt idx="7">
                  <c:v>1.0800000000000001E-2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0D-48B9-A81E-AD840D81CAA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17559160"/>
        <c:axId val="417558504"/>
      </c:barChart>
      <c:catAx>
        <c:axId val="417559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558504"/>
        <c:crosses val="autoZero"/>
        <c:auto val="1"/>
        <c:lblAlgn val="ctr"/>
        <c:lblOffset val="100"/>
        <c:noMultiLvlLbl val="0"/>
      </c:catAx>
      <c:valAx>
        <c:axId val="41755850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417559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Positive Rate (All Drug Test Types)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Sheet1!$A$1:$A$8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Sheet1!$C$1:$C$8</c:f>
              <c:numCache>
                <c:formatCode>0.00%</c:formatCode>
                <c:ptCount val="8"/>
                <c:pt idx="0">
                  <c:v>1.55E-2</c:v>
                </c:pt>
                <c:pt idx="1">
                  <c:v>1.7399999999999999E-2</c:v>
                </c:pt>
                <c:pt idx="2">
                  <c:v>1.84E-2</c:v>
                </c:pt>
                <c:pt idx="3">
                  <c:v>1.9199999999999998E-2</c:v>
                </c:pt>
                <c:pt idx="4">
                  <c:v>2.1600000000000001E-2</c:v>
                </c:pt>
                <c:pt idx="5">
                  <c:v>2.4E-2</c:v>
                </c:pt>
                <c:pt idx="6">
                  <c:v>2.1099999999999997E-2</c:v>
                </c:pt>
                <c:pt idx="7">
                  <c:v>1.78E-2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5D-4DE3-8D90-1659B780F6C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12781048"/>
        <c:axId val="412778096"/>
      </c:barChart>
      <c:catAx>
        <c:axId val="412781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778096"/>
        <c:crosses val="autoZero"/>
        <c:auto val="1"/>
        <c:lblAlgn val="ctr"/>
        <c:lblOffset val="100"/>
        <c:noMultiLvlLbl val="0"/>
      </c:catAx>
      <c:valAx>
        <c:axId val="41277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781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THC Verified Positives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3">
                <a:lumMod val="7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Sheet1!$A$1:$A$8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Sheet1!$D$1:$D$8</c:f>
              <c:numCache>
                <c:formatCode>#,##0</c:formatCode>
                <c:ptCount val="8"/>
                <c:pt idx="0">
                  <c:v>2063</c:v>
                </c:pt>
                <c:pt idx="1">
                  <c:v>2348</c:v>
                </c:pt>
                <c:pt idx="2">
                  <c:v>2645</c:v>
                </c:pt>
                <c:pt idx="3">
                  <c:v>2784</c:v>
                </c:pt>
                <c:pt idx="4">
                  <c:v>3244</c:v>
                </c:pt>
                <c:pt idx="5">
                  <c:v>3309</c:v>
                </c:pt>
                <c:pt idx="6">
                  <c:v>3930</c:v>
                </c:pt>
                <c:pt idx="7">
                  <c:v>2773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ED2-47B3-A5E5-347775990E5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04418424"/>
        <c:axId val="304414816"/>
      </c:barChart>
      <c:catAx>
        <c:axId val="304418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4414816"/>
        <c:crosses val="autoZero"/>
        <c:auto val="1"/>
        <c:lblAlgn val="ctr"/>
        <c:lblOffset val="100"/>
        <c:noMultiLvlLbl val="0"/>
      </c:catAx>
      <c:valAx>
        <c:axId val="304414816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04418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/>
              <a:t>OPIATE/OPIOID VERIFIED POSITIVES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Sheet1!$A$1:$A$8</c:f>
              <c:numCache>
                <c:formatCode>General</c:formatCode>
                <c:ptCount val="8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  <c:pt idx="6">
                  <c:v>2019</c:v>
                </c:pt>
                <c:pt idx="7">
                  <c:v>2020</c:v>
                </c:pt>
              </c:numCache>
            </c:numRef>
          </c:cat>
          <c:val>
            <c:numRef>
              <c:f>Sheet1!$E$1:$E$8</c:f>
              <c:numCache>
                <c:formatCode>General</c:formatCode>
                <c:ptCount val="8"/>
                <c:pt idx="0">
                  <c:v>101</c:v>
                </c:pt>
                <c:pt idx="1">
                  <c:v>97</c:v>
                </c:pt>
                <c:pt idx="2">
                  <c:v>97</c:v>
                </c:pt>
                <c:pt idx="3">
                  <c:v>114</c:v>
                </c:pt>
                <c:pt idx="4">
                  <c:v>82</c:v>
                </c:pt>
                <c:pt idx="5">
                  <c:v>384</c:v>
                </c:pt>
                <c:pt idx="6">
                  <c:v>382</c:v>
                </c:pt>
                <c:pt idx="7">
                  <c:v>231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1E2-442A-8845-3FDC05CBAB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64"/>
        <c:overlap val="-22"/>
        <c:axId val="336679528"/>
        <c:axId val="336679856"/>
      </c:barChart>
      <c:catAx>
        <c:axId val="336679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679856"/>
        <c:crosses val="autoZero"/>
        <c:auto val="1"/>
        <c:lblAlgn val="ctr"/>
        <c:lblOffset val="100"/>
        <c:noMultiLvlLbl val="0"/>
      </c:catAx>
      <c:valAx>
        <c:axId val="336679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6679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PowerPoint]Sheet1'!$C$2:$C$11</c:f>
              <c:numCache>
                <c:formatCode>0.00%</c:formatCode>
                <c:ptCount val="10"/>
                <c:pt idx="0">
                  <c:v>1.2500000000000001E-2</c:v>
                </c:pt>
                <c:pt idx="1">
                  <c:v>5.1999999999999998E-3</c:v>
                </c:pt>
                <c:pt idx="2">
                  <c:v>1.5699999999999999E-2</c:v>
                </c:pt>
                <c:pt idx="3">
                  <c:v>1.18E-2</c:v>
                </c:pt>
                <c:pt idx="4">
                  <c:v>1.44E-2</c:v>
                </c:pt>
                <c:pt idx="5">
                  <c:v>1.47E-2</c:v>
                </c:pt>
                <c:pt idx="6">
                  <c:v>1.61E-2</c:v>
                </c:pt>
                <c:pt idx="7">
                  <c:v>1.7899999999999999E-2</c:v>
                </c:pt>
                <c:pt idx="8">
                  <c:v>1.14E-2</c:v>
                </c:pt>
                <c:pt idx="9">
                  <c:v>9.1000000000000004E-3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32F-4FA5-AC6A-7715B7943906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-3.1111111111111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32F-4FA5-AC6A-7715B7943906}"/>
                </c:ext>
              </c:extLst>
            </c:dLbl>
            <c:dLbl>
              <c:idx val="3"/>
              <c:layout>
                <c:manualLayout>
                  <c:x val="8.3333333333333332E-3"/>
                  <c:y val="-3.55555555555555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32F-4FA5-AC6A-7715B79439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'[Chart in Microsoft PowerPoint]Sheet1'!$D$2:$D$11</c:f>
              <c:numCache>
                <c:formatCode>0.00%</c:formatCode>
                <c:ptCount val="10"/>
                <c:pt idx="0">
                  <c:v>7.7738515901060075E-3</c:v>
                </c:pt>
                <c:pt idx="1">
                  <c:v>5.7832286369528365E-3</c:v>
                </c:pt>
                <c:pt idx="2">
                  <c:v>1.2842784464573768E-2</c:v>
                </c:pt>
                <c:pt idx="3">
                  <c:v>1.2212751109117192E-2</c:v>
                </c:pt>
                <c:pt idx="4">
                  <c:v>1.6316270566727607E-2</c:v>
                </c:pt>
                <c:pt idx="5">
                  <c:v>1.2308465209746294E-2</c:v>
                </c:pt>
                <c:pt idx="6">
                  <c:v>8.3284911872942083E-3</c:v>
                </c:pt>
                <c:pt idx="7">
                  <c:v>1.6759776536312849E-2</c:v>
                </c:pt>
                <c:pt idx="8">
                  <c:v>9.575923392612859E-3</c:v>
                </c:pt>
                <c:pt idx="9">
                  <c:v>8.5173148044379692E-3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32F-4FA5-AC6A-7715B79439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417046360"/>
        <c:axId val="417044392"/>
      </c:barChart>
      <c:catAx>
        <c:axId val="417046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44392"/>
        <c:crosses val="autoZero"/>
        <c:auto val="1"/>
        <c:lblAlgn val="ctr"/>
        <c:lblOffset val="100"/>
        <c:noMultiLvlLbl val="0"/>
      </c:catAx>
      <c:valAx>
        <c:axId val="417044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7046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0.89899</cdr:x>
      <cdr:y>0.01389</cdr:y>
    </cdr:from>
    <cdr:to>
      <cdr:x>0.9697</cdr:x>
      <cdr:y>0.08121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1800" y="76200"/>
          <a:ext cx="533400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0.8638</cdr:x>
      <cdr:y>0.01476</cdr:y>
    </cdr:from>
    <cdr:to>
      <cdr:x>1</cdr:x>
      <cdr:y>0.08207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911246" y="80962"/>
          <a:ext cx="1089754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2000" dirty="0" smtClean="0"/>
            <a:t>= 2020</a:t>
          </a:r>
          <a:endParaRPr lang="en-US" sz="2000" dirty="0"/>
        </a:p>
      </cdr:txBody>
    </cdr:sp>
  </cdr:relSizeAnchor>
  <cdr:relSizeAnchor xmlns:cdr="http://schemas.openxmlformats.org/drawingml/2006/chartDrawing">
    <cdr:from>
      <cdr:x>0.8638</cdr:x>
      <cdr:y>0.12287</cdr:y>
    </cdr:from>
    <cdr:to>
      <cdr:x>1</cdr:x>
      <cdr:y>0.19018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911264" y="674132"/>
          <a:ext cx="1089736" cy="3692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dirty="0" smtClean="0"/>
            <a:t>= 2019</a:t>
          </a:r>
          <a:endParaRPr lang="en-US" sz="20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1DC33813-86A8-492A-AE12-98AAEACF43FF}" type="datetimeFigureOut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32BDEEE6-70E4-425C-905B-2A4AC3985F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81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C212F185-B6B5-4E3A-AD87-2FF3BCD19979}" type="datetimeFigureOut">
              <a:rPr lang="en-US" smtClean="0"/>
              <a:pPr/>
              <a:t>4/29/2021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74FDF521-A8C0-47CF-B688-3383CB252F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0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lIns="91427" tIns="45713" rIns="91427" bIns="45713"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62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4188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2543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922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925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5036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67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0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244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61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950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758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18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73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104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TA_slide3_edit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" y="0"/>
            <a:ext cx="914328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713" y="2406759"/>
            <a:ext cx="4395788" cy="1050303"/>
          </a:xfrm>
        </p:spPr>
        <p:txBody>
          <a:bodyPr anchor="t"/>
          <a:lstStyle>
            <a:lvl1pPr algn="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8713" y="3656233"/>
            <a:ext cx="4395788" cy="97294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1860"/>
            <a:ext cx="2057400" cy="55643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61860"/>
            <a:ext cx="6019800" cy="5564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aseline="0">
                <a:solidFill>
                  <a:srgbClr val="395B74"/>
                </a:solidFill>
                <a:latin typeface="Gill Sans MT" panose="020B0502020104020203" pitchFamily="34" charset="0"/>
                <a:cs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0A00CB-2C12-43BD-8097-0EF59CD27AF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ＭＳ Ｐゴシック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00A00CB-2C12-43BD-8097-0EF59CD27AF0}" type="slidenum">
              <a:rPr lang="en-US" smtClean="0">
                <a:latin typeface="Gill Sans MT" pitchFamily="34" charset="0"/>
              </a:rPr>
              <a:pPr>
                <a:defRPr/>
              </a:pPr>
              <a:t>‹#›</a:t>
            </a:fld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908"/>
            <a:ext cx="8229600" cy="9327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00A00CB-2C12-43BD-8097-0EF59CD27AF0}" type="slidenum">
              <a:rPr lang="en-US" smtClean="0">
                <a:latin typeface="Gill Sans MT" pitchFamily="34" charset="0"/>
              </a:rPr>
              <a:pPr>
                <a:defRPr/>
              </a:pPr>
              <a:t>‹#›</a:t>
            </a:fld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36562"/>
            <a:ext cx="822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07254"/>
            <a:ext cx="8229600" cy="4441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header4-01-0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88"/>
            <a:ext cx="9144000" cy="473273"/>
          </a:xfrm>
          <a:prstGeom prst="rect">
            <a:avLst/>
          </a:prstGeom>
        </p:spPr>
      </p:pic>
      <p:pic>
        <p:nvPicPr>
          <p:cNvPr id="6" name="Picture 5" descr="FTA_footer-01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6047680"/>
            <a:ext cx="9144000" cy="830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i="0" kern="1200" baseline="0">
          <a:solidFill>
            <a:srgbClr val="395B74"/>
          </a:solidFill>
          <a:latin typeface="Gill Sans MT" panose="020B0502020104020203" pitchFamily="34" charset="0"/>
          <a:ea typeface="ＭＳ Ｐゴシック" charset="-128"/>
          <a:cs typeface="Gill Sans MT" panose="020B0502020104020203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ansportation.gov/odapc/DOT_Agency_MIS_Data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fta.damis@dot.gov" TargetMode="External"/><Relationship Id="rId2" Type="http://schemas.openxmlformats.org/officeDocument/2006/relationships/hyperlink" Target="mailto:michael.redington@dot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amis.dot.gov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amis.dot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686296" y="2047875"/>
            <a:ext cx="5764668" cy="3937289"/>
          </a:xfrm>
        </p:spPr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/>
            </a:r>
            <a:br>
              <a:rPr lang="en-US" dirty="0"/>
            </a:br>
            <a:r>
              <a:rPr lang="en-US" sz="3100" dirty="0"/>
              <a:t>Drug and Alcohol Testing Trends: </a:t>
            </a:r>
            <a:br>
              <a:rPr lang="en-US" sz="3100" dirty="0"/>
            </a:br>
            <a:r>
              <a:rPr lang="en-US" sz="3100" dirty="0"/>
              <a:t>MIS Reporting</a:t>
            </a:r>
            <a:r>
              <a:rPr lang="en-US" sz="31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31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31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31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Michael Redington</a:t>
            </a:r>
            <a:br>
              <a:rPr lang="en-US" sz="24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US DOT </a:t>
            </a:r>
            <a:r>
              <a:rPr lang="en-US" sz="2400" dirty="0" smtClean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Volpe </a:t>
            </a:r>
            <a:r>
              <a:rPr lang="en-US" sz="24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Center</a:t>
            </a:r>
            <a:br>
              <a:rPr lang="en-US" sz="24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4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FTA Drug and Alcohol Program</a:t>
            </a:r>
            <a:br>
              <a:rPr lang="en-US" sz="24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National Conference</a:t>
            </a:r>
            <a:br>
              <a:rPr lang="en-US" sz="24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May 13, 2021</a:t>
            </a:r>
            <a: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7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7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0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0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19621" y="669314"/>
            <a:ext cx="57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79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FAQs II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507254"/>
            <a:ext cx="8406245" cy="444137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How do I report if a CCF is checked FMCSA, but should be FTA?</a:t>
            </a:r>
          </a:p>
          <a:p>
            <a:pPr lvl="1"/>
            <a:r>
              <a:rPr lang="en-US" dirty="0"/>
              <a:t>What if all my CCFs are incorrectly checked FMCSA?</a:t>
            </a:r>
          </a:p>
          <a:p>
            <a:endParaRPr lang="en-US" dirty="0"/>
          </a:p>
          <a:p>
            <a:r>
              <a:rPr lang="en-US" dirty="0"/>
              <a:t>What do I report if an employee was randomly selected, but not tested?</a:t>
            </a:r>
          </a:p>
          <a:p>
            <a:endParaRPr lang="en-US" dirty="0"/>
          </a:p>
          <a:p>
            <a:r>
              <a:rPr lang="en-US" dirty="0"/>
              <a:t>How do I report that a contractor started mid-year?</a:t>
            </a:r>
          </a:p>
          <a:p>
            <a:pPr lvl="1"/>
            <a:r>
              <a:rPr lang="en-US" dirty="0"/>
              <a:t>How do I calculate the number of random tests?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8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FAQs II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507254"/>
            <a:ext cx="8406245" cy="444137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What if the MRO cancelled a test and required a recollection?</a:t>
            </a:r>
          </a:p>
          <a:p>
            <a:endParaRPr lang="en-US" dirty="0"/>
          </a:p>
          <a:p>
            <a:r>
              <a:rPr lang="en-US" dirty="0"/>
              <a:t>Where is an employee counted if they work as RVO and Dispatcher?</a:t>
            </a:r>
          </a:p>
          <a:p>
            <a:endParaRPr lang="en-US" dirty="0"/>
          </a:p>
          <a:p>
            <a:r>
              <a:rPr lang="en-US" dirty="0"/>
              <a:t>What if an employee is part-time?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3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General Reporting Rules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7254"/>
            <a:ext cx="7772400" cy="4441370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Report what actually happened:</a:t>
            </a:r>
            <a:endParaRPr lang="en-US" dirty="0"/>
          </a:p>
          <a:p>
            <a:pPr lvl="1"/>
            <a:r>
              <a:rPr lang="en-US" dirty="0"/>
              <a:t>If incorrectly conducted a non-DOT test and did not upgrade – Do not report it</a:t>
            </a:r>
          </a:p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Report the final result.</a:t>
            </a:r>
            <a:endParaRPr lang="en-US" dirty="0"/>
          </a:p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Do </a:t>
            </a:r>
            <a:r>
              <a:rPr lang="en-US" b="1" dirty="0">
                <a:latin typeface="Gill Sans MT"/>
                <a:ea typeface="ＭＳ Ｐゴシック"/>
              </a:rPr>
              <a:t>not </a:t>
            </a:r>
            <a:r>
              <a:rPr lang="en-US" dirty="0">
                <a:latin typeface="Gill Sans MT"/>
                <a:ea typeface="ＭＳ Ｐゴシック"/>
              </a:rPr>
              <a:t>double report any test result.</a:t>
            </a:r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Do </a:t>
            </a:r>
            <a:r>
              <a:rPr lang="en-US" b="1" dirty="0">
                <a:latin typeface="Gill Sans MT"/>
                <a:ea typeface="ＭＳ Ｐゴシック"/>
              </a:rPr>
              <a:t>not </a:t>
            </a:r>
            <a:r>
              <a:rPr lang="en-US" dirty="0">
                <a:latin typeface="Gill Sans MT"/>
                <a:ea typeface="ＭＳ Ｐゴシック"/>
              </a:rPr>
              <a:t>report same test result to multiple DOT agencies.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0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Compile Data for MIS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Results come from ATF, CCF and MRO Results:</a:t>
            </a:r>
            <a:endParaRPr lang="en-US" dirty="0"/>
          </a:p>
          <a:p>
            <a:pPr lvl="1"/>
            <a:r>
              <a:rPr lang="en-US" dirty="0"/>
              <a:t>Do not use semi-annual lab report</a:t>
            </a:r>
          </a:p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Certifying/Company Official is Responsible:</a:t>
            </a:r>
            <a:endParaRPr lang="en-US" dirty="0"/>
          </a:p>
          <a:p>
            <a:pPr lvl="1"/>
            <a:r>
              <a:rPr lang="en-US" dirty="0"/>
              <a:t>Ensure accuracy</a:t>
            </a:r>
          </a:p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TPA may complete report – Company Official </a:t>
            </a:r>
            <a:r>
              <a:rPr lang="en-US" b="1" dirty="0">
                <a:latin typeface="Gill Sans MT"/>
                <a:ea typeface="ＭＳ Ｐゴシック"/>
              </a:rPr>
              <a:t>must</a:t>
            </a:r>
            <a:r>
              <a:rPr lang="en-US" dirty="0">
                <a:latin typeface="Gill Sans MT"/>
                <a:ea typeface="ＭＳ Ｐゴシック"/>
              </a:rPr>
              <a:t> certify it.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Errors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144" y="1211872"/>
            <a:ext cx="8229600" cy="4441370"/>
          </a:xfrm>
        </p:spPr>
        <p:txBody>
          <a:bodyPr/>
          <a:lstStyle/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Do not list Consortium or TPA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contractor data under Grantee when Grantee is a pass-through</a:t>
            </a:r>
          </a:p>
          <a:p>
            <a:pPr>
              <a:lnSpc>
                <a:spcPct val="150000"/>
              </a:lnSpc>
            </a:pPr>
            <a:r>
              <a:rPr lang="en-US" dirty="0"/>
              <a:t>Report non-events as cancelled tests</a:t>
            </a:r>
          </a:p>
          <a:p>
            <a:pPr>
              <a:lnSpc>
                <a:spcPct val="150000"/>
              </a:lnSpc>
            </a:pPr>
            <a:r>
              <a:rPr lang="en-US" dirty="0"/>
              <a:t>Include FMCSA tests results on FTA report</a:t>
            </a:r>
          </a:p>
          <a:p>
            <a:pPr>
              <a:lnSpc>
                <a:spcPct val="150000"/>
              </a:lnSpc>
            </a:pPr>
            <a:r>
              <a:rPr lang="en-US" dirty="0"/>
              <a:t>Do not report all safety-sensitive contractors</a:t>
            </a:r>
          </a:p>
          <a:p>
            <a:pPr>
              <a:lnSpc>
                <a:spcPct val="150000"/>
              </a:lnSpc>
            </a:pPr>
            <a:r>
              <a:rPr lang="en-US" dirty="0"/>
              <a:t>Submit late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570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Uses of Data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Determine compliance with 49 CFR Part 655</a:t>
            </a:r>
          </a:p>
          <a:p>
            <a:pPr>
              <a:lnSpc>
                <a:spcPct val="150000"/>
              </a:lnSpc>
            </a:pPr>
            <a:r>
              <a:rPr lang="en-US" dirty="0"/>
              <a:t>Determine FTA annual random minimum testing rates</a:t>
            </a:r>
          </a:p>
          <a:p>
            <a:r>
              <a:rPr lang="en-US" dirty="0"/>
              <a:t>DOT Public Drug and Alcohol Testing Database</a:t>
            </a:r>
          </a:p>
          <a:p>
            <a:pPr lvl="1"/>
            <a:r>
              <a:rPr lang="en-US" dirty="0">
                <a:hlinkClick r:id="rId3"/>
              </a:rPr>
              <a:t>Https://www.Transportation.Gov/odapc/dot_agency_mis_data</a:t>
            </a:r>
            <a:r>
              <a:rPr lang="en-US" dirty="0"/>
              <a:t> </a:t>
            </a:r>
          </a:p>
          <a:p>
            <a:pPr>
              <a:lnSpc>
                <a:spcPct val="150000"/>
              </a:lnSpc>
            </a:pPr>
            <a:r>
              <a:rPr lang="en-US" dirty="0"/>
              <a:t>Audit determination, scheduling and logistics</a:t>
            </a:r>
          </a:p>
          <a:p>
            <a:pPr>
              <a:lnSpc>
                <a:spcPct val="150000"/>
              </a:lnSpc>
            </a:pPr>
            <a:r>
              <a:rPr lang="en-US" dirty="0"/>
              <a:t>Identify trends of drug and alcohol use in transit</a:t>
            </a:r>
          </a:p>
          <a:p>
            <a:pPr>
              <a:lnSpc>
                <a:spcPct val="150000"/>
              </a:lnSpc>
            </a:pPr>
            <a:r>
              <a:rPr lang="en-US" dirty="0"/>
              <a:t>Assist in determining training needs</a:t>
            </a:r>
          </a:p>
          <a:p>
            <a:pPr>
              <a:lnSpc>
                <a:spcPct val="150000"/>
              </a:lnSpc>
            </a:pPr>
            <a:r>
              <a:rPr lang="en-US" dirty="0"/>
              <a:t>Newsletter articles, technical assistance tools,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26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27847"/>
              </p:ext>
            </p:extLst>
          </p:nvPr>
        </p:nvGraphicFramePr>
        <p:xfrm>
          <a:off x="563880" y="579120"/>
          <a:ext cx="8092440" cy="5425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994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1145911"/>
              </p:ext>
            </p:extLst>
          </p:nvPr>
        </p:nvGraphicFramePr>
        <p:xfrm>
          <a:off x="457200" y="594360"/>
          <a:ext cx="827532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577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525014"/>
              </p:ext>
            </p:extLst>
          </p:nvPr>
        </p:nvGraphicFramePr>
        <p:xfrm>
          <a:off x="716280" y="579120"/>
          <a:ext cx="7955280" cy="5288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4476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9408664"/>
              </p:ext>
            </p:extLst>
          </p:nvPr>
        </p:nvGraphicFramePr>
        <p:xfrm>
          <a:off x="533400" y="563880"/>
          <a:ext cx="7985760" cy="56540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1330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Michael Redington – US DOT Volpe Center, Cambridge, 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1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5720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 smtClean="0">
                <a:latin typeface="+mn-lt"/>
              </a:rPr>
              <a:t>2019/2020 </a:t>
            </a:r>
            <a:r>
              <a:rPr lang="en-US" sz="2200" b="1" dirty="0">
                <a:latin typeface="+mn-lt"/>
              </a:rPr>
              <a:t>Random Drug Positive Rate - FTA Regions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86DD8AD2-76BF-4E49-9DC9-5738C5F9DAA8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5160398"/>
              </p:ext>
            </p:extLst>
          </p:nvPr>
        </p:nvGraphicFramePr>
        <p:xfrm>
          <a:off x="228600" y="903327"/>
          <a:ext cx="80010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621780" y="1110734"/>
            <a:ext cx="533400" cy="36933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21780" y="1632466"/>
            <a:ext cx="533400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U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3670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4078974"/>
              </p:ext>
            </p:extLst>
          </p:nvPr>
        </p:nvGraphicFramePr>
        <p:xfrm>
          <a:off x="1303867" y="2113636"/>
          <a:ext cx="6536266" cy="1432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6266">
                  <a:extLst>
                    <a:ext uri="{9D8B030D-6E8A-4147-A177-3AD203B41FA5}">
                      <a16:colId xmlns:a16="http://schemas.microsoft.com/office/drawing/2014/main" val="22238233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Gill Sans MT" panose="020B0502020104020203" pitchFamily="34" charset="0"/>
                        </a:rPr>
                        <a:t>Michael</a:t>
                      </a:r>
                      <a:r>
                        <a:rPr lang="en-US" sz="2200" baseline="0" dirty="0">
                          <a:latin typeface="Gill Sans MT" panose="020B0502020104020203" pitchFamily="34" charset="0"/>
                        </a:rPr>
                        <a:t> Redington</a:t>
                      </a:r>
                      <a:endParaRPr lang="en-US" sz="2200" dirty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2200" dirty="0">
                          <a:latin typeface="Gill Sans MT" panose="020B0502020104020203" pitchFamily="34" charset="0"/>
                        </a:rPr>
                        <a:t>US</a:t>
                      </a:r>
                      <a:r>
                        <a:rPr lang="en-US" sz="2200" baseline="0" dirty="0">
                          <a:latin typeface="Gill Sans MT" panose="020B0502020104020203" pitchFamily="34" charset="0"/>
                        </a:rPr>
                        <a:t> </a:t>
                      </a:r>
                      <a:r>
                        <a:rPr lang="en-US" sz="2200" baseline="0" dirty="0" smtClean="0">
                          <a:latin typeface="Gill Sans MT" panose="020B0502020104020203" pitchFamily="34" charset="0"/>
                        </a:rPr>
                        <a:t>DOT Volpe </a:t>
                      </a:r>
                      <a:r>
                        <a:rPr lang="en-US" sz="2200" baseline="0" dirty="0">
                          <a:latin typeface="Gill Sans MT" panose="020B0502020104020203" pitchFamily="34" charset="0"/>
                        </a:rPr>
                        <a:t>Center</a:t>
                      </a:r>
                      <a:endParaRPr lang="en-US" sz="2200" dirty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2200" dirty="0" smtClean="0">
                          <a:latin typeface="Gill Sans MT" panose="020B0502020104020203" pitchFamily="34" charset="0"/>
                        </a:rPr>
                        <a:t>617-</a:t>
                      </a:r>
                      <a:r>
                        <a:rPr lang="en-US" sz="2200" baseline="0" dirty="0" smtClean="0">
                          <a:latin typeface="Gill Sans MT" panose="020B0502020104020203" pitchFamily="34" charset="0"/>
                        </a:rPr>
                        <a:t>494-2197</a:t>
                      </a:r>
                      <a:endParaRPr lang="en-US" sz="2200" dirty="0">
                        <a:latin typeface="Gill Sans MT" panose="020B0502020104020203" pitchFamily="34" charset="0"/>
                      </a:endParaRPr>
                    </a:p>
                    <a:p>
                      <a:pPr algn="ctr"/>
                      <a:r>
                        <a:rPr lang="en-US" sz="2200" dirty="0" smtClean="0">
                          <a:latin typeface="Gill Sans MT" panose="020B0502020104020203" pitchFamily="34" charset="0"/>
                          <a:hlinkClick r:id="rId2"/>
                        </a:rPr>
                        <a:t>michael.redington@dot.gov</a:t>
                      </a:r>
                      <a:r>
                        <a:rPr lang="en-US" sz="2200" dirty="0" smtClean="0">
                          <a:latin typeface="Gill Sans MT" panose="020B0502020104020203" pitchFamily="34" charset="0"/>
                        </a:rPr>
                        <a:t> </a:t>
                      </a:r>
                      <a:endParaRPr lang="en-US" sz="22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1212274"/>
              </p:ext>
            </p:extLst>
          </p:nvPr>
        </p:nvGraphicFramePr>
        <p:xfrm>
          <a:off x="1303867" y="4242196"/>
          <a:ext cx="653626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536266">
                  <a:extLst>
                    <a:ext uri="{9D8B030D-6E8A-4147-A177-3AD203B41FA5}">
                      <a16:colId xmlns:a16="http://schemas.microsoft.com/office/drawing/2014/main" val="22238233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Gill Sans MT" panose="020B0502020104020203" pitchFamily="34" charset="0"/>
                        </a:rPr>
                        <a:t>FTA Drug and Alcohol Hotline</a:t>
                      </a:r>
                    </a:p>
                    <a:p>
                      <a:pPr algn="ctr"/>
                      <a:r>
                        <a:rPr lang="en-US" sz="2200" dirty="0">
                          <a:latin typeface="Gill Sans MT" panose="020B0502020104020203" pitchFamily="34" charset="0"/>
                        </a:rPr>
                        <a:t>617-494-6336</a:t>
                      </a:r>
                    </a:p>
                    <a:p>
                      <a:pPr algn="ctr"/>
                      <a:r>
                        <a:rPr lang="en-US" sz="2200" dirty="0" smtClean="0">
                          <a:latin typeface="Gill Sans MT" panose="020B0502020104020203" pitchFamily="34" charset="0"/>
                          <a:hlinkClick r:id="rId3"/>
                        </a:rPr>
                        <a:t>fta.damis@dot.gov</a:t>
                      </a:r>
                      <a:r>
                        <a:rPr lang="en-US" sz="2200" dirty="0" smtClean="0">
                          <a:latin typeface="Gill Sans MT" panose="020B0502020104020203" pitchFamily="34" charset="0"/>
                        </a:rPr>
                        <a:t> </a:t>
                      </a:r>
                      <a:endParaRPr lang="en-US" sz="2200" dirty="0">
                        <a:latin typeface="Gill Sans MT" panose="020B0502020104020203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456746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/>
                <a:ea typeface="ＭＳ Ｐゴシック"/>
              </a:rPr>
              <a:t>49 CFR Part 655.72:</a:t>
            </a:r>
            <a:endParaRPr lang="en-US" dirty="0"/>
          </a:p>
          <a:p>
            <a:pPr lvl="1"/>
            <a:r>
              <a:rPr lang="en-US" dirty="0"/>
              <a:t>Annually “prepare and maintain” summary</a:t>
            </a:r>
          </a:p>
          <a:p>
            <a:pPr lvl="1"/>
            <a:r>
              <a:rPr lang="en-US" dirty="0"/>
              <a:t>Submit – when requested (March 15</a:t>
            </a:r>
            <a:r>
              <a:rPr lang="en-US" baseline="30000" dirty="0"/>
              <a:t>th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Recipient must:</a:t>
            </a:r>
          </a:p>
          <a:p>
            <a:pPr lvl="2"/>
            <a:r>
              <a:rPr lang="en-US" dirty="0"/>
              <a:t>Be responsible</a:t>
            </a:r>
          </a:p>
          <a:p>
            <a:pPr lvl="2"/>
            <a:r>
              <a:rPr lang="en-US" dirty="0"/>
              <a:t>Ensure accuracy</a:t>
            </a:r>
          </a:p>
          <a:p>
            <a:pPr lvl="2"/>
            <a:r>
              <a:rPr lang="en-US" dirty="0"/>
              <a:t>Ensure timeliness</a:t>
            </a:r>
          </a:p>
          <a:p>
            <a:pPr lvl="2"/>
            <a:r>
              <a:rPr lang="en-US" dirty="0"/>
              <a:t>For each report submitted (Employer, Contractor, Third Party, Consortium, Joint Enterprise)</a:t>
            </a:r>
          </a:p>
          <a:p>
            <a:pPr lvl="2"/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49 CFR PART 40.26:</a:t>
            </a:r>
            <a:endParaRPr lang="en-US" dirty="0"/>
          </a:p>
          <a:p>
            <a:pPr lvl="1"/>
            <a:r>
              <a:rPr lang="en-US" dirty="0"/>
              <a:t>Use form in Appendix of Part 40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684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Notification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/>
                <a:ea typeface="ＭＳ Ｐゴシック"/>
              </a:rPr>
              <a:t>Notification Letter to FTA Grantees: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Late December</a:t>
            </a:r>
          </a:p>
          <a:p>
            <a:pPr lvl="2"/>
            <a:r>
              <a:rPr lang="en-US" dirty="0"/>
              <a:t>Attention: Certifying Official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Username &amp; Password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Instructions</a:t>
            </a:r>
          </a:p>
          <a:p>
            <a:pPr lvl="2"/>
            <a:r>
              <a:rPr lang="en-US" dirty="0"/>
              <a:t>Link to DAMIS (</a:t>
            </a:r>
            <a:r>
              <a:rPr lang="en-US" dirty="0">
                <a:hlinkClick r:id="rId3"/>
              </a:rPr>
              <a:t>http://damis.dot.gov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Contractors and subrecipients</a:t>
            </a:r>
          </a:p>
          <a:p>
            <a:pPr lvl="2"/>
            <a:r>
              <a:rPr lang="en-US" dirty="0"/>
              <a:t>Where to find instructions &amp; assistance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29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what time period do I report? </a:t>
            </a:r>
          </a:p>
          <a:p>
            <a:pPr lvl="1"/>
            <a:r>
              <a:rPr lang="en-US" dirty="0"/>
              <a:t>What if my fiscal year is not the calendar year?</a:t>
            </a:r>
          </a:p>
          <a:p>
            <a:pPr lvl="1"/>
            <a:r>
              <a:rPr lang="en-US" dirty="0"/>
              <a:t>What if we ran service for only a portion of the year?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Does the username &amp; password change?</a:t>
            </a:r>
          </a:p>
          <a:p>
            <a:endParaRPr lang="en-US" dirty="0"/>
          </a:p>
          <a:p>
            <a:r>
              <a:rPr lang="en-US" dirty="0"/>
              <a:t>How do my contractors and subrecipients receive their usernames &amp; passwords?</a:t>
            </a:r>
          </a:p>
          <a:p>
            <a:endParaRPr lang="en-US" dirty="0"/>
          </a:p>
          <a:p>
            <a:r>
              <a:rPr lang="en-US" dirty="0"/>
              <a:t>Who is the Certifying Official?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12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FAQs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507254"/>
            <a:ext cx="8354291" cy="4441370"/>
          </a:xfrm>
        </p:spPr>
        <p:txBody>
          <a:bodyPr/>
          <a:lstStyle/>
          <a:p>
            <a:r>
              <a:rPr lang="en-US" dirty="0"/>
              <a:t>Do I report all drug &amp; alcohol test results for the CY?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 I report all DOT drug &amp; alcohol test results for the CY?</a:t>
            </a:r>
          </a:p>
          <a:p>
            <a:endParaRPr lang="en-US" dirty="0"/>
          </a:p>
          <a:p>
            <a:r>
              <a:rPr lang="en-US" dirty="0"/>
              <a:t>Two of my contractors are in the same random pool, can I submit one MIS report?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I am the FTA Grantee, but have no FTA D&amp;A Program – do I submit?</a:t>
            </a:r>
          </a:p>
          <a:p>
            <a:endParaRPr lang="en-US" dirty="0"/>
          </a:p>
          <a:p>
            <a:r>
              <a:rPr lang="en-US" dirty="0"/>
              <a:t>Do I report a pre-employment test when the applicant was not hired?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98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Covered Employees</a:t>
            </a:r>
            <a:br>
              <a:rPr lang="en-US" dirty="0"/>
            </a:br>
            <a:r>
              <a:rPr lang="en-US" sz="2000" dirty="0"/>
              <a:t>(Employees Subject to Testing)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b="5680"/>
          <a:stretch/>
        </p:blipFill>
        <p:spPr>
          <a:xfrm>
            <a:off x="317281" y="1470585"/>
            <a:ext cx="8509438" cy="4514707"/>
          </a:xfrm>
          <a:prstGeom prst="rect">
            <a:avLst/>
          </a:prstGeom>
        </p:spPr>
      </p:pic>
      <p:cxnSp>
        <p:nvCxnSpPr>
          <p:cNvPr id="8" name="Straight Arrow Connector 7"/>
          <p:cNvCxnSpPr>
            <a:stCxn id="11" idx="1"/>
          </p:cNvCxnSpPr>
          <p:nvPr/>
        </p:nvCxnSpPr>
        <p:spPr>
          <a:xfrm flipH="1">
            <a:off x="4990043" y="4502761"/>
            <a:ext cx="2301240" cy="775821"/>
          </a:xfrm>
          <a:prstGeom prst="straightConnector1">
            <a:avLst/>
          </a:prstGeom>
          <a:ln w="5715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291283" y="4241151"/>
            <a:ext cx="1298863" cy="52322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HOW TO CALCULATE</a:t>
            </a:r>
          </a:p>
        </p:txBody>
      </p:sp>
    </p:spTree>
    <p:extLst>
      <p:ext uri="{BB962C8B-B14F-4D97-AF65-F5344CB8AC3E}">
        <p14:creationId xmlns:p14="http://schemas.microsoft.com/office/powerpoint/2010/main" val="341624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F07CAA87-035C-4BE1-9BA9-61AC0CD46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Calculate: Number of Covered Employees</a:t>
            </a:r>
            <a:br>
              <a:rPr lang="en-US" dirty="0"/>
            </a:br>
            <a:r>
              <a:rPr lang="en-US" sz="2000" dirty="0"/>
              <a:t>(Employees Subject to Testing)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CEE18-F8DC-493C-9F8C-130439B50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/>
                <a:ea typeface="ＭＳ Ｐゴシック"/>
              </a:rPr>
              <a:t>Average number of FTA-covered employees in your random testing pool(s), at the time of the random selection:</a:t>
            </a:r>
            <a:endParaRPr lang="en-US" dirty="0"/>
          </a:p>
          <a:p>
            <a:pPr lvl="1"/>
            <a:r>
              <a:rPr lang="en-US" dirty="0"/>
              <a:t>Example – using quarterly random selections</a:t>
            </a:r>
          </a:p>
          <a:p>
            <a:pPr lvl="2"/>
            <a:r>
              <a:rPr lang="en-US" dirty="0"/>
              <a:t>1st Quarter = 27</a:t>
            </a:r>
          </a:p>
          <a:p>
            <a:pPr lvl="2"/>
            <a:r>
              <a:rPr lang="en-US" dirty="0"/>
              <a:t>2nd Quarter = 25</a:t>
            </a:r>
          </a:p>
          <a:p>
            <a:pPr lvl="2"/>
            <a:r>
              <a:rPr lang="en-US" dirty="0"/>
              <a:t>3rd Quarter = 34</a:t>
            </a:r>
          </a:p>
          <a:p>
            <a:pPr lvl="2"/>
            <a:r>
              <a:rPr lang="en-US" dirty="0"/>
              <a:t>4th Quarter = 34</a:t>
            </a:r>
          </a:p>
          <a:p>
            <a:pPr lvl="1"/>
            <a:endParaRPr lang="en-US" dirty="0"/>
          </a:p>
          <a:p>
            <a:pPr lvl="2"/>
            <a:r>
              <a:rPr lang="en-US" dirty="0"/>
              <a:t>TOTAL = 120 FTA-Covered Employees / 4 Quarters = </a:t>
            </a:r>
            <a:r>
              <a:rPr lang="en-US" b="1" dirty="0"/>
              <a:t>30</a:t>
            </a:r>
          </a:p>
          <a:p>
            <a:pPr lvl="1"/>
            <a:endParaRPr lang="en-US" dirty="0"/>
          </a:p>
          <a:p>
            <a:pPr lvl="2"/>
            <a:r>
              <a:rPr lang="en-US" b="1" dirty="0"/>
              <a:t>30 = “Total Number of Employees in All Categories”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70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6562"/>
            <a:ext cx="8229600" cy="1178878"/>
          </a:xfrm>
        </p:spPr>
        <p:txBody>
          <a:bodyPr/>
          <a:lstStyle/>
          <a:p>
            <a:r>
              <a:rPr lang="en-US" dirty="0"/>
              <a:t>DAMIS</a:t>
            </a:r>
            <a:br>
              <a:rPr lang="en-US" dirty="0"/>
            </a:br>
            <a:r>
              <a:rPr lang="en-US" sz="2000" dirty="0">
                <a:hlinkClick r:id="rId2"/>
              </a:rPr>
              <a:t>https://damis.dot.gov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520"/>
            <a:ext cx="8229600" cy="4455104"/>
          </a:xfrm>
        </p:spPr>
        <p:txBody>
          <a:bodyPr/>
          <a:lstStyle/>
          <a:p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Logging in</a:t>
            </a:r>
          </a:p>
          <a:p>
            <a:pPr>
              <a:lnSpc>
                <a:spcPct val="150000"/>
              </a:lnSpc>
            </a:pPr>
            <a:r>
              <a:rPr lang="en-US" dirty="0"/>
              <a:t>No math required –Totals (left-most column)</a:t>
            </a:r>
          </a:p>
          <a:p>
            <a:pPr>
              <a:lnSpc>
                <a:spcPct val="150000"/>
              </a:lnSpc>
            </a:pPr>
            <a:r>
              <a:rPr lang="en-US" dirty="0"/>
              <a:t>Entering zeroes</a:t>
            </a:r>
          </a:p>
          <a:p>
            <a:pPr>
              <a:lnSpc>
                <a:spcPct val="150000"/>
              </a:lnSpc>
            </a:pPr>
            <a:r>
              <a:rPr lang="en-US" dirty="0"/>
              <a:t>Warnings messages</a:t>
            </a:r>
          </a:p>
          <a:p>
            <a:pPr>
              <a:lnSpc>
                <a:spcPct val="150000"/>
              </a:lnSpc>
            </a:pPr>
            <a:r>
              <a:rPr lang="en-US" dirty="0"/>
              <a:t>Error messages</a:t>
            </a:r>
          </a:p>
          <a:p>
            <a:pPr>
              <a:lnSpc>
                <a:spcPct val="150000"/>
              </a:lnSpc>
            </a:pPr>
            <a:r>
              <a:rPr lang="en-US" dirty="0"/>
              <a:t>How to submit</a:t>
            </a:r>
          </a:p>
        </p:txBody>
      </p:sp>
    </p:spTree>
    <p:extLst>
      <p:ext uri="{BB962C8B-B14F-4D97-AF65-F5344CB8AC3E}">
        <p14:creationId xmlns:p14="http://schemas.microsoft.com/office/powerpoint/2010/main" val="48633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TA3 (2)">
  <a:themeElements>
    <a:clrScheme name="FTA Research">
      <a:dk1>
        <a:sysClr val="windowText" lastClr="000000"/>
      </a:dk1>
      <a:lt1>
        <a:sysClr val="window" lastClr="FFFFFF"/>
      </a:lt1>
      <a:dk2>
        <a:srgbClr val="17144D"/>
      </a:dk2>
      <a:lt2>
        <a:srgbClr val="839EB7"/>
      </a:lt2>
      <a:accent1>
        <a:srgbClr val="413F77"/>
      </a:accent1>
      <a:accent2>
        <a:srgbClr val="C0504D"/>
      </a:accent2>
      <a:accent3>
        <a:srgbClr val="3473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04D0D1A273D246BEE00180C9ADF878" ma:contentTypeVersion="0" ma:contentTypeDescription="Create a new document." ma:contentTypeScope="" ma:versionID="e187cad5b4529f3aef2c6a6aaa9f681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a20c2ff566dc00e42a682f4118c95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FA14E6-1604-4791-962F-71352CCD9D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3A2ECE-B7C0-4881-84A7-B3E32ED133AD}">
  <ds:schemaRefs>
    <ds:schemaRef ds:uri="http://purl.org/dc/elements/1.1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7A4DD1E-3C77-4D41-99D0-FDF984E61C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FTA3 (2)</Template>
  <TotalTime>39682</TotalTime>
  <Words>738</Words>
  <Application>Microsoft Office PowerPoint</Application>
  <PresentationFormat>On-screen Show (4:3)</PresentationFormat>
  <Paragraphs>155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Unicode MS</vt:lpstr>
      <vt:lpstr>ＭＳ Ｐゴシック</vt:lpstr>
      <vt:lpstr>Arial</vt:lpstr>
      <vt:lpstr>Calibri</vt:lpstr>
      <vt:lpstr>Gill Sans MT</vt:lpstr>
      <vt:lpstr>FTA3 (2)</vt:lpstr>
      <vt:lpstr> Drug and Alcohol Testing Trends:  MIS Reporting   Michael Redington US DOT Volpe Center  FTA Drug and Alcohol Program National Conference May 13, 2021      </vt:lpstr>
      <vt:lpstr>Speaker</vt:lpstr>
      <vt:lpstr>Regulations</vt:lpstr>
      <vt:lpstr>Notification</vt:lpstr>
      <vt:lpstr>FAQs</vt:lpstr>
      <vt:lpstr>FAQs</vt:lpstr>
      <vt:lpstr>Number of Covered Employees (Employees Subject to Testing)</vt:lpstr>
      <vt:lpstr>Calculate: Number of Covered Employees (Employees Subject to Testing)</vt:lpstr>
      <vt:lpstr>DAMIS https://damis.dot.gov</vt:lpstr>
      <vt:lpstr>FAQs II</vt:lpstr>
      <vt:lpstr>FAQs II</vt:lpstr>
      <vt:lpstr>General Reporting Rules</vt:lpstr>
      <vt:lpstr>Compile Data for MIS</vt:lpstr>
      <vt:lpstr>Common Errors</vt:lpstr>
      <vt:lpstr>Uses of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FTA PPT Template</dc:title>
  <dc:creator>test</dc:creator>
  <cp:lastModifiedBy>Redington, Michael (Volpe)</cp:lastModifiedBy>
  <cp:revision>739</cp:revision>
  <cp:lastPrinted>2019-04-16T14:53:25Z</cp:lastPrinted>
  <dcterms:created xsi:type="dcterms:W3CDTF">2012-04-18T16:44:28Z</dcterms:created>
  <dcterms:modified xsi:type="dcterms:W3CDTF">2021-04-29T12:22:01Z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0x010100A304D0D1A273D246BEE00180C9ADF878</vt:lpwstr>
  </property>
</Properties>
</file>