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5"/>
  </p:sldMasterIdLst>
  <p:notesMasterIdLst>
    <p:notesMasterId r:id="rId54"/>
  </p:notesMasterIdLst>
  <p:handoutMasterIdLst>
    <p:handoutMasterId r:id="rId55"/>
  </p:handoutMasterIdLst>
  <p:sldIdLst>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0" userDrawn="1">
          <p15:clr>
            <a:srgbClr val="A4A3A4"/>
          </p15:clr>
        </p15:guide>
        <p15:guide id="2" pos="460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well, Cassandra (Volpe)" initials="AC(" lastIdx="1" clrIdx="0">
    <p:extLst>
      <p:ext uri="{19B8F6BF-5375-455C-9EA6-DF929625EA0E}">
        <p15:presenceInfo xmlns:p15="http://schemas.microsoft.com/office/powerpoint/2012/main" userId="S-1-5-21-982035342-1880134254-310265210-109687" providerId="AD"/>
      </p:ext>
    </p:extLst>
  </p:cmAuthor>
  <p:cmAuthor id="2" name="Johnson-Moffet, Lilli CTR (Volpe)" initials="JLC(" lastIdx="40" clrIdx="1">
    <p:extLst>
      <p:ext uri="{19B8F6BF-5375-455C-9EA6-DF929625EA0E}">
        <p15:presenceInfo xmlns:p15="http://schemas.microsoft.com/office/powerpoint/2012/main" userId="S-1-5-21-982035342-1880134254-310265210-259465" providerId="AD"/>
      </p:ext>
    </p:extLst>
  </p:cmAuthor>
  <p:cmAuthor id="3" name="Smith, Paul P. CTR (Volpe)" initials="SPPC(" lastIdx="4" clrIdx="2">
    <p:extLst>
      <p:ext uri="{19B8F6BF-5375-455C-9EA6-DF929625EA0E}">
        <p15:presenceInfo xmlns:p15="http://schemas.microsoft.com/office/powerpoint/2012/main" userId="S-1-5-21-982035342-1880134254-310265210-428829" providerId="AD"/>
      </p:ext>
    </p:extLst>
  </p:cmAuthor>
  <p:cmAuthor id="4" name="Hovey, Rebecca (Volpe)" initials="HR(" lastIdx="3" clrIdx="3">
    <p:extLst>
      <p:ext uri="{19B8F6BF-5375-455C-9EA6-DF929625EA0E}">
        <p15:presenceInfo xmlns:p15="http://schemas.microsoft.com/office/powerpoint/2012/main" userId="S-1-5-21-982035342-1880134254-310265210-247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C9C"/>
    <a:srgbClr val="335F94"/>
    <a:srgbClr val="00B7B3"/>
    <a:srgbClr val="3A5282"/>
    <a:srgbClr val="348779"/>
    <a:srgbClr val="3C9988"/>
    <a:srgbClr val="001543"/>
    <a:srgbClr val="B7D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74101" autoAdjust="0"/>
  </p:normalViewPr>
  <p:slideViewPr>
    <p:cSldViewPr snapToGrid="0">
      <p:cViewPr varScale="1">
        <p:scale>
          <a:sx n="79" d="100"/>
          <a:sy n="79" d="100"/>
        </p:scale>
        <p:origin x="1358" y="72"/>
      </p:cViewPr>
      <p:guideLst>
        <p:guide orient="horz" pos="960"/>
        <p:guide pos="4608"/>
      </p:guideLst>
    </p:cSldViewPr>
  </p:slideViewPr>
  <p:outlineViewPr>
    <p:cViewPr>
      <p:scale>
        <a:sx n="33" d="100"/>
        <a:sy n="33" d="100"/>
      </p:scale>
      <p:origin x="0" y="-24244"/>
    </p:cViewPr>
  </p:outlineViewPr>
  <p:notesTextViewPr>
    <p:cViewPr>
      <p:scale>
        <a:sx n="1" d="1"/>
        <a:sy n="1" d="1"/>
      </p:scale>
      <p:origin x="0" y="0"/>
    </p:cViewPr>
  </p:notesTextViewPr>
  <p:sorterViewPr>
    <p:cViewPr>
      <p:scale>
        <a:sx n="80" d="100"/>
        <a:sy n="80" d="100"/>
      </p:scale>
      <p:origin x="0" y="-608"/>
    </p:cViewPr>
  </p:sorterViewPr>
  <p:notesViewPr>
    <p:cSldViewPr snapToGrid="0">
      <p:cViewPr varScale="1">
        <p:scale>
          <a:sx n="86" d="100"/>
          <a:sy n="86" d="100"/>
        </p:scale>
        <p:origin x="3782"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Gill Sans Regular" panose="020B0502020104020203" pitchFamily="34" charset="-79"/>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78A1C7-85EE-4973-8FD0-6930410A38FD}" type="datetimeFigureOut">
              <a:rPr lang="en-US" smtClean="0">
                <a:latin typeface="Gill Sans Regular" panose="020B0502020104020203" pitchFamily="34" charset="-79"/>
              </a:rPr>
              <a:t>4/5/2021</a:t>
            </a:fld>
            <a:endParaRPr lang="en-US" dirty="0">
              <a:latin typeface="Gill Sans Regular" panose="020B0502020104020203" pitchFamily="34" charset="-79"/>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Gill Sans Regular" panose="020B0502020104020203" pitchFamily="34" charset="-79"/>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81903-BF89-4522-9020-27ED7A58AB21}" type="slidenum">
              <a:rPr lang="en-US" smtClean="0">
                <a:latin typeface="Gill Sans Regular" panose="020B0502020104020203" pitchFamily="34" charset="-79"/>
              </a:rPr>
              <a:t>‹#›</a:t>
            </a:fld>
            <a:endParaRPr lang="en-US" dirty="0">
              <a:latin typeface="Gill Sans Regular" panose="020B0502020104020203" pitchFamily="34" charset="-79"/>
            </a:endParaRPr>
          </a:p>
        </p:txBody>
      </p:sp>
    </p:spTree>
    <p:extLst>
      <p:ext uri="{BB962C8B-B14F-4D97-AF65-F5344CB8AC3E}">
        <p14:creationId xmlns:p14="http://schemas.microsoft.com/office/powerpoint/2010/main" val="1354331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Gill Sans Regular" panose="020B0502020104020203" pitchFamily="34" charset="-79"/>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Gill Sans Regular" panose="020B0502020104020203" pitchFamily="34" charset="-79"/>
              </a:defRPr>
            </a:lvl1pPr>
          </a:lstStyle>
          <a:p>
            <a:fld id="{14302575-EAFD-48B6-A9F7-2FFF2179805D}" type="datetimeFigureOut">
              <a:rPr lang="en-US" smtClean="0"/>
              <a:pPr/>
              <a:t>4/5/2021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Gill Sans Regular" panose="020B0502020104020203" pitchFamily="34" charset="-79"/>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Gill Sans Regular" panose="020B0502020104020203" pitchFamily="34" charset="-79"/>
              </a:defRPr>
            </a:lvl1pPr>
          </a:lstStyle>
          <a:p>
            <a:fld id="{4D6C1D33-C715-4584-B083-7FBAEA1975C3}" type="slidenum">
              <a:rPr lang="en-US" smtClean="0"/>
              <a:pPr/>
              <a:t>‹#›</a:t>
            </a:fld>
            <a:endParaRPr lang="en-US" dirty="0"/>
          </a:p>
        </p:txBody>
      </p:sp>
    </p:spTree>
    <p:extLst>
      <p:ext uri="{BB962C8B-B14F-4D97-AF65-F5344CB8AC3E}">
        <p14:creationId xmlns:p14="http://schemas.microsoft.com/office/powerpoint/2010/main" val="2030013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Gill Sans Regular" panose="020B0502020104020203" pitchFamily="34" charset="-79"/>
        <a:ea typeface="+mn-ea"/>
        <a:cs typeface="+mn-cs"/>
      </a:defRPr>
    </a:lvl1pPr>
    <a:lvl2pPr marL="457200" algn="l" defTabSz="914400" rtl="0" eaLnBrk="1" latinLnBrk="0" hangingPunct="1">
      <a:defRPr sz="1200" b="0" i="0" kern="1200">
        <a:solidFill>
          <a:schemeClr val="tx1"/>
        </a:solidFill>
        <a:latin typeface="Gill Sans Regular" panose="020B0502020104020203" pitchFamily="34" charset="-79"/>
        <a:ea typeface="+mn-ea"/>
        <a:cs typeface="+mn-cs"/>
      </a:defRPr>
    </a:lvl2pPr>
    <a:lvl3pPr marL="914400" algn="l" defTabSz="914400" rtl="0" eaLnBrk="1" latinLnBrk="0" hangingPunct="1">
      <a:defRPr sz="1200" b="0" i="0" kern="1200">
        <a:solidFill>
          <a:schemeClr val="tx1"/>
        </a:solidFill>
        <a:latin typeface="Gill Sans Regular" panose="020B0502020104020203" pitchFamily="34" charset="-79"/>
        <a:ea typeface="+mn-ea"/>
        <a:cs typeface="+mn-cs"/>
      </a:defRPr>
    </a:lvl3pPr>
    <a:lvl4pPr marL="1371600" algn="l" defTabSz="914400" rtl="0" eaLnBrk="1" latinLnBrk="0" hangingPunct="1">
      <a:defRPr sz="1200" b="0" i="0" kern="1200">
        <a:solidFill>
          <a:schemeClr val="tx1"/>
        </a:solidFill>
        <a:latin typeface="Gill Sans Regular" panose="020B0502020104020203" pitchFamily="34" charset="-79"/>
        <a:ea typeface="+mn-ea"/>
        <a:cs typeface="+mn-cs"/>
      </a:defRPr>
    </a:lvl4pPr>
    <a:lvl5pPr marL="1828800" algn="l" defTabSz="914400" rtl="0" eaLnBrk="1" latinLnBrk="0" hangingPunct="1">
      <a:defRPr sz="1200" b="0" i="0" kern="1200">
        <a:solidFill>
          <a:schemeClr val="tx1"/>
        </a:solidFill>
        <a:latin typeface="Gill Sans Regular" panose="020B0502020104020203" pitchFamily="34" charset="-79"/>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05A8733-242D-4127-B39C-D7860254D139}" type="slidenum">
              <a:rPr lang="en-US" smtClean="0"/>
              <a:pPr>
                <a:defRPr/>
              </a:pPr>
              <a:t>18</a:t>
            </a:fld>
            <a:endParaRPr lang="en-US" dirty="0"/>
          </a:p>
        </p:txBody>
      </p:sp>
    </p:spTree>
    <p:extLst>
      <p:ext uri="{BB962C8B-B14F-4D97-AF65-F5344CB8AC3E}">
        <p14:creationId xmlns:p14="http://schemas.microsoft.com/office/powerpoint/2010/main" val="298112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7773" y="1122363"/>
            <a:ext cx="8331544" cy="2387600"/>
          </a:xfrm>
        </p:spPr>
        <p:txBody>
          <a:bodyPr anchor="b"/>
          <a:lstStyle>
            <a:lvl1pPr algn="ctr">
              <a:defRPr sz="33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07773" y="3602038"/>
            <a:ext cx="8331544"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4764766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PACER">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00B7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dirty="0">
              <a:solidFill>
                <a:schemeClr val="bg1">
                  <a:lumMod val="95000"/>
                </a:schemeClr>
              </a:solidFill>
              <a:latin typeface="Gill Sans MT" pitchFamily="34" charset="0"/>
              <a:ea typeface="+mj-ea"/>
              <a:cs typeface="+mj-cs"/>
            </a:endParaRPr>
          </a:p>
        </p:txBody>
      </p:sp>
      <p:sp>
        <p:nvSpPr>
          <p:cNvPr id="6" name="Title 1"/>
          <p:cNvSpPr>
            <a:spLocks noGrp="1"/>
          </p:cNvSpPr>
          <p:nvPr>
            <p:ph type="title" hasCustomPrompt="1"/>
          </p:nvPr>
        </p:nvSpPr>
        <p:spPr>
          <a:xfrm>
            <a:off x="407773" y="2289176"/>
            <a:ext cx="8322275" cy="3082925"/>
          </a:xfrm>
        </p:spPr>
        <p:txBody>
          <a:bodyPr lIns="0" tIns="0" rIns="0" bIns="0" anchor="t" anchorCtr="0">
            <a:noAutofit/>
          </a:bodyPr>
          <a:lstStyle>
            <a:lvl1pPr>
              <a:lnSpc>
                <a:spcPts val="3600"/>
              </a:lnSpc>
              <a:defRPr sz="3600" b="0" cap="none" baseline="0">
                <a:solidFill>
                  <a:schemeClr val="bg1"/>
                </a:solidFill>
                <a:latin typeface="Gill Sans MT" panose="020B0502020104020203" pitchFamily="34" charset="0"/>
              </a:defRPr>
            </a:lvl1pPr>
          </a:lstStyle>
          <a:p>
            <a:r>
              <a:rPr lang="en-US" dirty="0"/>
              <a:t>Spacer Slide For A New Section Of  Your Presentation</a:t>
            </a:r>
          </a:p>
        </p:txBody>
      </p:sp>
    </p:spTree>
    <p:extLst>
      <p:ext uri="{BB962C8B-B14F-4D97-AF65-F5344CB8AC3E}">
        <p14:creationId xmlns:p14="http://schemas.microsoft.com/office/powerpoint/2010/main" val="305340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13560346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7773" y="1709739"/>
            <a:ext cx="8322276"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07773" y="4589464"/>
            <a:ext cx="8322276" cy="1500187"/>
          </a:xfrm>
        </p:spPr>
        <p:txBody>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24175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07773" y="1825625"/>
            <a:ext cx="4107077"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4100899"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1459130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7773" y="365126"/>
            <a:ext cx="8322276"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07773" y="1681163"/>
            <a:ext cx="4090409"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07773" y="2505075"/>
            <a:ext cx="4090409"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4100899"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410089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350357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218375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240950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7774" y="457200"/>
            <a:ext cx="3171246" cy="1600200"/>
          </a:xfrm>
        </p:spPr>
        <p:txBody>
          <a:bodyPr anchor="t"/>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457201"/>
            <a:ext cx="4833390" cy="54038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07774" y="2057400"/>
            <a:ext cx="3171246"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14810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7774" y="457200"/>
            <a:ext cx="3171246" cy="1600200"/>
          </a:xfrm>
        </p:spPr>
        <p:txBody>
          <a:bodyPr anchor="t"/>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457201"/>
            <a:ext cx="4842658" cy="540385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07774" y="2057400"/>
            <a:ext cx="3171246"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33746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7773" y="365126"/>
            <a:ext cx="8322276" cy="957048"/>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07773" y="1426703"/>
            <a:ext cx="8322276" cy="47502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a:extLst>
              <a:ext uri="{FF2B5EF4-FFF2-40B4-BE49-F238E27FC236}">
                <a16:creationId xmlns:a16="http://schemas.microsoft.com/office/drawing/2014/main" id="{4641ED71-2F2F-6A49-904A-87FDD4736617}"/>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260782"/>
            <a:ext cx="9144000" cy="596900"/>
          </a:xfrm>
          <a:prstGeom prst="rect">
            <a:avLst/>
          </a:prstGeom>
        </p:spPr>
      </p:pic>
      <p:sp>
        <p:nvSpPr>
          <p:cNvPr id="6" name="Slide Number Placeholder 5"/>
          <p:cNvSpPr>
            <a:spLocks noGrp="1"/>
          </p:cNvSpPr>
          <p:nvPr>
            <p:ph type="sldNum" sz="quarter" idx="4"/>
          </p:nvPr>
        </p:nvSpPr>
        <p:spPr>
          <a:xfrm>
            <a:off x="407773" y="6356351"/>
            <a:ext cx="2057400" cy="365125"/>
          </a:xfrm>
          <a:prstGeom prst="rect">
            <a:avLst/>
          </a:prstGeom>
        </p:spPr>
        <p:txBody>
          <a:bodyPr vert="horz" lIns="91440" tIns="45720" rIns="91440" bIns="45720" rtlCol="0" anchor="ctr"/>
          <a:lstStyle>
            <a:lvl1pPr algn="l">
              <a:defRPr sz="900" b="1" i="0">
                <a:solidFill>
                  <a:schemeClr val="bg1"/>
                </a:solidFill>
                <a:latin typeface="Gill Sans Regular" panose="020B0502020104020203" pitchFamily="34" charset="-79"/>
              </a:defRPr>
            </a:lvl1pPr>
          </a:lstStyle>
          <a:p>
            <a:fld id="{0AB40DA4-FA10-48ED-9ACF-0ECC4D460407}" type="slidenum">
              <a:rPr lang="en-US" smtClean="0"/>
              <a:pPr/>
              <a:t>‹#›</a:t>
            </a:fld>
            <a:endParaRPr lang="en-US" dirty="0"/>
          </a:p>
        </p:txBody>
      </p:sp>
    </p:spTree>
    <p:extLst>
      <p:ext uri="{BB962C8B-B14F-4D97-AF65-F5344CB8AC3E}">
        <p14:creationId xmlns:p14="http://schemas.microsoft.com/office/powerpoint/2010/main" val="27551804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55" r:id="rId10"/>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150" b="0" i="0" kern="1200">
          <a:solidFill>
            <a:schemeClr val="accent2"/>
          </a:solidFill>
          <a:latin typeface="Gill Sans Regular" panose="020B0502020104020203" pitchFamily="34" charset="-79"/>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2100" b="0" i="0" kern="1200">
          <a:solidFill>
            <a:schemeClr val="tx1"/>
          </a:solidFill>
          <a:latin typeface="Gill Sans Regular" panose="020B0502020104020203" pitchFamily="34" charset="-79"/>
          <a:ea typeface="+mn-ea"/>
          <a:cs typeface="+mn-cs"/>
        </a:defRPr>
      </a:lvl1pPr>
      <a:lvl2pPr marL="514350" indent="-171450" algn="l" defTabSz="685800" rtl="0" eaLnBrk="1" latinLnBrk="0" hangingPunct="1">
        <a:lnSpc>
          <a:spcPct val="100000"/>
        </a:lnSpc>
        <a:spcBef>
          <a:spcPts val="375"/>
        </a:spcBef>
        <a:buClr>
          <a:srgbClr val="00B7B3"/>
        </a:buClr>
        <a:buFont typeface="Wingdings" pitchFamily="2" charset="2"/>
        <a:buChar char="§"/>
        <a:defRPr sz="1800" b="0" i="0" kern="1200">
          <a:solidFill>
            <a:schemeClr val="tx1"/>
          </a:solidFill>
          <a:latin typeface="Gill Sans Regular" panose="020B0502020104020203" pitchFamily="34" charset="-79"/>
          <a:ea typeface="+mn-ea"/>
          <a:cs typeface="+mn-cs"/>
        </a:defRPr>
      </a:lvl2pPr>
      <a:lvl3pPr marL="857250" indent="-171450" algn="l" defTabSz="685800" rtl="0" eaLnBrk="1" latinLnBrk="0" hangingPunct="1">
        <a:lnSpc>
          <a:spcPct val="100000"/>
        </a:lnSpc>
        <a:spcBef>
          <a:spcPts val="375"/>
        </a:spcBef>
        <a:buClr>
          <a:srgbClr val="3C9988"/>
        </a:buClr>
        <a:buSzPct val="76000"/>
        <a:buFont typeface="Courier New" panose="02070309020205020404" pitchFamily="49" charset="0"/>
        <a:buChar char="o"/>
        <a:defRPr sz="1500" b="0" i="0" kern="1200">
          <a:solidFill>
            <a:schemeClr val="tx1"/>
          </a:solidFill>
          <a:latin typeface="Gill Sans Regular" panose="020B0502020104020203" pitchFamily="34" charset="-79"/>
          <a:ea typeface="+mn-ea"/>
          <a:cs typeface="+mn-cs"/>
        </a:defRPr>
      </a:lvl3pPr>
      <a:lvl4pPr marL="1200150" indent="-171450" algn="l" defTabSz="685800" rtl="0" eaLnBrk="1" latinLnBrk="0" hangingPunct="1">
        <a:lnSpc>
          <a:spcPct val="100000"/>
        </a:lnSpc>
        <a:spcBef>
          <a:spcPts val="375"/>
        </a:spcBef>
        <a:buClr>
          <a:schemeClr val="tx2"/>
        </a:buClr>
        <a:buFont typeface="System Font Regular"/>
        <a:buChar char="‣"/>
        <a:defRPr sz="1350" b="0" i="0" kern="1200">
          <a:solidFill>
            <a:schemeClr val="tx1"/>
          </a:solidFill>
          <a:latin typeface="Gill Sans Regular" panose="020B0502020104020203" pitchFamily="34" charset="-79"/>
          <a:ea typeface="+mn-ea"/>
          <a:cs typeface="+mn-cs"/>
        </a:defRPr>
      </a:lvl4pPr>
      <a:lvl5pPr marL="1543050" indent="-171450" algn="l" defTabSz="685800" rtl="0" eaLnBrk="1" latinLnBrk="0" hangingPunct="1">
        <a:lnSpc>
          <a:spcPct val="100000"/>
        </a:lnSpc>
        <a:spcBef>
          <a:spcPts val="375"/>
        </a:spcBef>
        <a:buClr>
          <a:schemeClr val="accent3"/>
        </a:buClr>
        <a:buSzPct val="74000"/>
        <a:buFont typeface="Arial" panose="020B0604020202020204" pitchFamily="34" charset="0"/>
        <a:buChar char="•"/>
        <a:defRPr sz="1350" b="0" i="0" kern="1200">
          <a:solidFill>
            <a:schemeClr val="tx1"/>
          </a:solidFill>
          <a:latin typeface="Gill Sans Regular" panose="020B0502020104020203" pitchFamily="34" charset="-79"/>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bwMode="auto">
          <a:xfrm>
            <a:off x="410994" y="547992"/>
            <a:ext cx="8322013" cy="560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lvl1pPr marL="39688" indent="-39688" algn="l" rtl="0" eaLnBrk="0" fontAlgn="base" hangingPunct="0">
              <a:spcBef>
                <a:spcPts val="400"/>
              </a:spcBef>
              <a:spcAft>
                <a:spcPct val="0"/>
              </a:spcAft>
              <a:defRPr sz="1600" b="1">
                <a:solidFill>
                  <a:srgbClr val="3885C9"/>
                </a:solidFill>
                <a:latin typeface="+mn-lt"/>
                <a:ea typeface="+mn-ea"/>
                <a:cs typeface="+mn-cs"/>
                <a:sym typeface="Arial" charset="0"/>
              </a:defRPr>
            </a:lvl1pPr>
            <a:lvl2pPr marL="330200" indent="127000" algn="ctr" rtl="0" eaLnBrk="0" fontAlgn="base" hangingPunct="0">
              <a:spcBef>
                <a:spcPts val="600"/>
              </a:spcBef>
              <a:spcAft>
                <a:spcPct val="0"/>
              </a:spcAft>
              <a:defRPr sz="2400" b="1">
                <a:solidFill>
                  <a:schemeClr val="tx1"/>
                </a:solidFill>
                <a:latin typeface="+mn-lt"/>
                <a:sym typeface="Arial" charset="0"/>
              </a:defRPr>
            </a:lvl2pPr>
            <a:lvl3pPr marL="784225" indent="130175" algn="ctr" rtl="0" eaLnBrk="0" fontAlgn="base" hangingPunct="0">
              <a:spcBef>
                <a:spcPts val="500"/>
              </a:spcBef>
              <a:spcAft>
                <a:spcPct val="0"/>
              </a:spcAft>
              <a:defRPr sz="2000" b="1">
                <a:solidFill>
                  <a:schemeClr val="tx1"/>
                </a:solidFill>
                <a:latin typeface="+mn-lt"/>
                <a:sym typeface="Arial" charset="0"/>
              </a:defRPr>
            </a:lvl3pPr>
            <a:lvl4pPr marL="1306513" indent="65088" algn="ctr" rtl="0" eaLnBrk="0" fontAlgn="base" hangingPunct="0">
              <a:spcBef>
                <a:spcPts val="400"/>
              </a:spcBef>
              <a:spcAft>
                <a:spcPct val="0"/>
              </a:spcAft>
              <a:defRPr b="1">
                <a:solidFill>
                  <a:schemeClr val="tx1"/>
                </a:solidFill>
                <a:latin typeface="+mn-lt"/>
                <a:sym typeface="Arial" charset="0"/>
              </a:defRPr>
            </a:lvl4pPr>
            <a:lvl5pPr marL="1814513" indent="14288" algn="ctr" rtl="0" eaLnBrk="0" fontAlgn="base" hangingPunct="0">
              <a:spcBef>
                <a:spcPts val="400"/>
              </a:spcBef>
              <a:spcAft>
                <a:spcPct val="0"/>
              </a:spcAft>
              <a:defRPr b="1">
                <a:solidFill>
                  <a:schemeClr val="tx1"/>
                </a:solidFill>
                <a:latin typeface="+mn-lt"/>
                <a:sym typeface="Arial" charset="0"/>
              </a:defRPr>
            </a:lvl5pPr>
            <a:lvl6pPr marL="2271713" algn="ctr" rtl="0" fontAlgn="base">
              <a:spcBef>
                <a:spcPts val="400"/>
              </a:spcBef>
              <a:spcAft>
                <a:spcPct val="0"/>
              </a:spcAft>
              <a:defRPr b="1">
                <a:solidFill>
                  <a:schemeClr val="tx1"/>
                </a:solidFill>
                <a:latin typeface="+mn-lt"/>
                <a:sym typeface="Arial" charset="0"/>
              </a:defRPr>
            </a:lvl6pPr>
            <a:lvl7pPr marL="2728913" algn="ctr" rtl="0" fontAlgn="base">
              <a:spcBef>
                <a:spcPts val="400"/>
              </a:spcBef>
              <a:spcAft>
                <a:spcPct val="0"/>
              </a:spcAft>
              <a:defRPr b="1">
                <a:solidFill>
                  <a:schemeClr val="tx1"/>
                </a:solidFill>
                <a:latin typeface="+mn-lt"/>
                <a:sym typeface="Arial" charset="0"/>
              </a:defRPr>
            </a:lvl7pPr>
            <a:lvl8pPr marL="3186113" algn="ctr" rtl="0" fontAlgn="base">
              <a:spcBef>
                <a:spcPts val="400"/>
              </a:spcBef>
              <a:spcAft>
                <a:spcPct val="0"/>
              </a:spcAft>
              <a:defRPr b="1">
                <a:solidFill>
                  <a:schemeClr val="tx1"/>
                </a:solidFill>
                <a:latin typeface="+mn-lt"/>
                <a:sym typeface="Arial" charset="0"/>
              </a:defRPr>
            </a:lvl8pPr>
            <a:lvl9pPr marL="3643313" algn="ctr" rtl="0" fontAlgn="base">
              <a:spcBef>
                <a:spcPts val="400"/>
              </a:spcBef>
              <a:spcAft>
                <a:spcPct val="0"/>
              </a:spcAft>
              <a:defRPr b="1">
                <a:solidFill>
                  <a:schemeClr val="tx1"/>
                </a:solidFill>
                <a:latin typeface="+mn-lt"/>
                <a:sym typeface="Arial" charset="0"/>
              </a:defRPr>
            </a:lvl9pPr>
          </a:lstStyle>
          <a:p>
            <a:pPr algn="ctr"/>
            <a:endParaRPr lang="en-US" sz="3200" kern="0" dirty="0" smtClean="0">
              <a:solidFill>
                <a:schemeClr val="accent2"/>
              </a:solidFill>
            </a:endParaRPr>
          </a:p>
          <a:p>
            <a:pPr algn="ctr"/>
            <a:endParaRPr lang="en-US" sz="3200" kern="0" dirty="0" smtClean="0">
              <a:solidFill>
                <a:schemeClr val="accent2"/>
              </a:solidFill>
            </a:endParaRPr>
          </a:p>
          <a:p>
            <a:pPr algn="ctr"/>
            <a:r>
              <a:rPr lang="en-US" sz="3400" kern="0" dirty="0" smtClean="0">
                <a:solidFill>
                  <a:schemeClr val="accent2"/>
                </a:solidFill>
              </a:rPr>
              <a:t>Everything </a:t>
            </a:r>
            <a:r>
              <a:rPr lang="en-US" sz="3400" kern="0" dirty="0">
                <a:solidFill>
                  <a:schemeClr val="accent2"/>
                </a:solidFill>
              </a:rPr>
              <a:t>You Ever Wanted to Know </a:t>
            </a:r>
            <a:endParaRPr lang="en-US" sz="3400" kern="0" dirty="0" smtClean="0">
              <a:solidFill>
                <a:schemeClr val="accent2"/>
              </a:solidFill>
            </a:endParaRPr>
          </a:p>
          <a:p>
            <a:pPr algn="ctr"/>
            <a:r>
              <a:rPr lang="en-US" sz="3400" kern="0" dirty="0" smtClean="0">
                <a:solidFill>
                  <a:schemeClr val="accent2"/>
                </a:solidFill>
              </a:rPr>
              <a:t>about </a:t>
            </a:r>
            <a:r>
              <a:rPr lang="en-US" sz="3400" kern="0" dirty="0">
                <a:solidFill>
                  <a:schemeClr val="accent2"/>
                </a:solidFill>
              </a:rPr>
              <a:t>EBTs and Alcohol </a:t>
            </a:r>
            <a:r>
              <a:rPr lang="en-US" sz="3400" kern="0" dirty="0" smtClean="0">
                <a:solidFill>
                  <a:schemeClr val="accent2"/>
                </a:solidFill>
              </a:rPr>
              <a:t>Testing</a:t>
            </a:r>
          </a:p>
          <a:p>
            <a:pPr algn="ctr"/>
            <a:endParaRPr lang="en-US" sz="1800" kern="0" dirty="0">
              <a:solidFill>
                <a:schemeClr val="accent2"/>
              </a:solidFill>
            </a:endParaRPr>
          </a:p>
          <a:p>
            <a:pPr algn="ctr"/>
            <a:endParaRPr lang="en-US" sz="1800" kern="0" dirty="0" smtClean="0">
              <a:solidFill>
                <a:schemeClr val="accent2"/>
              </a:solidFill>
            </a:endParaRPr>
          </a:p>
          <a:p>
            <a:pPr algn="ctr"/>
            <a:endParaRPr lang="en-US" sz="1800" kern="0" dirty="0">
              <a:solidFill>
                <a:schemeClr val="accent2"/>
              </a:solidFill>
            </a:endParaRPr>
          </a:p>
          <a:p>
            <a:pPr algn="r"/>
            <a:r>
              <a:rPr lang="en-US" sz="2400" b="0" kern="0" dirty="0">
                <a:solidFill>
                  <a:schemeClr val="tx1"/>
                </a:solidFill>
              </a:rPr>
              <a:t>Ed Conde</a:t>
            </a:r>
          </a:p>
          <a:p>
            <a:pPr algn="r"/>
            <a:r>
              <a:rPr lang="en-US" sz="2400" b="0" kern="0" dirty="0">
                <a:solidFill>
                  <a:schemeClr val="tx1"/>
                </a:solidFill>
              </a:rPr>
              <a:t>USDOT/Volpe </a:t>
            </a:r>
            <a:r>
              <a:rPr lang="en-US" sz="2400" b="0" kern="0" dirty="0" smtClean="0">
                <a:solidFill>
                  <a:schemeClr val="tx1"/>
                </a:solidFill>
              </a:rPr>
              <a:t>Center</a:t>
            </a:r>
          </a:p>
          <a:p>
            <a:pPr algn="r"/>
            <a:endParaRPr lang="en-US" sz="2000" kern="0" dirty="0" smtClean="0">
              <a:solidFill>
                <a:schemeClr val="tx1"/>
              </a:solidFill>
            </a:endParaRPr>
          </a:p>
          <a:p>
            <a:pPr algn="r"/>
            <a:endParaRPr lang="en-US" sz="700" b="0" kern="0" dirty="0">
              <a:solidFill>
                <a:schemeClr val="tx1"/>
              </a:solidFill>
            </a:endParaRPr>
          </a:p>
          <a:p>
            <a:pPr marL="0" indent="0" algn="r"/>
            <a:r>
              <a:rPr lang="en-US" sz="2000" b="0" dirty="0">
                <a:solidFill>
                  <a:schemeClr val="tx1"/>
                </a:solidFill>
              </a:rPr>
              <a:t>FTA Drug and Alcohol Program </a:t>
            </a:r>
            <a:endParaRPr lang="en-US" sz="2000" b="0" dirty="0" smtClean="0">
              <a:solidFill>
                <a:schemeClr val="tx1"/>
              </a:solidFill>
            </a:endParaRPr>
          </a:p>
          <a:p>
            <a:pPr marL="0" indent="0" algn="r"/>
            <a:r>
              <a:rPr lang="en-US" sz="2000" b="0" dirty="0" smtClean="0">
                <a:solidFill>
                  <a:schemeClr val="tx1"/>
                </a:solidFill>
              </a:rPr>
              <a:t>National </a:t>
            </a:r>
            <a:r>
              <a:rPr lang="en-US" sz="2000" b="0" dirty="0">
                <a:solidFill>
                  <a:schemeClr val="tx1"/>
                </a:solidFill>
              </a:rPr>
              <a:t>Conference</a:t>
            </a:r>
            <a:br>
              <a:rPr lang="en-US" sz="2000" b="0" dirty="0">
                <a:solidFill>
                  <a:schemeClr val="tx1"/>
                </a:solidFill>
              </a:rPr>
            </a:br>
            <a:r>
              <a:rPr lang="en-US" sz="2000" b="0" dirty="0">
                <a:solidFill>
                  <a:schemeClr val="tx1"/>
                </a:solidFill>
              </a:rPr>
              <a:t>May 13, </a:t>
            </a:r>
            <a:r>
              <a:rPr lang="en-US" sz="2000" b="0" dirty="0" smtClean="0">
                <a:solidFill>
                  <a:schemeClr val="tx1"/>
                </a:solidFill>
              </a:rPr>
              <a:t>2021</a:t>
            </a:r>
            <a:endParaRPr lang="en-US" sz="2000" b="0" dirty="0">
              <a:solidFill>
                <a:schemeClr val="tx1"/>
              </a:solidFill>
            </a:endParaRPr>
          </a:p>
        </p:txBody>
      </p:sp>
    </p:spTree>
    <p:extLst>
      <p:ext uri="{BB962C8B-B14F-4D97-AF65-F5344CB8AC3E}">
        <p14:creationId xmlns:p14="http://schemas.microsoft.com/office/powerpoint/2010/main" val="224756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EBTs – Flow Rates</a:t>
            </a:r>
          </a:p>
        </p:txBody>
      </p:sp>
      <p:sp>
        <p:nvSpPr>
          <p:cNvPr id="4" name="Content Placeholder 3"/>
          <p:cNvSpPr>
            <a:spLocks noGrp="1"/>
          </p:cNvSpPr>
          <p:nvPr>
            <p:ph idx="1"/>
          </p:nvPr>
        </p:nvSpPr>
        <p:spPr/>
        <p:txBody>
          <a:bodyPr/>
          <a:lstStyle/>
          <a:p>
            <a:pPr>
              <a:lnSpc>
                <a:spcPct val="150000"/>
              </a:lnSpc>
            </a:pPr>
            <a:r>
              <a:rPr lang="en-US" dirty="0"/>
              <a:t>BASS</a:t>
            </a:r>
          </a:p>
          <a:p>
            <a:pPr>
              <a:lnSpc>
                <a:spcPct val="150000"/>
              </a:lnSpc>
            </a:pPr>
            <a:r>
              <a:rPr lang="en-US" dirty="0"/>
              <a:t>Minimum volumes</a:t>
            </a:r>
          </a:p>
          <a:p>
            <a:pPr>
              <a:lnSpc>
                <a:spcPct val="150000"/>
              </a:lnSpc>
            </a:pPr>
            <a:r>
              <a:rPr lang="en-US" dirty="0"/>
              <a:t>Maximum volumes</a:t>
            </a:r>
          </a:p>
          <a:p>
            <a:pPr>
              <a:lnSpc>
                <a:spcPct val="150000"/>
              </a:lnSpc>
            </a:pPr>
            <a:r>
              <a:rPr lang="en-US" dirty="0"/>
              <a:t>Minimum flow rate</a:t>
            </a:r>
          </a:p>
          <a:p>
            <a:pPr>
              <a:lnSpc>
                <a:spcPct val="150000"/>
              </a:lnSpc>
            </a:pPr>
            <a:r>
              <a:rPr lang="en-US" dirty="0"/>
              <a:t>Maximum flow rate</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10</a:t>
            </a:fld>
            <a:endParaRPr lang="en-US" sz="1200" dirty="0"/>
          </a:p>
        </p:txBody>
      </p:sp>
    </p:spTree>
    <p:extLst>
      <p:ext uri="{BB962C8B-B14F-4D97-AF65-F5344CB8AC3E}">
        <p14:creationId xmlns:p14="http://schemas.microsoft.com/office/powerpoint/2010/main" val="337881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Beating the Test?</a:t>
            </a:r>
          </a:p>
        </p:txBody>
      </p:sp>
      <p:sp>
        <p:nvSpPr>
          <p:cNvPr id="4" name="Content Placeholder 3"/>
          <p:cNvSpPr>
            <a:spLocks noGrp="1"/>
          </p:cNvSpPr>
          <p:nvPr>
            <p:ph idx="1"/>
          </p:nvPr>
        </p:nvSpPr>
        <p:spPr/>
        <p:txBody>
          <a:bodyPr/>
          <a:lstStyle/>
          <a:p>
            <a:pPr>
              <a:lnSpc>
                <a:spcPct val="150000"/>
              </a:lnSpc>
            </a:pPr>
            <a:r>
              <a:rPr lang="en-US" dirty="0"/>
              <a:t>Low volume</a:t>
            </a:r>
          </a:p>
          <a:p>
            <a:pPr>
              <a:lnSpc>
                <a:spcPct val="150000"/>
              </a:lnSpc>
            </a:pPr>
            <a:r>
              <a:rPr lang="en-US" dirty="0"/>
              <a:t>Breath temperature - hyperventilation</a:t>
            </a:r>
          </a:p>
          <a:p>
            <a:pPr>
              <a:lnSpc>
                <a:spcPct val="150000"/>
              </a:lnSpc>
            </a:pPr>
            <a:r>
              <a:rPr lang="en-US" dirty="0"/>
              <a:t>Breath bypass</a:t>
            </a:r>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11</a:t>
            </a:fld>
            <a:endParaRPr lang="en-US" sz="1200" dirty="0"/>
          </a:p>
        </p:txBody>
      </p:sp>
    </p:spTree>
    <p:extLst>
      <p:ext uri="{BB962C8B-B14F-4D97-AF65-F5344CB8AC3E}">
        <p14:creationId xmlns:p14="http://schemas.microsoft.com/office/powerpoint/2010/main" val="3103233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Manual Mode</a:t>
            </a:r>
          </a:p>
        </p:txBody>
      </p:sp>
      <p:sp>
        <p:nvSpPr>
          <p:cNvPr id="4" name="Content Placeholder 3"/>
          <p:cNvSpPr>
            <a:spLocks noGrp="1"/>
          </p:cNvSpPr>
          <p:nvPr>
            <p:ph idx="1"/>
          </p:nvPr>
        </p:nvSpPr>
        <p:spPr/>
        <p:txBody>
          <a:bodyPr/>
          <a:lstStyle/>
          <a:p>
            <a:pPr>
              <a:lnSpc>
                <a:spcPct val="150000"/>
              </a:lnSpc>
            </a:pPr>
            <a:r>
              <a:rPr lang="en-US" dirty="0"/>
              <a:t>What is it?</a:t>
            </a:r>
          </a:p>
          <a:p>
            <a:pPr>
              <a:lnSpc>
                <a:spcPct val="150000"/>
              </a:lnSpc>
            </a:pPr>
            <a:r>
              <a:rPr lang="en-US" dirty="0"/>
              <a:t>What is it for?</a:t>
            </a:r>
          </a:p>
          <a:p>
            <a:pPr>
              <a:lnSpc>
                <a:spcPct val="150000"/>
              </a:lnSpc>
            </a:pPr>
            <a:r>
              <a:rPr lang="en-US" dirty="0"/>
              <a:t>Problems with using it.</a:t>
            </a:r>
            <a:endParaRPr lang="en-US" dirty="0">
              <a:cs typeface="Arial"/>
            </a:endParaRP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12</a:t>
            </a:fld>
            <a:endParaRPr lang="en-US" sz="1200" dirty="0"/>
          </a:p>
        </p:txBody>
      </p:sp>
    </p:spTree>
    <p:extLst>
      <p:ext uri="{BB962C8B-B14F-4D97-AF65-F5344CB8AC3E}">
        <p14:creationId xmlns:p14="http://schemas.microsoft.com/office/powerpoint/2010/main" val="497449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Court Cases</a:t>
            </a:r>
            <a:endParaRPr lang="en-US" dirty="0"/>
          </a:p>
        </p:txBody>
      </p:sp>
      <p:sp>
        <p:nvSpPr>
          <p:cNvPr id="4" name="Content Placeholder 3"/>
          <p:cNvSpPr>
            <a:spLocks noGrp="1"/>
          </p:cNvSpPr>
          <p:nvPr>
            <p:ph idx="1"/>
          </p:nvPr>
        </p:nvSpPr>
        <p:spPr/>
        <p:txBody>
          <a:bodyPr/>
          <a:lstStyle/>
          <a:p>
            <a:pPr>
              <a:lnSpc>
                <a:spcPct val="200000"/>
              </a:lnSpc>
            </a:pPr>
            <a:r>
              <a:rPr lang="en-US" dirty="0"/>
              <a:t>A) Hardware/Software Issues</a:t>
            </a:r>
          </a:p>
          <a:p>
            <a:pPr>
              <a:lnSpc>
                <a:spcPct val="200000"/>
              </a:lnSpc>
            </a:pPr>
            <a:r>
              <a:rPr lang="en-US" dirty="0"/>
              <a:t>B) Manufacturer's Instructions</a:t>
            </a:r>
          </a:p>
          <a:p>
            <a:pPr>
              <a:lnSpc>
                <a:spcPct val="200000"/>
              </a:lnSpc>
            </a:pPr>
            <a:r>
              <a:rPr lang="en-US" dirty="0"/>
              <a:t>C) Record Keeping</a:t>
            </a:r>
          </a:p>
          <a:p>
            <a:pPr>
              <a:lnSpc>
                <a:spcPct val="200000"/>
              </a:lnSpc>
            </a:pPr>
            <a:r>
              <a:rPr lang="en-US" dirty="0"/>
              <a:t>D) Test Procedure</a:t>
            </a:r>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13</a:t>
            </a:fld>
            <a:endParaRPr lang="en-US" sz="1200" dirty="0"/>
          </a:p>
        </p:txBody>
      </p:sp>
    </p:spTree>
    <p:extLst>
      <p:ext uri="{BB962C8B-B14F-4D97-AF65-F5344CB8AC3E}">
        <p14:creationId xmlns:p14="http://schemas.microsoft.com/office/powerpoint/2010/main" val="2830840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Top Causes of Lost Cases</a:t>
            </a:r>
            <a:endParaRPr lang="en-US" dirty="0"/>
          </a:p>
        </p:txBody>
      </p:sp>
      <p:sp>
        <p:nvSpPr>
          <p:cNvPr id="4" name="Content Placeholder 3"/>
          <p:cNvSpPr>
            <a:spLocks noGrp="1"/>
          </p:cNvSpPr>
          <p:nvPr>
            <p:ph idx="1"/>
          </p:nvPr>
        </p:nvSpPr>
        <p:spPr/>
        <p:txBody>
          <a:bodyPr>
            <a:normAutofit/>
          </a:bodyPr>
          <a:lstStyle/>
          <a:p>
            <a:pPr marL="0" indent="0">
              <a:lnSpc>
                <a:spcPct val="150000"/>
              </a:lnSpc>
              <a:buNone/>
            </a:pPr>
            <a:r>
              <a:rPr lang="en-US" dirty="0" smtClean="0"/>
              <a:t>A</a:t>
            </a:r>
            <a:r>
              <a:rPr lang="en-US" dirty="0"/>
              <a:t>) Hardware/Software </a:t>
            </a:r>
            <a:r>
              <a:rPr lang="en-US" dirty="0" smtClean="0"/>
              <a:t>Issues</a:t>
            </a:r>
            <a:endParaRPr lang="en-US" dirty="0"/>
          </a:p>
          <a:p>
            <a:pPr>
              <a:lnSpc>
                <a:spcPct val="150000"/>
              </a:lnSpc>
            </a:pPr>
            <a:r>
              <a:rPr lang="en-US" u="sng" dirty="0"/>
              <a:t>Device modified </a:t>
            </a:r>
            <a:r>
              <a:rPr lang="en-US" dirty="0"/>
              <a:t>from the one on the CPL</a:t>
            </a:r>
          </a:p>
          <a:p>
            <a:pPr>
              <a:lnSpc>
                <a:spcPct val="150000"/>
              </a:lnSpc>
            </a:pPr>
            <a:r>
              <a:rPr lang="en-US" dirty="0"/>
              <a:t>Screener, EBT, or Calibrator </a:t>
            </a:r>
            <a:r>
              <a:rPr lang="en-US" u="sng" dirty="0"/>
              <a:t>no longer</a:t>
            </a:r>
            <a:r>
              <a:rPr lang="en-US" dirty="0"/>
              <a:t> on CPL</a:t>
            </a:r>
          </a:p>
          <a:p>
            <a:pPr>
              <a:lnSpc>
                <a:spcPct val="150000"/>
              </a:lnSpc>
            </a:pPr>
            <a:r>
              <a:rPr lang="en-US" u="sng" dirty="0"/>
              <a:t>Expired</a:t>
            </a:r>
            <a:r>
              <a:rPr lang="en-US" dirty="0"/>
              <a:t> Gas Tank or Alcohol Solution</a:t>
            </a:r>
            <a:endParaRPr lang="en-US" dirty="0"/>
          </a:p>
        </p:txBody>
      </p:sp>
      <p:sp>
        <p:nvSpPr>
          <p:cNvPr id="8" name="TextBox 7"/>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14</a:t>
            </a:fld>
            <a:endParaRPr lang="en-US" sz="1200" dirty="0"/>
          </a:p>
        </p:txBody>
      </p:sp>
    </p:spTree>
    <p:extLst>
      <p:ext uri="{BB962C8B-B14F-4D97-AF65-F5344CB8AC3E}">
        <p14:creationId xmlns:p14="http://schemas.microsoft.com/office/powerpoint/2010/main" val="2734999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Workplace Rules – Screening Tests</a:t>
            </a:r>
            <a:br>
              <a:rPr lang="en-US" smtClean="0"/>
            </a:br>
            <a:r>
              <a:rPr lang="en-US" smtClean="0"/>
              <a:t/>
            </a:r>
            <a:br>
              <a:rPr lang="en-US" smtClean="0"/>
            </a:br>
            <a:r>
              <a:rPr lang="en-US" smtClean="0"/>
              <a:t/>
            </a:r>
            <a:br>
              <a:rPr lang="en-US" smtClean="0"/>
            </a:br>
            <a:endParaRPr lang="en-US" dirty="0"/>
          </a:p>
        </p:txBody>
      </p:sp>
      <p:sp>
        <p:nvSpPr>
          <p:cNvPr id="3" name="Content Placeholder 2"/>
          <p:cNvSpPr>
            <a:spLocks noGrp="1"/>
          </p:cNvSpPr>
          <p:nvPr>
            <p:ph idx="1"/>
          </p:nvPr>
        </p:nvSpPr>
        <p:spPr/>
        <p:txBody>
          <a:bodyPr/>
          <a:lstStyle/>
          <a:p>
            <a:pPr marL="0" indent="0">
              <a:buNone/>
            </a:pPr>
            <a:r>
              <a:rPr lang="en-US" b="1" dirty="0" smtClean="0"/>
              <a:t>§ </a:t>
            </a:r>
            <a:r>
              <a:rPr lang="en-US" b="1" dirty="0"/>
              <a:t>40.229 What devices are used to conduct alcohol screening tests?</a:t>
            </a:r>
          </a:p>
          <a:p>
            <a:endParaRPr lang="en-US" dirty="0" smtClean="0"/>
          </a:p>
          <a:p>
            <a:pPr marL="0" indent="0">
              <a:buNone/>
            </a:pPr>
            <a:r>
              <a:rPr lang="en-US" dirty="0" smtClean="0"/>
              <a:t>EBTs and ASDs on the NHTSA conforming products lists (CPL) for evidential and non-evidential devices are the only devices you are allowed to use to conduct alcohol screening tests under this part. </a:t>
            </a:r>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15</a:t>
            </a:fld>
            <a:endParaRPr lang="en-US" sz="1200" dirty="0"/>
          </a:p>
        </p:txBody>
      </p:sp>
    </p:spTree>
    <p:extLst>
      <p:ext uri="{BB962C8B-B14F-4D97-AF65-F5344CB8AC3E}">
        <p14:creationId xmlns:p14="http://schemas.microsoft.com/office/powerpoint/2010/main" val="2972586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Workplace Rules – Confirmation</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a:t>§ 40.231 What devices are used to conduct alcohol confirmation tests? </a:t>
            </a:r>
          </a:p>
          <a:p>
            <a:endParaRPr lang="en-US"/>
          </a:p>
          <a:p>
            <a:pPr marL="0" indent="0">
              <a:buNone/>
            </a:pPr>
            <a:r>
              <a:rPr lang="en-US"/>
              <a:t>(a) EBTs on the NHTSA CPL for evidential devices that meet the requirements of paragraph (b) of this section are the only devices you may use to conduct alcohol confirmation tests under this part. </a:t>
            </a:r>
          </a:p>
          <a:p>
            <a:endParaRPr lang="en-US" dirty="0"/>
          </a:p>
        </p:txBody>
      </p:sp>
      <p:sp>
        <p:nvSpPr>
          <p:cNvPr id="11" name="TextBox 10"/>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16</a:t>
            </a:fld>
            <a:endParaRPr lang="en-US" sz="1200" dirty="0"/>
          </a:p>
        </p:txBody>
      </p:sp>
    </p:spTree>
    <p:extLst>
      <p:ext uri="{BB962C8B-B14F-4D97-AF65-F5344CB8AC3E}">
        <p14:creationId xmlns:p14="http://schemas.microsoft.com/office/powerpoint/2010/main" val="1340840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Workplace Rules – Use of EBTs</a:t>
            </a:r>
          </a:p>
        </p:txBody>
      </p:sp>
      <p:sp>
        <p:nvSpPr>
          <p:cNvPr id="2" name="Content Placeholder 1"/>
          <p:cNvSpPr>
            <a:spLocks noGrp="1"/>
          </p:cNvSpPr>
          <p:nvPr>
            <p:ph idx="1"/>
          </p:nvPr>
        </p:nvSpPr>
        <p:spPr/>
        <p:txBody>
          <a:bodyPr/>
          <a:lstStyle/>
          <a:p>
            <a:pPr marL="0" indent="0">
              <a:buNone/>
            </a:pPr>
            <a:r>
              <a:rPr lang="en-US" b="1" dirty="0"/>
              <a:t>§ 40.233  What are the requirements for proper use and care of EBTs?</a:t>
            </a:r>
          </a:p>
          <a:p>
            <a:endParaRPr lang="en-US" dirty="0"/>
          </a:p>
          <a:p>
            <a:pPr marL="0" indent="0">
              <a:buNone/>
            </a:pPr>
            <a:r>
              <a:rPr lang="en-US" dirty="0"/>
              <a:t>(c) As the user of the EBT, you must do the following:</a:t>
            </a:r>
          </a:p>
          <a:p>
            <a:endParaRPr lang="en-US" dirty="0"/>
          </a:p>
          <a:p>
            <a:pPr marL="330200" lvl="1" indent="0" algn="l">
              <a:buNone/>
            </a:pPr>
            <a:r>
              <a:rPr lang="en-US" sz="2000" b="0" dirty="0"/>
              <a:t>(2) In conducting external calibration checks, you must use only calibration devices appearing on NHTSA's CPL for “Calibrating Units for Breath Alcohol Tests.”</a:t>
            </a:r>
            <a:endParaRPr lang="en-US" sz="2000" b="0" dirty="0">
              <a:cs typeface="Arial"/>
            </a:endParaRPr>
          </a:p>
          <a:p>
            <a:endParaRPr lang="en-US" dirty="0"/>
          </a:p>
        </p:txBody>
      </p:sp>
      <p:sp>
        <p:nvSpPr>
          <p:cNvPr id="11" name="TextBox 10"/>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17</a:t>
            </a:fld>
            <a:endParaRPr lang="en-US" sz="1200" dirty="0"/>
          </a:p>
        </p:txBody>
      </p:sp>
    </p:spTree>
    <p:extLst>
      <p:ext uri="{BB962C8B-B14F-4D97-AF65-F5344CB8AC3E}">
        <p14:creationId xmlns:p14="http://schemas.microsoft.com/office/powerpoint/2010/main" val="3383875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Devices Modified</a:t>
            </a:r>
            <a:endParaRPr lang="en-US" dirty="0"/>
          </a:p>
        </p:txBody>
      </p:sp>
      <p:sp>
        <p:nvSpPr>
          <p:cNvPr id="4" name="Content Placeholder 3"/>
          <p:cNvSpPr>
            <a:spLocks noGrp="1"/>
          </p:cNvSpPr>
          <p:nvPr>
            <p:ph idx="1"/>
          </p:nvPr>
        </p:nvSpPr>
        <p:spPr/>
        <p:txBody>
          <a:bodyPr/>
          <a:lstStyle/>
          <a:p>
            <a:r>
              <a:rPr lang="en-US" dirty="0"/>
              <a:t>Evidential Breath Testers (EBTs), Screeners, and Calibrating Units are tested and approved with specific hardware &amp; software.</a:t>
            </a:r>
          </a:p>
          <a:p>
            <a:endParaRPr lang="en-US" dirty="0"/>
          </a:p>
          <a:p>
            <a:r>
              <a:rPr lang="en-US" dirty="0"/>
              <a:t>Changes to these devices that are not approved by NHTSA may affect their standing on the Conforming Products List (CPL).</a:t>
            </a:r>
            <a:endParaRPr lang="en-US" dirty="0">
              <a:cs typeface="Arial"/>
            </a:endParaRP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18</a:t>
            </a:fld>
            <a:endParaRPr lang="en-US" sz="1200" dirty="0"/>
          </a:p>
        </p:txBody>
      </p:sp>
    </p:spTree>
    <p:extLst>
      <p:ext uri="{BB962C8B-B14F-4D97-AF65-F5344CB8AC3E}">
        <p14:creationId xmlns:p14="http://schemas.microsoft.com/office/powerpoint/2010/main" val="1918025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Devices No Longer on CPL</a:t>
            </a:r>
            <a:endParaRPr lang="en-US" dirty="0"/>
          </a:p>
        </p:txBody>
      </p:sp>
      <p:sp>
        <p:nvSpPr>
          <p:cNvPr id="4" name="Content Placeholder 3"/>
          <p:cNvSpPr>
            <a:spLocks noGrp="1"/>
          </p:cNvSpPr>
          <p:nvPr>
            <p:ph idx="1"/>
          </p:nvPr>
        </p:nvSpPr>
        <p:spPr/>
        <p:txBody>
          <a:bodyPr/>
          <a:lstStyle/>
          <a:p>
            <a:r>
              <a:rPr lang="en-US" dirty="0"/>
              <a:t>Check periodically to ensure that Screeners, EBTs, and Calibrators are still on the CPLs.</a:t>
            </a:r>
          </a:p>
          <a:p>
            <a:endParaRPr lang="en-US" dirty="0"/>
          </a:p>
          <a:p>
            <a:r>
              <a:rPr lang="en-US" dirty="0"/>
              <a:t>A device can be removed from the CPL if the manufacturer changes it and then it does not conform to the Model Specifications.</a:t>
            </a:r>
            <a:endParaRPr lang="en-US">
              <a:cs typeface="Arial"/>
            </a:endParaRP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19</a:t>
            </a:fld>
            <a:endParaRPr lang="en-US" sz="1200" dirty="0"/>
          </a:p>
        </p:txBody>
      </p:sp>
    </p:spTree>
    <p:extLst>
      <p:ext uri="{BB962C8B-B14F-4D97-AF65-F5344CB8AC3E}">
        <p14:creationId xmlns:p14="http://schemas.microsoft.com/office/powerpoint/2010/main" val="3017573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p:cNvSpPr>
          <p:nvPr/>
        </p:nvSpPr>
        <p:spPr bwMode="auto">
          <a:xfrm>
            <a:off x="4876800" y="2910986"/>
            <a:ext cx="373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eaLnBrk="1" hangingPunct="1">
              <a:spcBef>
                <a:spcPct val="50000"/>
              </a:spcBef>
            </a:pPr>
            <a:r>
              <a:rPr lang="en-US" b="1" dirty="0">
                <a:solidFill>
                  <a:srgbClr val="3885C9"/>
                </a:solidFill>
              </a:rPr>
              <a:t>Alcohol Countermeasures Laboratory</a:t>
            </a:r>
          </a:p>
        </p:txBody>
      </p:sp>
      <p:sp>
        <p:nvSpPr>
          <p:cNvPr id="6" name="Text Box 9"/>
          <p:cNvSpPr txBox="1">
            <a:spLocks/>
          </p:cNvSpPr>
          <p:nvPr/>
        </p:nvSpPr>
        <p:spPr bwMode="auto">
          <a:xfrm>
            <a:off x="762000" y="2557044"/>
            <a:ext cx="381000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algn="r" eaLnBrk="1" hangingPunct="1">
              <a:spcBef>
                <a:spcPct val="50000"/>
              </a:spcBef>
            </a:pPr>
            <a:r>
              <a:rPr lang="en-US" sz="2800" dirty="0"/>
              <a:t>Ed Conde</a:t>
            </a:r>
          </a:p>
          <a:p>
            <a:pPr algn="r" eaLnBrk="1" hangingPunct="1">
              <a:spcBef>
                <a:spcPct val="50000"/>
              </a:spcBef>
            </a:pPr>
            <a:r>
              <a:rPr lang="en-US" sz="2000" dirty="0"/>
              <a:t>USDOT/Volpe Center</a:t>
            </a:r>
          </a:p>
          <a:p>
            <a:pPr algn="r" eaLnBrk="1" hangingPunct="1">
              <a:spcBef>
                <a:spcPct val="50000"/>
              </a:spcBef>
            </a:pPr>
            <a:r>
              <a:rPr lang="en-US" sz="2000" dirty="0"/>
              <a:t>617-494-2428</a:t>
            </a:r>
          </a:p>
          <a:p>
            <a:pPr algn="r" eaLnBrk="1" hangingPunct="1">
              <a:spcBef>
                <a:spcPct val="50000"/>
              </a:spcBef>
            </a:pPr>
            <a:r>
              <a:rPr lang="en-US" sz="2000" dirty="0"/>
              <a:t>edward.conde@dot.gov</a:t>
            </a:r>
          </a:p>
        </p:txBody>
      </p:sp>
      <p:sp>
        <p:nvSpPr>
          <p:cNvPr id="2" name="Title 1"/>
          <p:cNvSpPr>
            <a:spLocks noGrp="1"/>
          </p:cNvSpPr>
          <p:nvPr>
            <p:ph type="title"/>
          </p:nvPr>
        </p:nvSpPr>
        <p:spPr/>
        <p:txBody>
          <a:bodyPr/>
          <a:lstStyle/>
          <a:p>
            <a:r>
              <a:rPr lang="en-US" dirty="0"/>
              <a:t>Speaker</a:t>
            </a:r>
          </a:p>
        </p:txBody>
      </p:sp>
      <p:sp>
        <p:nvSpPr>
          <p:cNvPr id="9" name="TextBox 8"/>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a:t>
            </a:fld>
            <a:endParaRPr lang="en-US" sz="1200" dirty="0"/>
          </a:p>
        </p:txBody>
      </p:sp>
    </p:spTree>
    <p:extLst>
      <p:ext uri="{BB962C8B-B14F-4D97-AF65-F5344CB8AC3E}">
        <p14:creationId xmlns:p14="http://schemas.microsoft.com/office/powerpoint/2010/main" val="2209258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Expired Gas &amp; Solutions</a:t>
            </a:r>
            <a:endParaRPr lang="en-US" dirty="0"/>
          </a:p>
        </p:txBody>
      </p:sp>
      <p:sp>
        <p:nvSpPr>
          <p:cNvPr id="4" name="Content Placeholder 3"/>
          <p:cNvSpPr>
            <a:spLocks noGrp="1"/>
          </p:cNvSpPr>
          <p:nvPr>
            <p:ph idx="1"/>
          </p:nvPr>
        </p:nvSpPr>
        <p:spPr/>
        <p:txBody>
          <a:bodyPr/>
          <a:lstStyle/>
          <a:p>
            <a:r>
              <a:rPr lang="en-US" dirty="0"/>
              <a:t>Check all ethanol gas tanks for the expiration date and record it. Make sure the expiration date is known to all users and that a backup unexpired gas tank is on site.</a:t>
            </a:r>
          </a:p>
          <a:p>
            <a:endParaRPr lang="en-US" dirty="0"/>
          </a:p>
          <a:p>
            <a:r>
              <a:rPr lang="en-US" dirty="0"/>
              <a:t>Check all Alcohol Solutions (if used) for expiration dates.</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20</a:t>
            </a:fld>
            <a:endParaRPr lang="en-US" sz="1200" dirty="0"/>
          </a:p>
        </p:txBody>
      </p:sp>
    </p:spTree>
    <p:extLst>
      <p:ext uri="{BB962C8B-B14F-4D97-AF65-F5344CB8AC3E}">
        <p14:creationId xmlns:p14="http://schemas.microsoft.com/office/powerpoint/2010/main" val="2686097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Top Causes of Lost Cases</a:t>
            </a:r>
          </a:p>
        </p:txBody>
      </p:sp>
      <p:sp>
        <p:nvSpPr>
          <p:cNvPr id="4" name="Content Placeholder 3"/>
          <p:cNvSpPr>
            <a:spLocks noGrp="1"/>
          </p:cNvSpPr>
          <p:nvPr>
            <p:ph idx="1"/>
          </p:nvPr>
        </p:nvSpPr>
        <p:spPr/>
        <p:txBody>
          <a:bodyPr/>
          <a:lstStyle/>
          <a:p>
            <a:pPr marL="0" indent="0">
              <a:buNone/>
            </a:pPr>
            <a:r>
              <a:rPr lang="en-US" dirty="0"/>
              <a:t>B) Manufacturer’s Instructions</a:t>
            </a:r>
          </a:p>
          <a:p>
            <a:pPr>
              <a:lnSpc>
                <a:spcPct val="150000"/>
              </a:lnSpc>
            </a:pPr>
            <a:r>
              <a:rPr lang="en-US" dirty="0"/>
              <a:t>Operating Manual</a:t>
            </a:r>
          </a:p>
          <a:p>
            <a:pPr>
              <a:lnSpc>
                <a:spcPct val="150000"/>
              </a:lnSpc>
            </a:pPr>
            <a:r>
              <a:rPr lang="en-US" dirty="0"/>
              <a:t>Quality Assurance Plan (QAP)</a:t>
            </a:r>
          </a:p>
          <a:p>
            <a:pPr>
              <a:lnSpc>
                <a:spcPct val="150000"/>
              </a:lnSpc>
            </a:pPr>
            <a:r>
              <a:rPr lang="en-US" dirty="0"/>
              <a:t>Users all certified</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21</a:t>
            </a:fld>
            <a:endParaRPr lang="en-US" sz="1200" dirty="0"/>
          </a:p>
        </p:txBody>
      </p:sp>
    </p:spTree>
    <p:extLst>
      <p:ext uri="{BB962C8B-B14F-4D97-AF65-F5344CB8AC3E}">
        <p14:creationId xmlns:p14="http://schemas.microsoft.com/office/powerpoint/2010/main" val="1302065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Workplace Rules – Use of EBTs</a:t>
            </a:r>
            <a:br>
              <a:rPr lang="en-US"/>
            </a:br>
            <a:r>
              <a:rPr lang="en-US"/>
              <a:t/>
            </a:r>
            <a:br>
              <a:rPr lang="en-US"/>
            </a:br>
            <a:r>
              <a:rPr lang="en-US"/>
              <a:t/>
            </a:r>
            <a:br>
              <a:rPr lang="en-US"/>
            </a:br>
            <a:endParaRPr lang="en-US" dirty="0"/>
          </a:p>
        </p:txBody>
      </p:sp>
      <p:sp>
        <p:nvSpPr>
          <p:cNvPr id="3" name="Content Placeholder 2"/>
          <p:cNvSpPr>
            <a:spLocks noGrp="1"/>
          </p:cNvSpPr>
          <p:nvPr>
            <p:ph idx="1"/>
          </p:nvPr>
        </p:nvSpPr>
        <p:spPr/>
        <p:txBody>
          <a:bodyPr/>
          <a:lstStyle/>
          <a:p>
            <a:pPr marL="0" indent="0">
              <a:buNone/>
            </a:pPr>
            <a:r>
              <a:rPr lang="en-US" b="1" dirty="0"/>
              <a:t>§ 40.233  What are the requirements for proper use and care of EBTs?</a:t>
            </a:r>
          </a:p>
          <a:p>
            <a:endParaRPr lang="en-US" dirty="0"/>
          </a:p>
          <a:p>
            <a:pPr marL="0" indent="0">
              <a:buNone/>
            </a:pPr>
            <a:r>
              <a:rPr lang="en-US" dirty="0"/>
              <a:t>(c) As the user of the EBT, you must do the following:</a:t>
            </a:r>
          </a:p>
          <a:p>
            <a:endParaRPr lang="en-US" dirty="0"/>
          </a:p>
          <a:p>
            <a:pPr marL="330200" lvl="1" indent="0" algn="l">
              <a:buNone/>
            </a:pPr>
            <a:r>
              <a:rPr lang="en-US" sz="2000" b="0" dirty="0"/>
              <a:t>(1) You must follow the manufacturer's instructions, including performance of external calibration checks at the intervals the instructions specify.</a:t>
            </a:r>
            <a:endParaRPr lang="en-US" sz="2000" b="0" dirty="0">
              <a:cs typeface="Arial"/>
            </a:endParaRPr>
          </a:p>
          <a:p>
            <a:endParaRPr lang="en-US" dirty="0"/>
          </a:p>
        </p:txBody>
      </p:sp>
      <p:sp>
        <p:nvSpPr>
          <p:cNvPr id="26627" name="Text Box 4"/>
          <p:cNvSpPr txBox="1">
            <a:spLocks/>
          </p:cNvSpPr>
          <p:nvPr/>
        </p:nvSpPr>
        <p:spPr bwMode="auto">
          <a:xfrm>
            <a:off x="609600" y="914400"/>
            <a:ext cx="8534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eaLnBrk="1" hangingPunct="1">
              <a:spcBef>
                <a:spcPct val="50000"/>
              </a:spcBef>
            </a:pPr>
            <a:endParaRPr lang="en-US" b="1">
              <a:solidFill>
                <a:schemeClr val="tx1"/>
              </a:solidFill>
            </a:endParaRPr>
          </a:p>
          <a:p>
            <a:pPr eaLnBrk="1" hangingPunct="1">
              <a:spcBef>
                <a:spcPts val="600"/>
              </a:spcBef>
              <a:spcAft>
                <a:spcPts val="600"/>
              </a:spcAft>
            </a:pPr>
            <a:endParaRPr lang="en-US" sz="1200" b="1">
              <a:solidFill>
                <a:schemeClr val="tx1"/>
              </a:solidFill>
            </a:endParaRPr>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22</a:t>
            </a:fld>
            <a:endParaRPr lang="en-US" sz="1200" dirty="0"/>
          </a:p>
        </p:txBody>
      </p:sp>
    </p:spTree>
    <p:extLst>
      <p:ext uri="{BB962C8B-B14F-4D97-AF65-F5344CB8AC3E}">
        <p14:creationId xmlns:p14="http://schemas.microsoft.com/office/powerpoint/2010/main" val="3108201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Operating Manual</a:t>
            </a:r>
          </a:p>
        </p:txBody>
      </p:sp>
      <p:sp>
        <p:nvSpPr>
          <p:cNvPr id="3" name="Content Placeholder 2"/>
          <p:cNvSpPr>
            <a:spLocks noGrp="1"/>
          </p:cNvSpPr>
          <p:nvPr>
            <p:ph idx="1"/>
          </p:nvPr>
        </p:nvSpPr>
        <p:spPr/>
        <p:txBody>
          <a:bodyPr/>
          <a:lstStyle/>
          <a:p>
            <a:r>
              <a:rPr lang="en-US" dirty="0"/>
              <a:t>The Operating Manuals should be read thoroughly and kept near Evidential Breath Testers, Screeners, and Calibrators.</a:t>
            </a:r>
          </a:p>
          <a:p>
            <a:endParaRPr lang="en-US" dirty="0"/>
          </a:p>
          <a:p>
            <a:r>
              <a:rPr lang="en-US" dirty="0"/>
              <a:t>The Operating Manual should be consulted whenever a question arises about proper instrument usage.</a:t>
            </a:r>
            <a:endParaRPr lang="en-US" dirty="0">
              <a:cs typeface="Arial"/>
            </a:endParaRPr>
          </a:p>
          <a:p>
            <a:endParaRPr lang="en-US" dirty="0"/>
          </a:p>
        </p:txBody>
      </p:sp>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23</a:t>
            </a:fld>
            <a:endParaRPr lang="en-US" sz="1200" dirty="0"/>
          </a:p>
        </p:txBody>
      </p:sp>
    </p:spTree>
    <p:extLst>
      <p:ext uri="{BB962C8B-B14F-4D97-AF65-F5344CB8AC3E}">
        <p14:creationId xmlns:p14="http://schemas.microsoft.com/office/powerpoint/2010/main" val="3333357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Quality Assurance Plans (QAPs)</a:t>
            </a:r>
            <a:endParaRPr lang="en-US" dirty="0"/>
          </a:p>
        </p:txBody>
      </p:sp>
      <p:sp>
        <p:nvSpPr>
          <p:cNvPr id="4" name="Content Placeholder 3"/>
          <p:cNvSpPr>
            <a:spLocks noGrp="1"/>
          </p:cNvSpPr>
          <p:nvPr>
            <p:ph idx="1"/>
          </p:nvPr>
        </p:nvSpPr>
        <p:spPr/>
        <p:txBody>
          <a:bodyPr/>
          <a:lstStyle/>
          <a:p>
            <a:r>
              <a:rPr lang="en-US" dirty="0"/>
              <a:t>QAPs are special instructions for workplace testing personnel. They are available from the manufacturers.</a:t>
            </a:r>
            <a:endParaRPr lang="en-US" dirty="0">
              <a:cs typeface="Arial"/>
            </a:endParaRPr>
          </a:p>
          <a:p>
            <a:endParaRPr lang="en-US"/>
          </a:p>
          <a:p>
            <a:r>
              <a:rPr lang="en-US" dirty="0"/>
              <a:t>All </a:t>
            </a:r>
            <a:r>
              <a:rPr lang="en-US" u="sng" dirty="0"/>
              <a:t>calibration devices, screening devices, and evidential breath testers</a:t>
            </a:r>
            <a:r>
              <a:rPr lang="en-US" dirty="0"/>
              <a:t> used in workplace testing have QAPs.</a:t>
            </a:r>
            <a:endParaRPr lang="en-US" dirty="0">
              <a:cs typeface="Arial"/>
            </a:endParaRPr>
          </a:p>
          <a:p>
            <a:endParaRPr lang="en-US"/>
          </a:p>
          <a:p>
            <a:r>
              <a:rPr lang="en-US" dirty="0"/>
              <a:t>Every test site should have QAPs for all devices displayed where test personnel can see them.</a:t>
            </a:r>
            <a:endParaRPr lang="en-US" dirty="0">
              <a:cs typeface="Arial"/>
            </a:endParaRPr>
          </a:p>
          <a:p>
            <a:endParaRPr lang="en-US"/>
          </a:p>
          <a:p>
            <a:r>
              <a:rPr lang="en-US" dirty="0"/>
              <a:t>All test personnel should be very familiar with the QAPs for all devices.</a:t>
            </a:r>
            <a:endParaRPr lang="en-US" dirty="0">
              <a:cs typeface="Arial"/>
            </a:endParaRP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24</a:t>
            </a:fld>
            <a:endParaRPr lang="en-US" sz="1200" dirty="0"/>
          </a:p>
        </p:txBody>
      </p:sp>
    </p:spTree>
    <p:extLst>
      <p:ext uri="{BB962C8B-B14F-4D97-AF65-F5344CB8AC3E}">
        <p14:creationId xmlns:p14="http://schemas.microsoft.com/office/powerpoint/2010/main" val="2902874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EBT Quality Assurance Plan (QAP)</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60000">
            <a:off x="1104499" y="1295400"/>
            <a:ext cx="6935001" cy="4371069"/>
          </a:xfrm>
          <a:prstGeom prst="rect">
            <a:avLst/>
          </a:prstGeom>
        </p:spPr>
      </p:pic>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25</a:t>
            </a:fld>
            <a:endParaRPr lang="en-US" sz="1200" dirty="0"/>
          </a:p>
        </p:txBody>
      </p:sp>
    </p:spTree>
    <p:extLst>
      <p:ext uri="{BB962C8B-B14F-4D97-AF65-F5344CB8AC3E}">
        <p14:creationId xmlns:p14="http://schemas.microsoft.com/office/powerpoint/2010/main" val="3567692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EBT Quality Assurance Plan (QAP)</a:t>
            </a:r>
          </a:p>
        </p:txBody>
      </p:sp>
      <p:sp>
        <p:nvSpPr>
          <p:cNvPr id="4" name="TextBox 3"/>
          <p:cNvSpPr txBox="1"/>
          <p:nvPr/>
        </p:nvSpPr>
        <p:spPr>
          <a:xfrm>
            <a:off x="1420238" y="1128409"/>
            <a:ext cx="6809362" cy="5047536"/>
          </a:xfrm>
          <a:prstGeom prst="rect">
            <a:avLst/>
          </a:prstGeom>
          <a:noFill/>
        </p:spPr>
        <p:txBody>
          <a:bodyPr wrap="square" lIns="91440" tIns="45720" rIns="91440" bIns="45720" rtlCol="0" anchor="t">
            <a:spAutoFit/>
          </a:bodyPr>
          <a:lstStyle/>
          <a:p>
            <a:pPr>
              <a:spcBef>
                <a:spcPts val="0"/>
              </a:spcBef>
              <a:spcAft>
                <a:spcPts val="1200"/>
              </a:spcAft>
            </a:pPr>
            <a:r>
              <a:rPr lang="en-US" sz="1050" dirty="0" smtClean="0">
                <a:latin typeface="Arial" panose="020B0604020202020204" pitchFamily="34" charset="0"/>
                <a:cs typeface="Arial" panose="020B0604020202020204" pitchFamily="34" charset="0"/>
              </a:rPr>
              <a:t>Operating Environment</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The Phoenix is designed to be used in the temperature range of 0</a:t>
            </a:r>
            <a:r>
              <a:rPr lang="en-US" sz="1050" dirty="0" smtClean="0">
                <a:latin typeface="Arial" panose="020B0604020202020204" pitchFamily="34" charset="0"/>
                <a:ea typeface="Ebrima" panose="02000000000000000000" pitchFamily="2" charset="0"/>
                <a:cs typeface="Arial" panose="020B0604020202020204" pitchFamily="34" charset="0"/>
              </a:rPr>
              <a:t>°C to 40°C.</a:t>
            </a:r>
          </a:p>
          <a:p>
            <a:pPr marL="685800" lvl="1" indent="-228600">
              <a:spcBef>
                <a:spcPts val="0"/>
              </a:spcBef>
              <a:spcAft>
                <a:spcPts val="600"/>
              </a:spcAft>
              <a:buFont typeface="+mj-lt"/>
              <a:buAutoNum type="arabicParenR"/>
            </a:pPr>
            <a:r>
              <a:rPr lang="en-US" sz="1050" dirty="0" smtClean="0">
                <a:latin typeface="Arial" panose="020B0604020202020204" pitchFamily="34" charset="0"/>
                <a:ea typeface="Ebrima" panose="02000000000000000000" pitchFamily="2" charset="0"/>
                <a:cs typeface="Arial" panose="020B0604020202020204" pitchFamily="34" charset="0"/>
              </a:rPr>
              <a:t>The Phoenix is capable of being used as either a stationary or mobile unit as defined by NHTSA.</a:t>
            </a:r>
          </a:p>
          <a:p>
            <a:pPr>
              <a:spcBef>
                <a:spcPts val="0"/>
              </a:spcBef>
              <a:spcAft>
                <a:spcPts val="0"/>
              </a:spcAft>
            </a:pPr>
            <a:endParaRPr lang="en-US" sz="1050" dirty="0">
              <a:latin typeface="Arial" panose="020B0604020202020204" pitchFamily="34" charset="0"/>
              <a:ea typeface="Ebrima" panose="02000000000000000000" pitchFamily="2" charset="0"/>
              <a:cs typeface="Arial" panose="020B0604020202020204" pitchFamily="34" charset="0"/>
            </a:endParaRPr>
          </a:p>
          <a:p>
            <a:pPr>
              <a:spcBef>
                <a:spcPts val="0"/>
              </a:spcBef>
              <a:spcAft>
                <a:spcPts val="1200"/>
              </a:spcAft>
            </a:pPr>
            <a:r>
              <a:rPr lang="en-US" sz="1050" dirty="0" smtClean="0">
                <a:latin typeface="Arial" panose="020B0604020202020204" pitchFamily="34" charset="0"/>
                <a:cs typeface="Arial" panose="020B0604020202020204" pitchFamily="34" charset="0"/>
              </a:rPr>
              <a:t>Calibration</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Calibration must be performed by a certified operator utilizing dry gas or a wet bath simulator included on the NHTSA Conforming Products List of Calibrating Units for Breath Alcohol instruments and alcohol standards approved by Lifeloc Technologies, Inc.</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The Phoenix must be calibrated every 12 months or when the instrument fails 2 consecutive external calibration checks.</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The Phoenix may be calibrated using a variety of standard values because the instrument instructs the operator to set the value of the standard during the calibration process. Please refer to the operations manual for specific information regarding selecting standards. Lifeloc Technologies requires that standards used in calibration be accurate to +/- .002 BAC.</a:t>
            </a:r>
          </a:p>
          <a:p>
            <a:pPr marL="685800" lvl="1" indent="-228600">
              <a:spcBef>
                <a:spcPts val="0"/>
              </a:spcBef>
              <a:spcAft>
                <a:spcPts val="0"/>
              </a:spcAft>
              <a:buFont typeface="+mj-lt"/>
              <a:buAutoNum type="arabicParenR"/>
            </a:pPr>
            <a:endParaRPr lang="en-US" sz="1050" dirty="0">
              <a:latin typeface="Arial" panose="020B0604020202020204" pitchFamily="34" charset="0"/>
              <a:cs typeface="Arial" panose="020B0604020202020204" pitchFamily="34" charset="0"/>
            </a:endParaRPr>
          </a:p>
          <a:p>
            <a:pPr>
              <a:spcBef>
                <a:spcPts val="0"/>
              </a:spcBef>
              <a:spcAft>
                <a:spcPts val="1200"/>
              </a:spcAft>
            </a:pPr>
            <a:r>
              <a:rPr lang="en-US" sz="1050" dirty="0" smtClean="0">
                <a:latin typeface="Arial" panose="020B0604020202020204" pitchFamily="34" charset="0"/>
                <a:cs typeface="Arial" panose="020B0604020202020204" pitchFamily="34" charset="0"/>
              </a:rPr>
              <a:t>Verification (calibration check)</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A Verification must be performed by a certified operator utilizing dry gas or a wet bath simulator included on the NHTSA Conforming Products List of Calibration Units for Breath Alcohol Instruments and alcohol standards approved by Lifeloc Technologies, Inc.</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A </a:t>
            </a:r>
            <a:r>
              <a:rPr lang="en-US" sz="1050" dirty="0">
                <a:latin typeface="Arial" panose="020B0604020202020204" pitchFamily="34" charset="0"/>
                <a:cs typeface="Arial" panose="020B0604020202020204" pitchFamily="34" charset="0"/>
              </a:rPr>
              <a:t>Verification must be conducted every thirty (30) days and as soon as circumstances permit after a positive alcohol test as defined by user policy and DOT </a:t>
            </a:r>
            <a:r>
              <a:rPr lang="en-US" sz="1050" dirty="0" smtClean="0">
                <a:latin typeface="Arial" panose="020B0604020202020204" pitchFamily="34" charset="0"/>
                <a:cs typeface="Arial" panose="020B0604020202020204" pitchFamily="34" charset="0"/>
              </a:rPr>
              <a:t>regulations.</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A </a:t>
            </a:r>
            <a:r>
              <a:rPr lang="en-US" sz="1050" dirty="0">
                <a:latin typeface="Arial" panose="020B0604020202020204" pitchFamily="34" charset="0"/>
                <a:cs typeface="Arial" panose="020B0604020202020204" pitchFamily="34" charset="0"/>
              </a:rPr>
              <a:t>Verification must also be conducted if the air blank procedure fails to show .000 after 2 consecutive </a:t>
            </a:r>
            <a:r>
              <a:rPr lang="en-US" sz="1050" dirty="0" smtClean="0">
                <a:latin typeface="Arial" panose="020B0604020202020204" pitchFamily="34" charset="0"/>
                <a:cs typeface="Arial" panose="020B0604020202020204" pitchFamily="34" charset="0"/>
              </a:rPr>
              <a:t>attempts.</a:t>
            </a:r>
          </a:p>
          <a:p>
            <a:pPr marL="685800" lvl="1" indent="-228600">
              <a:spcBef>
                <a:spcPts val="0"/>
              </a:spcBef>
              <a:spcAft>
                <a:spcPts val="600"/>
              </a:spcAft>
              <a:buFont typeface="+mj-lt"/>
              <a:buAutoNum type="arabicParenR"/>
            </a:pPr>
            <a:r>
              <a:rPr lang="en-US" sz="1050" dirty="0" smtClean="0">
                <a:latin typeface="Arial" panose="020B0604020202020204" pitchFamily="34" charset="0"/>
                <a:cs typeface="Arial" panose="020B0604020202020204" pitchFamily="34" charset="0"/>
              </a:rPr>
              <a:t>A </a:t>
            </a:r>
            <a:r>
              <a:rPr lang="en-US" sz="1050" dirty="0">
                <a:latin typeface="Arial" panose="020B0604020202020204" pitchFamily="34" charset="0"/>
                <a:cs typeface="Arial" panose="020B0604020202020204" pitchFamily="34" charset="0"/>
              </a:rPr>
              <a:t>Verification must be performed if the unit has undergone repair.</a:t>
            </a:r>
            <a:endParaRPr lang="en-US" sz="2000" dirty="0">
              <a:latin typeface="Arial" panose="020B0604020202020204" pitchFamily="34" charset="0"/>
              <a:cs typeface="Arial" panose="020B0604020202020204" pitchFamily="34" charset="0"/>
            </a:endParaRPr>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26</a:t>
            </a:fld>
            <a:endParaRPr lang="en-US" sz="1200" dirty="0"/>
          </a:p>
        </p:txBody>
      </p:sp>
      <p:sp>
        <p:nvSpPr>
          <p:cNvPr id="3" name="5-Point Star 2"/>
          <p:cNvSpPr/>
          <p:nvPr/>
        </p:nvSpPr>
        <p:spPr bwMode="auto">
          <a:xfrm>
            <a:off x="810638" y="3959158"/>
            <a:ext cx="609600" cy="609600"/>
          </a:xfrm>
          <a:prstGeom prst="star5">
            <a:avLst>
              <a:gd name="adj" fmla="val 16532"/>
              <a:gd name="hf" fmla="val 105146"/>
              <a:gd name="vf" fmla="val 110557"/>
            </a:avLst>
          </a:prstGeom>
          <a:solidFill>
            <a:schemeClr val="accent1">
              <a:lumMod val="20000"/>
              <a:lumOff val="80000"/>
            </a:schemeClr>
          </a:solid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sym typeface="Arial" charset="0"/>
            </a:endParaRPr>
          </a:p>
        </p:txBody>
      </p:sp>
    </p:spTree>
    <p:extLst>
      <p:ext uri="{BB962C8B-B14F-4D97-AF65-F5344CB8AC3E}">
        <p14:creationId xmlns:p14="http://schemas.microsoft.com/office/powerpoint/2010/main" val="3674037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Users All Certified</a:t>
            </a:r>
            <a:endParaRPr lang="en-US" dirty="0"/>
          </a:p>
        </p:txBody>
      </p:sp>
      <p:sp>
        <p:nvSpPr>
          <p:cNvPr id="4" name="Content Placeholder 3"/>
          <p:cNvSpPr>
            <a:spLocks noGrp="1"/>
          </p:cNvSpPr>
          <p:nvPr>
            <p:ph idx="1"/>
          </p:nvPr>
        </p:nvSpPr>
        <p:spPr/>
        <p:txBody>
          <a:bodyPr/>
          <a:lstStyle/>
          <a:p>
            <a:r>
              <a:rPr lang="en-US" dirty="0"/>
              <a:t>Make sure that all Users are certified by the manufacturer, if necessary.</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27</a:t>
            </a:fld>
            <a:endParaRPr lang="en-US" sz="1200" dirty="0"/>
          </a:p>
        </p:txBody>
      </p:sp>
    </p:spTree>
    <p:extLst>
      <p:ext uri="{BB962C8B-B14F-4D97-AF65-F5344CB8AC3E}">
        <p14:creationId xmlns:p14="http://schemas.microsoft.com/office/powerpoint/2010/main" val="3103594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Top Causes of Lost Cases</a:t>
            </a:r>
            <a:endParaRPr lang="en-US" dirty="0"/>
          </a:p>
        </p:txBody>
      </p:sp>
      <p:sp>
        <p:nvSpPr>
          <p:cNvPr id="4" name="Content Placeholder 3"/>
          <p:cNvSpPr>
            <a:spLocks noGrp="1"/>
          </p:cNvSpPr>
          <p:nvPr>
            <p:ph idx="1"/>
          </p:nvPr>
        </p:nvSpPr>
        <p:spPr/>
        <p:txBody>
          <a:bodyPr/>
          <a:lstStyle/>
          <a:p>
            <a:pPr marL="0" indent="0">
              <a:lnSpc>
                <a:spcPct val="150000"/>
              </a:lnSpc>
              <a:buNone/>
            </a:pPr>
            <a:r>
              <a:rPr lang="en-US" dirty="0"/>
              <a:t>C) Record Keeping</a:t>
            </a:r>
          </a:p>
          <a:p>
            <a:pPr>
              <a:lnSpc>
                <a:spcPct val="150000"/>
              </a:lnSpc>
            </a:pPr>
            <a:r>
              <a:rPr lang="en-US" dirty="0"/>
              <a:t>Calibration Logs Complete? – follow QAP?</a:t>
            </a:r>
          </a:p>
          <a:p>
            <a:pPr>
              <a:lnSpc>
                <a:spcPct val="150000"/>
              </a:lnSpc>
            </a:pPr>
            <a:r>
              <a:rPr lang="en-US" dirty="0"/>
              <a:t>Calibration Check Logs Complete? – follow QAP?</a:t>
            </a:r>
          </a:p>
          <a:p>
            <a:pPr>
              <a:lnSpc>
                <a:spcPct val="150000"/>
              </a:lnSpc>
            </a:pPr>
            <a:r>
              <a:rPr lang="en-US" dirty="0"/>
              <a:t>Maintenance Records – follow recommendations?</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28</a:t>
            </a:fld>
            <a:endParaRPr lang="en-US" sz="1200" dirty="0"/>
          </a:p>
        </p:txBody>
      </p:sp>
    </p:spTree>
    <p:extLst>
      <p:ext uri="{BB962C8B-B14F-4D97-AF65-F5344CB8AC3E}">
        <p14:creationId xmlns:p14="http://schemas.microsoft.com/office/powerpoint/2010/main" val="3883199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Workplace Rules – Use of EBTs</a:t>
            </a:r>
            <a:br>
              <a:rPr lang="en-US"/>
            </a:br>
            <a:r>
              <a:rPr lang="en-US"/>
              <a:t/>
            </a:r>
            <a:br>
              <a:rPr lang="en-US"/>
            </a:br>
            <a:r>
              <a:rPr lang="en-US"/>
              <a:t/>
            </a:r>
            <a:br>
              <a:rPr lang="en-US"/>
            </a:br>
            <a:endParaRPr lang="en-US" dirty="0"/>
          </a:p>
        </p:txBody>
      </p:sp>
      <p:sp>
        <p:nvSpPr>
          <p:cNvPr id="3" name="Content Placeholder 2"/>
          <p:cNvSpPr>
            <a:spLocks noGrp="1"/>
          </p:cNvSpPr>
          <p:nvPr>
            <p:ph idx="1"/>
          </p:nvPr>
        </p:nvSpPr>
        <p:spPr/>
        <p:txBody>
          <a:bodyPr/>
          <a:lstStyle/>
          <a:p>
            <a:pPr marL="0" indent="0">
              <a:buNone/>
            </a:pPr>
            <a:r>
              <a:rPr lang="en-US" b="1" dirty="0"/>
              <a:t>§ 40.233  What are the requirements for proper use and care of EBTs?</a:t>
            </a:r>
            <a:endParaRPr lang="en-US" dirty="0"/>
          </a:p>
          <a:p>
            <a:endParaRPr lang="en-US" dirty="0"/>
          </a:p>
          <a:p>
            <a:pPr marL="0" indent="0">
              <a:buNone/>
            </a:pPr>
            <a:r>
              <a:rPr lang="en-US" dirty="0"/>
              <a:t>(c) As the user of the EBT, you must do the following:</a:t>
            </a:r>
          </a:p>
          <a:p>
            <a:endParaRPr lang="en-US" dirty="0"/>
          </a:p>
          <a:p>
            <a:pPr marL="330200" lvl="1" indent="0" algn="l">
              <a:buNone/>
            </a:pPr>
            <a:r>
              <a:rPr lang="en-US" sz="2000" b="0" dirty="0"/>
              <a:t>(4) You must maintain records of the inspection, maintenance, and calibration of EBTs as provided in §40.333(a)(2).</a:t>
            </a:r>
            <a:endParaRPr lang="en-US" sz="2000" dirty="0">
              <a:cs typeface="Arial"/>
            </a:endParaRPr>
          </a:p>
          <a:p>
            <a:endParaRPr lang="en-US" dirty="0"/>
          </a:p>
        </p:txBody>
      </p:sp>
      <p:sp>
        <p:nvSpPr>
          <p:cNvPr id="26627" name="Text Box 4"/>
          <p:cNvSpPr txBox="1">
            <a:spLocks/>
          </p:cNvSpPr>
          <p:nvPr/>
        </p:nvSpPr>
        <p:spPr bwMode="auto">
          <a:xfrm>
            <a:off x="609600" y="914400"/>
            <a:ext cx="8534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eaLnBrk="1" hangingPunct="1">
              <a:spcBef>
                <a:spcPct val="50000"/>
              </a:spcBef>
            </a:pPr>
            <a:endParaRPr lang="en-US" b="1">
              <a:solidFill>
                <a:schemeClr val="tx1"/>
              </a:solidFill>
            </a:endParaRPr>
          </a:p>
          <a:p>
            <a:pPr eaLnBrk="1" hangingPunct="1">
              <a:spcBef>
                <a:spcPts val="600"/>
              </a:spcBef>
              <a:spcAft>
                <a:spcPts val="600"/>
              </a:spcAft>
            </a:pPr>
            <a:endParaRPr lang="en-US" sz="1200" b="1">
              <a:solidFill>
                <a:schemeClr val="tx1"/>
              </a:solidFill>
            </a:endParaRPr>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29</a:t>
            </a:fld>
            <a:endParaRPr lang="en-US" sz="1200" dirty="0"/>
          </a:p>
        </p:txBody>
      </p:sp>
    </p:spTree>
    <p:extLst>
      <p:ext uri="{BB962C8B-B14F-4D97-AF65-F5344CB8AC3E}">
        <p14:creationId xmlns:p14="http://schemas.microsoft.com/office/powerpoint/2010/main" val="3050557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Introduction</a:t>
            </a:r>
            <a:endParaRPr lang="en-US" dirty="0"/>
          </a:p>
        </p:txBody>
      </p:sp>
      <p:sp>
        <p:nvSpPr>
          <p:cNvPr id="4099" name="Rectangle 3"/>
          <p:cNvSpPr>
            <a:spLocks noGrp="1" noChangeArrowheads="1"/>
          </p:cNvSpPr>
          <p:nvPr>
            <p:ph type="body" idx="1"/>
          </p:nvPr>
        </p:nvSpPr>
        <p:spPr/>
        <p:txBody>
          <a:bodyPr/>
          <a:lstStyle/>
          <a:p>
            <a:pPr marL="0" indent="0">
              <a:buNone/>
            </a:pPr>
            <a:r>
              <a:rPr lang="en-US" b="1" dirty="0" smtClean="0"/>
              <a:t>Volpe Alcohol Countermeasures Lab</a:t>
            </a:r>
            <a:r>
              <a:rPr lang="en-US" dirty="0" smtClean="0"/>
              <a:t/>
            </a:r>
            <a:br>
              <a:rPr lang="en-US" dirty="0" smtClean="0"/>
            </a:br>
            <a:r>
              <a:rPr lang="en-US" dirty="0" smtClean="0"/>
              <a:t> </a:t>
            </a:r>
          </a:p>
          <a:p>
            <a:pPr marL="342900" indent="-342900">
              <a:spcBef>
                <a:spcPts val="0"/>
              </a:spcBef>
              <a:spcAft>
                <a:spcPts val="1200"/>
              </a:spcAft>
              <a:buFont typeface="Arial" panose="020B0604020202020204" pitchFamily="34" charset="0"/>
              <a:buChar char="•"/>
            </a:pPr>
            <a:r>
              <a:rPr lang="en-US" b="0" dirty="0" smtClean="0"/>
              <a:t>We are responsible for testing all of the breath alcohol measuring devices that are used by police and in workplace testing.</a:t>
            </a:r>
          </a:p>
          <a:p>
            <a:pPr marL="342900" indent="-342900">
              <a:spcBef>
                <a:spcPts val="0"/>
              </a:spcBef>
              <a:spcAft>
                <a:spcPts val="1200"/>
              </a:spcAft>
              <a:buFont typeface="Arial" panose="020B0604020202020204" pitchFamily="34" charset="0"/>
              <a:buChar char="•"/>
            </a:pPr>
            <a:r>
              <a:rPr lang="en-US" b="0" dirty="0" smtClean="0"/>
              <a:t>We fail most devices that we test.</a:t>
            </a:r>
          </a:p>
          <a:p>
            <a:pPr marL="342900" indent="-342900">
              <a:spcBef>
                <a:spcPts val="0"/>
              </a:spcBef>
              <a:spcAft>
                <a:spcPts val="1200"/>
              </a:spcAft>
              <a:buFont typeface="Arial" panose="020B0604020202020204" pitchFamily="34" charset="0"/>
              <a:buChar char="•"/>
            </a:pPr>
            <a:r>
              <a:rPr lang="en-US" b="0" dirty="0" smtClean="0"/>
              <a:t>Our mission is to ensure that all devices that we pass are precise and accurate.</a:t>
            </a:r>
          </a:p>
          <a:p>
            <a:pPr marL="342900" indent="-342900">
              <a:spcBef>
                <a:spcPts val="0"/>
              </a:spcBef>
              <a:spcAft>
                <a:spcPts val="1200"/>
              </a:spcAft>
              <a:buFont typeface="Arial" panose="020B0604020202020204" pitchFamily="34" charset="0"/>
              <a:buChar char="•"/>
            </a:pPr>
            <a:r>
              <a:rPr lang="en-US" b="0" dirty="0" smtClean="0"/>
              <a:t>We testify at many legal challenges to approved breath testers.</a:t>
            </a:r>
          </a:p>
          <a:p>
            <a:endParaRPr lang="en-US" dirty="0" smtClean="0"/>
          </a:p>
          <a:p>
            <a:endParaRPr lang="en-US" dirty="0" smtClean="0"/>
          </a:p>
          <a:p>
            <a:endParaRPr lang="en-US" dirty="0" smtClean="0"/>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a:t>
            </a:fld>
            <a:endParaRPr lang="en-US" sz="1200" dirty="0"/>
          </a:p>
        </p:txBody>
      </p:sp>
    </p:spTree>
    <p:extLst>
      <p:ext uri="{BB962C8B-B14F-4D97-AF65-F5344CB8AC3E}">
        <p14:creationId xmlns:p14="http://schemas.microsoft.com/office/powerpoint/2010/main" val="1237915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Calibration</a:t>
            </a:r>
            <a:endParaRPr lang="en-US" dirty="0"/>
          </a:p>
        </p:txBody>
      </p:sp>
      <p:sp>
        <p:nvSpPr>
          <p:cNvPr id="3" name="Content Placeholder 2"/>
          <p:cNvSpPr>
            <a:spLocks noGrp="1"/>
          </p:cNvSpPr>
          <p:nvPr>
            <p:ph idx="1"/>
          </p:nvPr>
        </p:nvSpPr>
        <p:spPr/>
        <p:txBody>
          <a:bodyPr/>
          <a:lstStyle/>
          <a:p>
            <a:r>
              <a:rPr lang="en-US" dirty="0"/>
              <a:t>A calibration is very different than a calibration check (also known as accuracy check or verification).</a:t>
            </a:r>
            <a:endParaRPr lang="en-US" dirty="0">
              <a:cs typeface="Arial"/>
            </a:endParaRPr>
          </a:p>
          <a:p>
            <a:endParaRPr lang="en-US"/>
          </a:p>
          <a:p>
            <a:r>
              <a:rPr lang="en-US" dirty="0"/>
              <a:t>A calibration actually changes the way the device measures alcohol.</a:t>
            </a:r>
            <a:endParaRPr lang="en-US" dirty="0">
              <a:cs typeface="Arial"/>
            </a:endParaRPr>
          </a:p>
          <a:p>
            <a:endParaRPr lang="en-US"/>
          </a:p>
          <a:p>
            <a:r>
              <a:rPr lang="en-US" dirty="0"/>
              <a:t>Think of it as being similar to adjusting the zero dial on a scale.</a:t>
            </a:r>
            <a:endParaRPr lang="en-US" dirty="0">
              <a:cs typeface="Arial"/>
            </a:endParaRPr>
          </a:p>
          <a:p>
            <a:endParaRPr lang="en-US"/>
          </a:p>
          <a:p>
            <a:r>
              <a:rPr lang="en-US" dirty="0"/>
              <a:t>It is very important that users keep a log of all calibrations and ensure that all calibrations are performed at the proper time and by the proper person – check the QAP and the manual.</a:t>
            </a:r>
            <a:endParaRPr lang="en-US" dirty="0">
              <a:cs typeface="Arial"/>
            </a:endParaRPr>
          </a:p>
          <a:p>
            <a:endParaRPr lang="en-US" dirty="0"/>
          </a:p>
        </p:txBody>
      </p:sp>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30</a:t>
            </a:fld>
            <a:endParaRPr lang="en-US" sz="1200" dirty="0"/>
          </a:p>
        </p:txBody>
      </p:sp>
    </p:spTree>
    <p:extLst>
      <p:ext uri="{BB962C8B-B14F-4D97-AF65-F5344CB8AC3E}">
        <p14:creationId xmlns:p14="http://schemas.microsoft.com/office/powerpoint/2010/main" val="254963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Calibration Checks</a:t>
            </a:r>
            <a:endParaRPr lang="en-US" dirty="0"/>
          </a:p>
        </p:txBody>
      </p:sp>
      <p:sp>
        <p:nvSpPr>
          <p:cNvPr id="3" name="Content Placeholder 2"/>
          <p:cNvSpPr>
            <a:spLocks noGrp="1"/>
          </p:cNvSpPr>
          <p:nvPr>
            <p:ph idx="1"/>
          </p:nvPr>
        </p:nvSpPr>
        <p:spPr/>
        <p:txBody>
          <a:bodyPr/>
          <a:lstStyle/>
          <a:p>
            <a:r>
              <a:rPr lang="en-US" dirty="0"/>
              <a:t>Calibration Checks (accuracy checks, verifications) are different from calibrations.</a:t>
            </a:r>
            <a:endParaRPr lang="en-US" dirty="0">
              <a:cs typeface="Arial"/>
            </a:endParaRPr>
          </a:p>
          <a:p>
            <a:endParaRPr lang="en-US"/>
          </a:p>
          <a:p>
            <a:r>
              <a:rPr lang="en-US" dirty="0"/>
              <a:t>A calibration check is simply a measurement to verify that the breath tester is properly calibrated at the time of the test.</a:t>
            </a:r>
            <a:endParaRPr lang="en-US" dirty="0">
              <a:cs typeface="Arial"/>
            </a:endParaRPr>
          </a:p>
          <a:p>
            <a:endParaRPr lang="en-US"/>
          </a:p>
          <a:p>
            <a:r>
              <a:rPr lang="en-US" dirty="0"/>
              <a:t>Think of it as putting a 50-pound weight on a scale and verifying that the scale measures 50 pounds.</a:t>
            </a:r>
            <a:endParaRPr lang="en-US" dirty="0">
              <a:cs typeface="Arial"/>
            </a:endParaRPr>
          </a:p>
          <a:p>
            <a:endParaRPr lang="en-US"/>
          </a:p>
          <a:p>
            <a:r>
              <a:rPr lang="en-US" dirty="0"/>
              <a:t>It is very important that users keep a log of all calibration checks and ensure that all calibration checks are performed at the proper time and by the proper person – Check the QAP and manual.</a:t>
            </a:r>
            <a:endParaRPr lang="en-US" dirty="0">
              <a:cs typeface="Arial"/>
            </a:endParaRPr>
          </a:p>
          <a:p>
            <a:endParaRPr lang="en-US" dirty="0"/>
          </a:p>
        </p:txBody>
      </p:sp>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31</a:t>
            </a:fld>
            <a:endParaRPr lang="en-US" sz="1200" dirty="0"/>
          </a:p>
        </p:txBody>
      </p:sp>
    </p:spTree>
    <p:extLst>
      <p:ext uri="{BB962C8B-B14F-4D97-AF65-F5344CB8AC3E}">
        <p14:creationId xmlns:p14="http://schemas.microsoft.com/office/powerpoint/2010/main" val="3769856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Maintenance Records</a:t>
            </a:r>
            <a:endParaRPr lang="en-US" dirty="0"/>
          </a:p>
        </p:txBody>
      </p:sp>
      <p:sp>
        <p:nvSpPr>
          <p:cNvPr id="3" name="Content Placeholder 2"/>
          <p:cNvSpPr>
            <a:spLocks noGrp="1"/>
          </p:cNvSpPr>
          <p:nvPr>
            <p:ph idx="1"/>
          </p:nvPr>
        </p:nvSpPr>
        <p:spPr/>
        <p:txBody>
          <a:bodyPr/>
          <a:lstStyle/>
          <a:p>
            <a:r>
              <a:rPr lang="en-US" dirty="0"/>
              <a:t>Device maintenance should be performed as instructed in the operating manual and in the QAP.</a:t>
            </a:r>
            <a:endParaRPr lang="en-US" dirty="0">
              <a:cs typeface="Arial"/>
            </a:endParaRPr>
          </a:p>
          <a:p>
            <a:endParaRPr lang="en-US"/>
          </a:p>
          <a:p>
            <a:r>
              <a:rPr lang="en-US" dirty="0"/>
              <a:t>It is very important that users keep a log of all maintenance and ensure that all maintenance is performed at the proper time listed and by the proper person – Check the QAP and the manual.</a:t>
            </a:r>
            <a:endParaRPr lang="en-US" dirty="0">
              <a:cs typeface="Arial"/>
            </a:endParaRPr>
          </a:p>
          <a:p>
            <a:endParaRPr lang="en-US"/>
          </a:p>
          <a:p>
            <a:r>
              <a:rPr lang="en-US" dirty="0"/>
              <a:t>If the device needs to be sent to the manufacturer periodically then do it within the time specified.</a:t>
            </a:r>
            <a:endParaRPr lang="en-US" dirty="0">
              <a:cs typeface="Arial"/>
            </a:endParaRPr>
          </a:p>
          <a:p>
            <a:endParaRPr lang="en-US"/>
          </a:p>
          <a:p>
            <a:r>
              <a:rPr lang="en-US" dirty="0"/>
              <a:t>Sensors and other components do not last forever. Suspect a device when error messages appear.</a:t>
            </a:r>
            <a:endParaRPr lang="en-US" dirty="0">
              <a:cs typeface="Arial"/>
            </a:endParaRPr>
          </a:p>
          <a:p>
            <a:endParaRPr lang="en-US" dirty="0"/>
          </a:p>
        </p:txBody>
      </p:sp>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32</a:t>
            </a:fld>
            <a:endParaRPr lang="en-US" sz="1200" dirty="0"/>
          </a:p>
        </p:txBody>
      </p:sp>
    </p:spTree>
    <p:extLst>
      <p:ext uri="{BB962C8B-B14F-4D97-AF65-F5344CB8AC3E}">
        <p14:creationId xmlns:p14="http://schemas.microsoft.com/office/powerpoint/2010/main" val="1045480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Workplace Rules – Use of EBTs</a:t>
            </a:r>
            <a:br>
              <a:rPr lang="en-US"/>
            </a:br>
            <a:r>
              <a:rPr lang="en-US"/>
              <a:t/>
            </a:r>
            <a:br>
              <a:rPr lang="en-US"/>
            </a:br>
            <a:r>
              <a:rPr lang="en-US"/>
              <a:t/>
            </a:r>
            <a:br>
              <a:rPr lang="en-US"/>
            </a:br>
            <a:endParaRPr lang="en-US" dirty="0"/>
          </a:p>
        </p:txBody>
      </p:sp>
      <p:sp>
        <p:nvSpPr>
          <p:cNvPr id="3" name="Content Placeholder 2"/>
          <p:cNvSpPr>
            <a:spLocks noGrp="1"/>
          </p:cNvSpPr>
          <p:nvPr>
            <p:ph idx="1"/>
          </p:nvPr>
        </p:nvSpPr>
        <p:spPr>
          <a:xfrm>
            <a:off x="609172" y="1649002"/>
            <a:ext cx="7848600" cy="3962400"/>
          </a:xfrm>
        </p:spPr>
        <p:txBody>
          <a:bodyPr>
            <a:normAutofit lnSpcReduction="10000"/>
          </a:bodyPr>
          <a:lstStyle/>
          <a:p>
            <a:pPr marL="0" indent="0">
              <a:buNone/>
            </a:pPr>
            <a:r>
              <a:rPr lang="en-US" b="1" dirty="0"/>
              <a:t>§ 40.233  What are the requirements for proper use and care of EBTs?</a:t>
            </a:r>
          </a:p>
          <a:p>
            <a:endParaRPr lang="en-US" dirty="0"/>
          </a:p>
          <a:p>
            <a:pPr marL="0" indent="0">
              <a:buNone/>
            </a:pPr>
            <a:r>
              <a:rPr lang="en-US" dirty="0"/>
              <a:t>(c) As the user of the EBT), you must do the following:</a:t>
            </a:r>
          </a:p>
          <a:p>
            <a:endParaRPr lang="en-US" dirty="0"/>
          </a:p>
          <a:p>
            <a:pPr marL="330200" lvl="1" indent="0" algn="l">
              <a:buNone/>
            </a:pPr>
            <a:r>
              <a:rPr lang="en-US" sz="2000" b="0" dirty="0"/>
              <a:t>(4) You must maintain records of the inspection, maintenance, and calibration of EBTs as provided in §40.333(a)(2).</a:t>
            </a:r>
            <a:endParaRPr lang="en-US" sz="2000" b="0" dirty="0">
              <a:cs typeface="Arial"/>
            </a:endParaRPr>
          </a:p>
          <a:p>
            <a:pPr lvl="1" algn="l"/>
            <a:endParaRPr lang="en-US" sz="2000" b="0" dirty="0">
              <a:cs typeface="Arial"/>
            </a:endParaRPr>
          </a:p>
          <a:p>
            <a:pPr marL="330200" lvl="1" indent="0" algn="l">
              <a:buNone/>
            </a:pPr>
            <a:r>
              <a:rPr lang="en-US" sz="2000" b="0" dirty="0"/>
              <a:t>(5) You must ensure that inspection, maintenance, and calibration of the EBT are performed by its manufacturer or a maintenance representative certified either by the manufacturer or by a state health agency or other appropriate state agency.</a:t>
            </a:r>
            <a:endParaRPr lang="en-US" sz="2000" b="0" dirty="0">
              <a:cs typeface="Arial"/>
            </a:endParaRPr>
          </a:p>
        </p:txBody>
      </p:sp>
      <p:sp>
        <p:nvSpPr>
          <p:cNvPr id="26627" name="Text Box 4"/>
          <p:cNvSpPr txBox="1">
            <a:spLocks/>
          </p:cNvSpPr>
          <p:nvPr/>
        </p:nvSpPr>
        <p:spPr bwMode="auto">
          <a:xfrm>
            <a:off x="609600" y="914400"/>
            <a:ext cx="8534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eaLnBrk="1" hangingPunct="1">
              <a:spcBef>
                <a:spcPct val="50000"/>
              </a:spcBef>
            </a:pPr>
            <a:endParaRPr lang="en-US" b="1">
              <a:solidFill>
                <a:schemeClr val="tx1"/>
              </a:solidFill>
            </a:endParaRPr>
          </a:p>
          <a:p>
            <a:pPr eaLnBrk="1" hangingPunct="1">
              <a:spcBef>
                <a:spcPts val="600"/>
              </a:spcBef>
              <a:spcAft>
                <a:spcPts val="600"/>
              </a:spcAft>
            </a:pPr>
            <a:endParaRPr lang="en-US" sz="1200" b="1">
              <a:solidFill>
                <a:schemeClr val="tx1"/>
              </a:solidFill>
            </a:endParaRPr>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33</a:t>
            </a:fld>
            <a:endParaRPr lang="en-US" sz="1200" dirty="0"/>
          </a:p>
        </p:txBody>
      </p:sp>
    </p:spTree>
    <p:extLst>
      <p:ext uri="{BB962C8B-B14F-4D97-AF65-F5344CB8AC3E}">
        <p14:creationId xmlns:p14="http://schemas.microsoft.com/office/powerpoint/2010/main" val="2197578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Top Causes of Lost Cases</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D) Test Procedure:</a:t>
            </a:r>
          </a:p>
          <a:p>
            <a:pPr>
              <a:lnSpc>
                <a:spcPct val="150000"/>
              </a:lnSpc>
            </a:pPr>
            <a:r>
              <a:rPr lang="en-US" dirty="0"/>
              <a:t>Air Blank before test. Why?</a:t>
            </a:r>
          </a:p>
          <a:p>
            <a:pPr>
              <a:lnSpc>
                <a:spcPct val="150000"/>
              </a:lnSpc>
            </a:pPr>
            <a:r>
              <a:rPr lang="en-US" dirty="0"/>
              <a:t>Calibration Check before and after test. Why?</a:t>
            </a:r>
          </a:p>
          <a:p>
            <a:pPr>
              <a:lnSpc>
                <a:spcPct val="150000"/>
              </a:lnSpc>
            </a:pPr>
            <a:r>
              <a:rPr lang="en-US" dirty="0"/>
              <a:t>Waiting Period before test. Why?</a:t>
            </a:r>
          </a:p>
          <a:p>
            <a:pPr>
              <a:lnSpc>
                <a:spcPct val="150000"/>
              </a:lnSpc>
            </a:pPr>
            <a:r>
              <a:rPr lang="en-US" dirty="0"/>
              <a:t>2 tests 15 minutes apart. Why?</a:t>
            </a:r>
          </a:p>
          <a:p>
            <a:pPr>
              <a:lnSpc>
                <a:spcPct val="150000"/>
              </a:lnSpc>
            </a:pPr>
            <a:r>
              <a:rPr lang="en-US" dirty="0"/>
              <a:t>Error messages ignored.</a:t>
            </a:r>
          </a:p>
          <a:p>
            <a:endParaRPr lang="en-US" dirty="0"/>
          </a:p>
        </p:txBody>
      </p:sp>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34</a:t>
            </a:fld>
            <a:endParaRPr lang="en-US" sz="1200" dirty="0"/>
          </a:p>
        </p:txBody>
      </p:sp>
    </p:spTree>
    <p:extLst>
      <p:ext uri="{BB962C8B-B14F-4D97-AF65-F5344CB8AC3E}">
        <p14:creationId xmlns:p14="http://schemas.microsoft.com/office/powerpoint/2010/main" val="2579077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Air Blank</a:t>
            </a:r>
            <a:endParaRPr lang="en-US" dirty="0"/>
          </a:p>
        </p:txBody>
      </p:sp>
      <p:sp>
        <p:nvSpPr>
          <p:cNvPr id="3" name="Content Placeholder 2"/>
          <p:cNvSpPr>
            <a:spLocks noGrp="1"/>
          </p:cNvSpPr>
          <p:nvPr>
            <p:ph idx="1"/>
          </p:nvPr>
        </p:nvSpPr>
        <p:spPr/>
        <p:txBody>
          <a:bodyPr/>
          <a:lstStyle/>
          <a:p>
            <a:r>
              <a:rPr lang="en-US" dirty="0"/>
              <a:t>Air Blank - a test of the air around a breath tester to ensure that no alcohol is present.</a:t>
            </a:r>
          </a:p>
          <a:p>
            <a:endParaRPr lang="en-US" dirty="0"/>
          </a:p>
          <a:p>
            <a:r>
              <a:rPr lang="en-US" dirty="0"/>
              <a:t>A </a:t>
            </a:r>
            <a:r>
              <a:rPr lang="en-US" dirty="0" smtClean="0"/>
              <a:t>zero air </a:t>
            </a:r>
            <a:r>
              <a:rPr lang="en-US" dirty="0"/>
              <a:t>blank ensures that any alcohol measured by the breath tester is from the test subject.</a:t>
            </a:r>
            <a:endParaRPr lang="en-US" dirty="0">
              <a:cs typeface="Arial"/>
            </a:endParaRPr>
          </a:p>
          <a:p>
            <a:endParaRPr lang="en-US" dirty="0"/>
          </a:p>
        </p:txBody>
      </p:sp>
      <p:sp>
        <p:nvSpPr>
          <p:cNvPr id="5" name="TextBox 4"/>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35</a:t>
            </a:fld>
            <a:endParaRPr lang="en-US" sz="1200" dirty="0"/>
          </a:p>
        </p:txBody>
      </p:sp>
    </p:spTree>
    <p:extLst>
      <p:ext uri="{BB962C8B-B14F-4D97-AF65-F5344CB8AC3E}">
        <p14:creationId xmlns:p14="http://schemas.microsoft.com/office/powerpoint/2010/main" val="28440391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Workplace Rules - Fatal Flaws</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b="1" dirty="0" smtClean="0"/>
              <a:t>§ 40.267 What problems always cause an alcohol test to be cancelled?</a:t>
            </a:r>
          </a:p>
          <a:p>
            <a:endParaRPr lang="en-US" dirty="0" smtClean="0"/>
          </a:p>
          <a:p>
            <a:pPr marL="0" indent="0">
              <a:buNone/>
            </a:pPr>
            <a:r>
              <a:rPr lang="en-US" dirty="0" smtClean="0"/>
              <a:t>As an employer, a BAT, or an STT, you must cancel an alcohol test if any of the following problems occur. These are “</a:t>
            </a:r>
            <a:r>
              <a:rPr lang="en-US" b="1" dirty="0" smtClean="0"/>
              <a:t>fatal flaws</a:t>
            </a:r>
            <a:r>
              <a:rPr lang="en-US" dirty="0" smtClean="0"/>
              <a:t>.”</a:t>
            </a:r>
          </a:p>
          <a:p>
            <a:pPr marL="0" indent="0">
              <a:buNone/>
            </a:pPr>
            <a:r>
              <a:rPr lang="en-US" dirty="0" smtClean="0"/>
              <a:t>(c) In the case of a confirmation test:</a:t>
            </a:r>
          </a:p>
          <a:p>
            <a:pPr marL="0" indent="0">
              <a:buNone/>
            </a:pPr>
            <a:r>
              <a:rPr lang="en-US" dirty="0" smtClean="0"/>
              <a:t>	(2) The BAT does not conduct an air blank before the confirmation 	test.</a:t>
            </a:r>
            <a:endParaRPr lang="en-US" dirty="0"/>
          </a:p>
          <a:p>
            <a:pPr marL="0" indent="0">
              <a:buNone/>
            </a:pPr>
            <a:r>
              <a:rPr lang="en-US" dirty="0" smtClean="0"/>
              <a:t>	(3) There is not a 0.00 result on the air blank conducted before the 	confirmation test. </a:t>
            </a:r>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36</a:t>
            </a:fld>
            <a:endParaRPr lang="en-US" sz="1200" dirty="0"/>
          </a:p>
        </p:txBody>
      </p:sp>
    </p:spTree>
    <p:extLst>
      <p:ext uri="{BB962C8B-B14F-4D97-AF65-F5344CB8AC3E}">
        <p14:creationId xmlns:p14="http://schemas.microsoft.com/office/powerpoint/2010/main" val="918501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Calibration Check Before &amp; After</a:t>
            </a:r>
            <a:endParaRPr lang="en-US" dirty="0"/>
          </a:p>
        </p:txBody>
      </p:sp>
      <p:sp>
        <p:nvSpPr>
          <p:cNvPr id="4" name="Content Placeholder 3"/>
          <p:cNvSpPr>
            <a:spLocks noGrp="1"/>
          </p:cNvSpPr>
          <p:nvPr>
            <p:ph idx="1"/>
          </p:nvPr>
        </p:nvSpPr>
        <p:spPr>
          <a:xfrm>
            <a:off x="647700" y="1751744"/>
            <a:ext cx="7848600" cy="3962400"/>
          </a:xfrm>
        </p:spPr>
        <p:txBody>
          <a:bodyPr>
            <a:normAutofit lnSpcReduction="10000"/>
          </a:bodyPr>
          <a:lstStyle/>
          <a:p>
            <a:r>
              <a:rPr lang="en-US" smtClean="0"/>
              <a:t>A Calibration Check should be done before and after a positive subject test.</a:t>
            </a:r>
          </a:p>
          <a:p>
            <a:endParaRPr lang="en-US" smtClean="0"/>
          </a:p>
          <a:p>
            <a:r>
              <a:rPr lang="en-US" smtClean="0"/>
              <a:t>Calibration Checks before and after a positive subject test prove that the breath tester was calibrated properly during the subject test.</a:t>
            </a:r>
            <a:endParaRPr lang="en-US" smtClean="0">
              <a:cs typeface="Arial"/>
            </a:endParaRPr>
          </a:p>
          <a:p>
            <a:endParaRPr lang="en-US" smtClean="0"/>
          </a:p>
          <a:p>
            <a:r>
              <a:rPr lang="en-US" smtClean="0"/>
              <a:t>Calibration Checks should be done as often as specified in the QAP – usually every 30 days.</a:t>
            </a:r>
          </a:p>
          <a:p>
            <a:endParaRPr lang="en-US" smtClean="0"/>
          </a:p>
          <a:p>
            <a:r>
              <a:rPr lang="en-US" smtClean="0"/>
              <a:t>It is good practice to do a Calibration Check as soon as possible after a positive test. </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37</a:t>
            </a:fld>
            <a:endParaRPr lang="en-US" sz="1200" dirty="0"/>
          </a:p>
        </p:txBody>
      </p:sp>
    </p:spTree>
    <p:extLst>
      <p:ext uri="{BB962C8B-B14F-4D97-AF65-F5344CB8AC3E}">
        <p14:creationId xmlns:p14="http://schemas.microsoft.com/office/powerpoint/2010/main" val="19709609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Workplace Rules - Fatal Flaws</a:t>
            </a:r>
            <a:br>
              <a:rPr lang="en-US"/>
            </a:br>
            <a:r>
              <a:rPr lang="en-US"/>
              <a:t/>
            </a:r>
            <a:br>
              <a:rPr lang="en-US"/>
            </a:br>
            <a:r>
              <a:rPr lang="en-US"/>
              <a:t/>
            </a:r>
            <a:br>
              <a:rPr lang="en-US"/>
            </a:br>
            <a:endParaRPr lang="en-US" dirty="0"/>
          </a:p>
        </p:txBody>
      </p:sp>
      <p:sp>
        <p:nvSpPr>
          <p:cNvPr id="3" name="Content Placeholder 2"/>
          <p:cNvSpPr>
            <a:spLocks noGrp="1"/>
          </p:cNvSpPr>
          <p:nvPr>
            <p:ph idx="1"/>
          </p:nvPr>
        </p:nvSpPr>
        <p:spPr/>
        <p:txBody>
          <a:bodyPr/>
          <a:lstStyle/>
          <a:p>
            <a:pPr marL="0" indent="0">
              <a:buNone/>
            </a:pPr>
            <a:r>
              <a:rPr lang="en-US" b="1" dirty="0"/>
              <a:t>§ 40.267 What problems always cause an alcohol test to be cancelled?</a:t>
            </a:r>
          </a:p>
          <a:p>
            <a:endParaRPr lang="en-US" dirty="0"/>
          </a:p>
          <a:p>
            <a:pPr marL="0" indent="0">
              <a:buNone/>
            </a:pPr>
            <a:r>
              <a:rPr lang="en-US" dirty="0"/>
              <a:t>As an employer, a BAT, or an STT, you must cancel an alcohol test if any of the following problems occur. </a:t>
            </a:r>
            <a:r>
              <a:rPr lang="en-US" dirty="0" smtClean="0"/>
              <a:t> These </a:t>
            </a:r>
            <a:r>
              <a:rPr lang="en-US" dirty="0"/>
              <a:t>are “</a:t>
            </a:r>
            <a:r>
              <a:rPr lang="en-US" b="1" dirty="0"/>
              <a:t>fatal flaws</a:t>
            </a:r>
            <a:r>
              <a:rPr lang="en-US" dirty="0"/>
              <a:t>.”</a:t>
            </a:r>
          </a:p>
          <a:p>
            <a:endParaRPr lang="en-US" dirty="0"/>
          </a:p>
          <a:p>
            <a:pPr marL="330200" lvl="1" indent="0" algn="l">
              <a:buNone/>
            </a:pPr>
            <a:r>
              <a:rPr lang="en-US" sz="2000" b="0" dirty="0"/>
              <a:t>(5) The next external calibration check of the EBT produces a result that differs by more than the tolerance stated in the QAP from the known value of the test standard. In this case, every result of 0.02 or above obtained on the EBT since the last valid external calibration check is cancelled.</a:t>
            </a:r>
            <a:endParaRPr lang="en-US" sz="2000" b="0" dirty="0">
              <a:cs typeface="Arial"/>
            </a:endParaRPr>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38</a:t>
            </a:fld>
            <a:endParaRPr lang="en-US" sz="1200" dirty="0"/>
          </a:p>
        </p:txBody>
      </p:sp>
    </p:spTree>
    <p:extLst>
      <p:ext uri="{BB962C8B-B14F-4D97-AF65-F5344CB8AC3E}">
        <p14:creationId xmlns:p14="http://schemas.microsoft.com/office/powerpoint/2010/main" val="3718888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Waiting Period</a:t>
            </a:r>
            <a:endParaRPr lang="en-US" dirty="0"/>
          </a:p>
        </p:txBody>
      </p:sp>
      <p:sp>
        <p:nvSpPr>
          <p:cNvPr id="4" name="Content Placeholder 3"/>
          <p:cNvSpPr>
            <a:spLocks noGrp="1"/>
          </p:cNvSpPr>
          <p:nvPr>
            <p:ph idx="1"/>
          </p:nvPr>
        </p:nvSpPr>
        <p:spPr/>
        <p:txBody>
          <a:bodyPr/>
          <a:lstStyle/>
          <a:p>
            <a:r>
              <a:rPr lang="en-US" dirty="0"/>
              <a:t>A </a:t>
            </a:r>
            <a:r>
              <a:rPr lang="en-US"/>
              <a:t>15-minute</a:t>
            </a:r>
            <a:r>
              <a:rPr lang="en-US" dirty="0"/>
              <a:t> Waiting Period before a breath test ensures that any </a:t>
            </a:r>
            <a:r>
              <a:rPr lang="en-US"/>
              <a:t>lingering alcohol in the mouth has a chance to dissipate.</a:t>
            </a:r>
            <a:endParaRPr lang="en-US" dirty="0"/>
          </a:p>
          <a:p>
            <a:endParaRPr lang="en-US" dirty="0"/>
          </a:p>
          <a:p>
            <a:r>
              <a:rPr lang="en-US" dirty="0"/>
              <a:t>Mouth Alcohol can severely affect a breath test </a:t>
            </a:r>
            <a:r>
              <a:rPr lang="en-US"/>
              <a:t>result.</a:t>
            </a:r>
            <a:endParaRPr lang="en-US" dirty="0"/>
          </a:p>
          <a:p>
            <a:endParaRPr lang="en-US" dirty="0"/>
          </a:p>
          <a:p>
            <a:r>
              <a:rPr lang="en-US" dirty="0"/>
              <a:t>An example of Mouth Alcohol would be swishing alcohol in your mouth, spitting it out, and immediately blowing into a breath </a:t>
            </a:r>
            <a:r>
              <a:rPr lang="en-US"/>
              <a:t>tester.</a:t>
            </a:r>
            <a:endParaRPr lang="en-US" dirty="0"/>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39</a:t>
            </a:fld>
            <a:endParaRPr lang="en-US" sz="1200" dirty="0"/>
          </a:p>
        </p:txBody>
      </p:sp>
    </p:spTree>
    <p:extLst>
      <p:ext uri="{BB962C8B-B14F-4D97-AF65-F5344CB8AC3E}">
        <p14:creationId xmlns:p14="http://schemas.microsoft.com/office/powerpoint/2010/main" val="3427930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Why Are We Important?</a:t>
            </a:r>
            <a:endParaRPr lang="en-US" dirty="0"/>
          </a:p>
        </p:txBody>
      </p:sp>
      <p:sp>
        <p:nvSpPr>
          <p:cNvPr id="4099" name="Rectangle 3"/>
          <p:cNvSpPr>
            <a:spLocks noGrp="1" noChangeArrowheads="1"/>
          </p:cNvSpPr>
          <p:nvPr>
            <p:ph idx="1"/>
          </p:nvPr>
        </p:nvSpPr>
        <p:spPr/>
        <p:txBody>
          <a:bodyPr/>
          <a:lstStyle/>
          <a:p>
            <a:pPr marL="0" indent="0">
              <a:buNone/>
            </a:pPr>
            <a:r>
              <a:rPr lang="en-US" b="1" dirty="0"/>
              <a:t>All devices used for workplace testing must be on the NHTSA Conforming Products Lists (CPLs) </a:t>
            </a:r>
          </a:p>
          <a:p>
            <a:pPr marL="0" indent="0">
              <a:buNone/>
            </a:pPr>
            <a:r>
              <a:rPr lang="en-US" dirty="0"/>
              <a:t> 	 </a:t>
            </a:r>
          </a:p>
          <a:p>
            <a:pPr>
              <a:spcBef>
                <a:spcPts val="0"/>
              </a:spcBef>
              <a:spcAft>
                <a:spcPts val="1200"/>
              </a:spcAft>
            </a:pPr>
            <a:r>
              <a:rPr lang="en-US" dirty="0"/>
              <a:t>Alcohol Screening Devices (ASDs) used for </a:t>
            </a:r>
            <a:r>
              <a:rPr lang="en-US" u="sng" dirty="0"/>
              <a:t>preliminary tests </a:t>
            </a:r>
            <a:r>
              <a:rPr lang="en-US" dirty="0"/>
              <a:t>must be on the Conforming Products List (CPL) for Alcohol Screening Devices</a:t>
            </a:r>
          </a:p>
          <a:p>
            <a:pPr>
              <a:spcBef>
                <a:spcPts val="0"/>
              </a:spcBef>
              <a:spcAft>
                <a:spcPts val="1200"/>
              </a:spcAft>
            </a:pPr>
            <a:r>
              <a:rPr lang="en-US" dirty="0"/>
              <a:t>Evidential Breath Testers (EBTs) used for </a:t>
            </a:r>
            <a:r>
              <a:rPr lang="en-US" u="sng" dirty="0"/>
              <a:t>confirmation tests</a:t>
            </a:r>
            <a:r>
              <a:rPr lang="en-US" dirty="0"/>
              <a:t> must be on the Conforming Products List (CPL) for Evidential Breath Testers</a:t>
            </a:r>
          </a:p>
          <a:p>
            <a:pPr>
              <a:spcBef>
                <a:spcPts val="0"/>
              </a:spcBef>
              <a:spcAft>
                <a:spcPts val="1200"/>
              </a:spcAft>
            </a:pPr>
            <a:r>
              <a:rPr lang="en-US" dirty="0"/>
              <a:t>Calibration Units (CUs) used for </a:t>
            </a:r>
            <a:r>
              <a:rPr lang="en-US" u="sng" dirty="0"/>
              <a:t>accuracy checks</a:t>
            </a:r>
            <a:r>
              <a:rPr lang="en-US" dirty="0"/>
              <a:t> must be on the Conforming Products List (CPL) for Calibrating Units</a:t>
            </a:r>
          </a:p>
          <a:p>
            <a:endParaRPr lang="en-US" dirty="0"/>
          </a:p>
          <a:p>
            <a:endParaRPr lang="en-US" dirty="0"/>
          </a:p>
          <a:p>
            <a:endParaRPr lang="en-US" dirty="0"/>
          </a:p>
        </p:txBody>
      </p:sp>
      <p:sp>
        <p:nvSpPr>
          <p:cNvPr id="9" name="TextBox 8"/>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a:t>
            </a:fld>
            <a:endParaRPr lang="en-US" sz="1200" dirty="0"/>
          </a:p>
        </p:txBody>
      </p:sp>
    </p:spTree>
    <p:extLst>
      <p:ext uri="{BB962C8B-B14F-4D97-AF65-F5344CB8AC3E}">
        <p14:creationId xmlns:p14="http://schemas.microsoft.com/office/powerpoint/2010/main" val="1776803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2 Tests,15 Minutes Apart</a:t>
            </a:r>
            <a:endParaRPr lang="en-US" dirty="0"/>
          </a:p>
        </p:txBody>
      </p:sp>
      <p:sp>
        <p:nvSpPr>
          <p:cNvPr id="4" name="Content Placeholder 3"/>
          <p:cNvSpPr>
            <a:spLocks noGrp="1"/>
          </p:cNvSpPr>
          <p:nvPr>
            <p:ph idx="1"/>
          </p:nvPr>
        </p:nvSpPr>
        <p:spPr/>
        <p:txBody>
          <a:bodyPr/>
          <a:lstStyle/>
          <a:p>
            <a:r>
              <a:rPr lang="en-US" dirty="0"/>
              <a:t>There should be at least a </a:t>
            </a:r>
            <a:r>
              <a:rPr lang="en-US"/>
              <a:t>15-minute</a:t>
            </a:r>
            <a:r>
              <a:rPr lang="en-US" dirty="0"/>
              <a:t> wait between the screening </a:t>
            </a:r>
            <a:r>
              <a:rPr lang="en-US"/>
              <a:t>test and the confirmation test.</a:t>
            </a:r>
            <a:endParaRPr lang="en-US" dirty="0"/>
          </a:p>
          <a:p>
            <a:endParaRPr lang="en-US" dirty="0"/>
          </a:p>
          <a:p>
            <a:r>
              <a:rPr lang="en-US" dirty="0"/>
              <a:t>A large discrepancy between the screening result and the </a:t>
            </a:r>
            <a:r>
              <a:rPr lang="en-US"/>
              <a:t>confirmation result may be a sign of mouth alcohol.</a:t>
            </a:r>
            <a:endParaRPr lang="en-US">
              <a:cs typeface="Arial"/>
            </a:endParaRP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40</a:t>
            </a:fld>
            <a:endParaRPr lang="en-US" sz="1200" dirty="0"/>
          </a:p>
        </p:txBody>
      </p:sp>
    </p:spTree>
    <p:extLst>
      <p:ext uri="{BB962C8B-B14F-4D97-AF65-F5344CB8AC3E}">
        <p14:creationId xmlns:p14="http://schemas.microsoft.com/office/powerpoint/2010/main" val="3677774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Low </a:t>
            </a:r>
            <a:r>
              <a:rPr lang="en-US" dirty="0" err="1"/>
              <a:t>BrAC</a:t>
            </a:r>
            <a:r>
              <a:rPr lang="en-US" dirty="0"/>
              <a:t> Test Results</a:t>
            </a:r>
          </a:p>
        </p:txBody>
      </p:sp>
      <p:sp>
        <p:nvSpPr>
          <p:cNvPr id="4" name="Content Placeholder 3"/>
          <p:cNvSpPr>
            <a:spLocks noGrp="1"/>
          </p:cNvSpPr>
          <p:nvPr>
            <p:ph idx="1"/>
          </p:nvPr>
        </p:nvSpPr>
        <p:spPr/>
        <p:txBody>
          <a:bodyPr/>
          <a:lstStyle/>
          <a:p>
            <a:r>
              <a:rPr lang="en-US" dirty="0"/>
              <a:t>Results near 0.02 can be within error range</a:t>
            </a:r>
          </a:p>
          <a:p>
            <a:endParaRPr lang="en-US" dirty="0"/>
          </a:p>
          <a:p>
            <a:r>
              <a:rPr lang="en-US" dirty="0"/>
              <a:t>Results near 0.02 are open to challenge</a:t>
            </a:r>
          </a:p>
          <a:p>
            <a:endParaRPr lang="en-US" dirty="0"/>
          </a:p>
          <a:p>
            <a:r>
              <a:rPr lang="en-US" dirty="0"/>
              <a:t>Keep good calibration check logs</a:t>
            </a:r>
          </a:p>
          <a:p>
            <a:endParaRPr lang="en-US" dirty="0"/>
          </a:p>
          <a:p>
            <a:r>
              <a:rPr lang="en-US" dirty="0"/>
              <a:t>Do a calibration check after a positive test</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41</a:t>
            </a:fld>
            <a:endParaRPr lang="en-US" sz="1200" dirty="0"/>
          </a:p>
        </p:txBody>
      </p:sp>
    </p:spTree>
    <p:extLst>
      <p:ext uri="{BB962C8B-B14F-4D97-AF65-F5344CB8AC3E}">
        <p14:creationId xmlns:p14="http://schemas.microsoft.com/office/powerpoint/2010/main" val="1508569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EBT Error Messages</a:t>
            </a:r>
          </a:p>
        </p:txBody>
      </p:sp>
      <p:sp>
        <p:nvSpPr>
          <p:cNvPr id="4" name="Content Placeholder 3"/>
          <p:cNvSpPr>
            <a:spLocks noGrp="1"/>
          </p:cNvSpPr>
          <p:nvPr>
            <p:ph idx="1"/>
          </p:nvPr>
        </p:nvSpPr>
        <p:spPr/>
        <p:txBody>
          <a:bodyPr/>
          <a:lstStyle/>
          <a:p>
            <a:r>
              <a:rPr lang="en-US" dirty="0"/>
              <a:t>Always suspect the instrument when error messages are </a:t>
            </a:r>
            <a:r>
              <a:rPr lang="en-US"/>
              <a:t>displayed.</a:t>
            </a:r>
            <a:endParaRPr lang="en-US" dirty="0"/>
          </a:p>
          <a:p>
            <a:endParaRPr lang="en-US" dirty="0"/>
          </a:p>
          <a:p>
            <a:r>
              <a:rPr lang="en-US" dirty="0"/>
              <a:t>Sensors and other components can degrade and fail over </a:t>
            </a:r>
            <a:r>
              <a:rPr lang="en-US"/>
              <a:t>time.</a:t>
            </a:r>
            <a:endParaRPr lang="en-US" dirty="0"/>
          </a:p>
          <a:p>
            <a:endParaRPr lang="en-US" dirty="0"/>
          </a:p>
          <a:p>
            <a:r>
              <a:rPr lang="en-US" dirty="0"/>
              <a:t>Consult the manual or contact the manufacturer when error messages are </a:t>
            </a:r>
            <a:r>
              <a:rPr lang="en-US"/>
              <a:t>displayed.</a:t>
            </a:r>
            <a:endParaRPr lang="en-US" dirty="0"/>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42</a:t>
            </a:fld>
            <a:endParaRPr lang="en-US" sz="1200" dirty="0"/>
          </a:p>
        </p:txBody>
      </p:sp>
    </p:spTree>
    <p:extLst>
      <p:ext uri="{BB962C8B-B14F-4D97-AF65-F5344CB8AC3E}">
        <p14:creationId xmlns:p14="http://schemas.microsoft.com/office/powerpoint/2010/main" val="3369019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Maintenance &amp; Calibration</a:t>
            </a:r>
            <a:endParaRPr lang="en-US" dirty="0"/>
          </a:p>
        </p:txBody>
      </p:sp>
      <p:sp>
        <p:nvSpPr>
          <p:cNvPr id="4" name="Content Placeholder 3"/>
          <p:cNvSpPr>
            <a:spLocks noGrp="1"/>
          </p:cNvSpPr>
          <p:nvPr>
            <p:ph idx="1"/>
          </p:nvPr>
        </p:nvSpPr>
        <p:spPr/>
        <p:txBody>
          <a:bodyPr/>
          <a:lstStyle/>
          <a:p>
            <a:r>
              <a:rPr lang="en-US" dirty="0"/>
              <a:t>Check the Operator’s Manual and the QAP</a:t>
            </a:r>
          </a:p>
          <a:p>
            <a:endParaRPr lang="en-US" dirty="0"/>
          </a:p>
          <a:p>
            <a:r>
              <a:rPr lang="en-US" dirty="0"/>
              <a:t>Do manufacturer’s maintenance on time</a:t>
            </a:r>
          </a:p>
          <a:p>
            <a:endParaRPr lang="en-US" dirty="0"/>
          </a:p>
          <a:p>
            <a:r>
              <a:rPr lang="en-US" dirty="0"/>
              <a:t>Do calibrations as directed</a:t>
            </a:r>
          </a:p>
          <a:p>
            <a:endParaRPr lang="en-US" dirty="0"/>
          </a:p>
          <a:p>
            <a:r>
              <a:rPr lang="en-US" dirty="0"/>
              <a:t>Keep good records</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43</a:t>
            </a:fld>
            <a:endParaRPr lang="en-US" sz="1200" dirty="0"/>
          </a:p>
        </p:txBody>
      </p:sp>
    </p:spTree>
    <p:extLst>
      <p:ext uri="{BB962C8B-B14F-4D97-AF65-F5344CB8AC3E}">
        <p14:creationId xmlns:p14="http://schemas.microsoft.com/office/powerpoint/2010/main" val="1576144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User Errors</a:t>
            </a:r>
          </a:p>
        </p:txBody>
      </p:sp>
      <p:sp>
        <p:nvSpPr>
          <p:cNvPr id="4" name="Content Placeholder 3"/>
          <p:cNvSpPr>
            <a:spLocks noGrp="1"/>
          </p:cNvSpPr>
          <p:nvPr>
            <p:ph idx="1"/>
          </p:nvPr>
        </p:nvSpPr>
        <p:spPr/>
        <p:txBody>
          <a:bodyPr/>
          <a:lstStyle/>
          <a:p>
            <a:pPr>
              <a:lnSpc>
                <a:spcPct val="150000"/>
              </a:lnSpc>
            </a:pPr>
            <a:r>
              <a:rPr lang="en-US" dirty="0"/>
              <a:t>Not following QAP &amp; manual</a:t>
            </a:r>
          </a:p>
          <a:p>
            <a:pPr>
              <a:lnSpc>
                <a:spcPct val="150000"/>
              </a:lnSpc>
            </a:pPr>
            <a:r>
              <a:rPr lang="en-US" dirty="0"/>
              <a:t>Not getting an air blank</a:t>
            </a:r>
          </a:p>
          <a:p>
            <a:pPr>
              <a:lnSpc>
                <a:spcPct val="150000"/>
              </a:lnSpc>
            </a:pPr>
            <a:r>
              <a:rPr lang="en-US" dirty="0"/>
              <a:t>Not checking expiration dates</a:t>
            </a:r>
          </a:p>
          <a:p>
            <a:pPr>
              <a:lnSpc>
                <a:spcPct val="150000"/>
              </a:lnSpc>
            </a:pPr>
            <a:r>
              <a:rPr lang="en-US" dirty="0"/>
              <a:t>Not keeping proper records</a:t>
            </a:r>
          </a:p>
          <a:p>
            <a:pPr>
              <a:lnSpc>
                <a:spcPct val="150000"/>
              </a:lnSpc>
            </a:pPr>
            <a:r>
              <a:rPr lang="en-US" dirty="0"/>
              <a:t>Not doing maintenance</a:t>
            </a:r>
          </a:p>
          <a:p>
            <a:pPr>
              <a:lnSpc>
                <a:spcPct val="150000"/>
              </a:lnSpc>
            </a:pPr>
            <a:r>
              <a:rPr lang="en-US" dirty="0"/>
              <a:t>Not heeding error messages</a:t>
            </a:r>
          </a:p>
          <a:p>
            <a:pPr>
              <a:lnSpc>
                <a:spcPct val="150000"/>
              </a:lnSpc>
            </a:pPr>
            <a:r>
              <a:rPr lang="en-US" dirty="0"/>
              <a:t>Not waiting 15 minutes</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44</a:t>
            </a:fld>
            <a:endParaRPr lang="en-US" sz="1200" dirty="0"/>
          </a:p>
        </p:txBody>
      </p:sp>
    </p:spTree>
    <p:extLst>
      <p:ext uri="{BB962C8B-B14F-4D97-AF65-F5344CB8AC3E}">
        <p14:creationId xmlns:p14="http://schemas.microsoft.com/office/powerpoint/2010/main" val="1871403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New Products</a:t>
            </a:r>
            <a:endParaRPr lang="en-US" dirty="0"/>
          </a:p>
        </p:txBody>
      </p:sp>
      <p:sp>
        <p:nvSpPr>
          <p:cNvPr id="4" name="Content Placeholder 3"/>
          <p:cNvSpPr>
            <a:spLocks noGrp="1"/>
          </p:cNvSpPr>
          <p:nvPr>
            <p:ph idx="1"/>
          </p:nvPr>
        </p:nvSpPr>
        <p:spPr/>
        <p:txBody>
          <a:bodyPr/>
          <a:lstStyle/>
          <a:p>
            <a:r>
              <a:rPr lang="en-US" dirty="0"/>
              <a:t>EBTs have become computers</a:t>
            </a:r>
          </a:p>
          <a:p>
            <a:endParaRPr lang="en-US" dirty="0"/>
          </a:p>
          <a:p>
            <a:r>
              <a:rPr lang="en-US" dirty="0"/>
              <a:t>Software very important</a:t>
            </a:r>
          </a:p>
          <a:p>
            <a:endParaRPr lang="en-US" dirty="0"/>
          </a:p>
          <a:p>
            <a:r>
              <a:rPr lang="en-US" dirty="0"/>
              <a:t>Automated calibration by Lifeloc</a:t>
            </a:r>
          </a:p>
          <a:p>
            <a:endParaRPr lang="en-US" dirty="0"/>
          </a:p>
          <a:p>
            <a:r>
              <a:rPr lang="en-US" dirty="0"/>
              <a:t>Mouth alcohol hand-held IRs</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45</a:t>
            </a:fld>
            <a:endParaRPr lang="en-US" sz="1200" dirty="0"/>
          </a:p>
        </p:txBody>
      </p:sp>
    </p:spTree>
    <p:extLst>
      <p:ext uri="{BB962C8B-B14F-4D97-AF65-F5344CB8AC3E}">
        <p14:creationId xmlns:p14="http://schemas.microsoft.com/office/powerpoint/2010/main" val="411957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Conclusion</a:t>
            </a:r>
            <a:endParaRPr lang="en-US" dirty="0"/>
          </a:p>
        </p:txBody>
      </p:sp>
      <p:sp>
        <p:nvSpPr>
          <p:cNvPr id="4" name="Content Placeholder 3"/>
          <p:cNvSpPr>
            <a:spLocks noGrp="1"/>
          </p:cNvSpPr>
          <p:nvPr>
            <p:ph idx="1"/>
          </p:nvPr>
        </p:nvSpPr>
        <p:spPr/>
        <p:txBody>
          <a:bodyPr/>
          <a:lstStyle/>
          <a:p>
            <a:pPr>
              <a:spcBef>
                <a:spcPts val="0"/>
              </a:spcBef>
              <a:spcAft>
                <a:spcPts val="1200"/>
              </a:spcAft>
            </a:pPr>
            <a:r>
              <a:rPr lang="en-US" dirty="0"/>
              <a:t>Do not modify a breath tester or calibrator</a:t>
            </a:r>
          </a:p>
          <a:p>
            <a:pPr>
              <a:spcBef>
                <a:spcPts val="0"/>
              </a:spcBef>
              <a:spcAft>
                <a:spcPts val="1200"/>
              </a:spcAft>
            </a:pPr>
            <a:r>
              <a:rPr lang="en-US" dirty="0"/>
              <a:t>Check the CPLs</a:t>
            </a:r>
          </a:p>
          <a:p>
            <a:pPr>
              <a:spcBef>
                <a:spcPts val="0"/>
              </a:spcBef>
              <a:spcAft>
                <a:spcPts val="1200"/>
              </a:spcAft>
            </a:pPr>
            <a:r>
              <a:rPr lang="en-US" dirty="0"/>
              <a:t>Check Expiration Dates</a:t>
            </a:r>
          </a:p>
          <a:p>
            <a:pPr>
              <a:spcBef>
                <a:spcPts val="0"/>
              </a:spcBef>
              <a:spcAft>
                <a:spcPts val="1200"/>
              </a:spcAft>
            </a:pPr>
            <a:r>
              <a:rPr lang="en-US" dirty="0"/>
              <a:t>Refer to operating manual and QAPs</a:t>
            </a:r>
          </a:p>
          <a:p>
            <a:pPr>
              <a:spcBef>
                <a:spcPts val="0"/>
              </a:spcBef>
              <a:spcAft>
                <a:spcPts val="1200"/>
              </a:spcAft>
            </a:pPr>
            <a:r>
              <a:rPr lang="en-US" dirty="0"/>
              <a:t>Make sure that users are certified</a:t>
            </a:r>
          </a:p>
          <a:p>
            <a:pPr>
              <a:spcBef>
                <a:spcPts val="0"/>
              </a:spcBef>
              <a:spcAft>
                <a:spcPts val="1200"/>
              </a:spcAft>
            </a:pPr>
            <a:r>
              <a:rPr lang="en-US" dirty="0"/>
              <a:t>Keep good logs and maintenance records</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46</a:t>
            </a:fld>
            <a:endParaRPr lang="en-US" sz="1200" dirty="0"/>
          </a:p>
        </p:txBody>
      </p:sp>
    </p:spTree>
    <p:extLst>
      <p:ext uri="{BB962C8B-B14F-4D97-AF65-F5344CB8AC3E}">
        <p14:creationId xmlns:p14="http://schemas.microsoft.com/office/powerpoint/2010/main" val="390870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Conclusion (cont.)</a:t>
            </a:r>
            <a:endParaRPr lang="en-US" dirty="0"/>
          </a:p>
        </p:txBody>
      </p:sp>
      <p:sp>
        <p:nvSpPr>
          <p:cNvPr id="4" name="Content Placeholder 3"/>
          <p:cNvSpPr>
            <a:spLocks noGrp="1"/>
          </p:cNvSpPr>
          <p:nvPr>
            <p:ph idx="1"/>
          </p:nvPr>
        </p:nvSpPr>
        <p:spPr/>
        <p:txBody>
          <a:bodyPr/>
          <a:lstStyle/>
          <a:p>
            <a:pPr>
              <a:spcBef>
                <a:spcPts val="0"/>
              </a:spcBef>
              <a:spcAft>
                <a:spcPts val="1200"/>
              </a:spcAft>
            </a:pPr>
            <a:r>
              <a:rPr lang="en-US" dirty="0"/>
              <a:t>Take good air </a:t>
            </a:r>
            <a:r>
              <a:rPr lang="en-US"/>
              <a:t>blanks.</a:t>
            </a:r>
            <a:endParaRPr lang="en-US" dirty="0">
              <a:cs typeface="Arial"/>
            </a:endParaRPr>
          </a:p>
          <a:p>
            <a:pPr>
              <a:spcBef>
                <a:spcPts val="0"/>
              </a:spcBef>
              <a:spcAft>
                <a:spcPts val="1200"/>
              </a:spcAft>
            </a:pPr>
            <a:r>
              <a:rPr lang="en-US"/>
              <a:t>Do calibration checks before and after positive tests.</a:t>
            </a:r>
            <a:endParaRPr lang="en-US">
              <a:cs typeface="Arial"/>
            </a:endParaRPr>
          </a:p>
          <a:p>
            <a:pPr>
              <a:spcBef>
                <a:spcPts val="0"/>
              </a:spcBef>
              <a:spcAft>
                <a:spcPts val="1200"/>
              </a:spcAft>
            </a:pPr>
            <a:r>
              <a:rPr lang="en-US"/>
              <a:t>15-minute</a:t>
            </a:r>
            <a:r>
              <a:rPr lang="en-US" dirty="0"/>
              <a:t> wait between Preliminary and Confirmation test to rule out mouth </a:t>
            </a:r>
            <a:r>
              <a:rPr lang="en-US"/>
              <a:t>alcohol.</a:t>
            </a:r>
            <a:endParaRPr lang="en-US" dirty="0"/>
          </a:p>
          <a:p>
            <a:pPr>
              <a:spcBef>
                <a:spcPts val="0"/>
              </a:spcBef>
              <a:spcAft>
                <a:spcPts val="1200"/>
              </a:spcAft>
            </a:pPr>
            <a:r>
              <a:rPr lang="en-US" dirty="0"/>
              <a:t>Similar results on the preliminary test and the confirmation test confirm that there was no mouth </a:t>
            </a:r>
            <a:r>
              <a:rPr lang="en-US"/>
              <a:t>alcohol.</a:t>
            </a:r>
            <a:endParaRPr lang="en-US" dirty="0"/>
          </a:p>
          <a:p>
            <a:pPr>
              <a:spcBef>
                <a:spcPts val="0"/>
              </a:spcBef>
              <a:spcAft>
                <a:spcPts val="1200"/>
              </a:spcAft>
            </a:pPr>
            <a:r>
              <a:rPr lang="en-US" dirty="0"/>
              <a:t>Do not ignore error messages and continue to </a:t>
            </a:r>
            <a:r>
              <a:rPr lang="en-US"/>
              <a:t>test.</a:t>
            </a:r>
            <a:endParaRPr lang="en-US" dirty="0"/>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47</a:t>
            </a:fld>
            <a:endParaRPr lang="en-US" sz="1200" dirty="0"/>
          </a:p>
        </p:txBody>
      </p:sp>
    </p:spTree>
    <p:extLst>
      <p:ext uri="{BB962C8B-B14F-4D97-AF65-F5344CB8AC3E}">
        <p14:creationId xmlns:p14="http://schemas.microsoft.com/office/powerpoint/2010/main" val="4089163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p:cNvSpPr>
          <p:nvPr/>
        </p:nvSpPr>
        <p:spPr bwMode="auto">
          <a:xfrm>
            <a:off x="4876800" y="2910986"/>
            <a:ext cx="373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eaLnBrk="1" hangingPunct="1">
              <a:spcBef>
                <a:spcPct val="50000"/>
              </a:spcBef>
            </a:pPr>
            <a:r>
              <a:rPr lang="en-US" b="1" dirty="0">
                <a:solidFill>
                  <a:srgbClr val="3885C9"/>
                </a:solidFill>
              </a:rPr>
              <a:t>Alcohol Countermeasures Laboratory</a:t>
            </a:r>
          </a:p>
        </p:txBody>
      </p:sp>
      <p:sp>
        <p:nvSpPr>
          <p:cNvPr id="6" name="Text Box 9"/>
          <p:cNvSpPr txBox="1">
            <a:spLocks/>
          </p:cNvSpPr>
          <p:nvPr/>
        </p:nvSpPr>
        <p:spPr bwMode="auto">
          <a:xfrm>
            <a:off x="762000" y="2557044"/>
            <a:ext cx="381000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sz="2400">
                <a:solidFill>
                  <a:srgbClr val="000000"/>
                </a:solidFill>
                <a:latin typeface="Arial" charset="0"/>
                <a:sym typeface="Arial" charset="0"/>
              </a:defRPr>
            </a:lvl1pPr>
            <a:lvl2pPr marL="742950" indent="-285750" eaLnBrk="0" hangingPunct="0">
              <a:defRPr sz="2400">
                <a:solidFill>
                  <a:srgbClr val="000000"/>
                </a:solidFill>
                <a:latin typeface="Arial" charset="0"/>
                <a:sym typeface="Arial" charset="0"/>
              </a:defRPr>
            </a:lvl2pPr>
            <a:lvl3pPr marL="1143000" indent="-228600" eaLnBrk="0" hangingPunct="0">
              <a:defRPr sz="2400">
                <a:solidFill>
                  <a:srgbClr val="000000"/>
                </a:solidFill>
                <a:latin typeface="Arial" charset="0"/>
                <a:sym typeface="Arial" charset="0"/>
              </a:defRPr>
            </a:lvl3pPr>
            <a:lvl4pPr marL="1600200" indent="-228600" eaLnBrk="0" hangingPunct="0">
              <a:defRPr sz="2400">
                <a:solidFill>
                  <a:srgbClr val="000000"/>
                </a:solidFill>
                <a:latin typeface="Arial" charset="0"/>
                <a:sym typeface="Arial" charset="0"/>
              </a:defRPr>
            </a:lvl4pPr>
            <a:lvl5pPr marL="2057400" indent="-228600" eaLnBrk="0" hangingPunct="0">
              <a:defRPr sz="2400">
                <a:solidFill>
                  <a:srgbClr val="000000"/>
                </a:solidFill>
                <a:latin typeface="Arial" charset="0"/>
                <a:sym typeface="Arial" charset="0"/>
              </a:defRPr>
            </a:lvl5pPr>
            <a:lvl6pPr marL="2514600" indent="-228600" eaLnBrk="0" fontAlgn="base" hangingPunct="0">
              <a:spcBef>
                <a:spcPct val="0"/>
              </a:spcBef>
              <a:spcAft>
                <a:spcPct val="0"/>
              </a:spcAft>
              <a:defRPr sz="2400">
                <a:solidFill>
                  <a:srgbClr val="000000"/>
                </a:solidFill>
                <a:latin typeface="Arial" charset="0"/>
                <a:sym typeface="Arial" charset="0"/>
              </a:defRPr>
            </a:lvl6pPr>
            <a:lvl7pPr marL="2971800" indent="-228600" eaLnBrk="0" fontAlgn="base" hangingPunct="0">
              <a:spcBef>
                <a:spcPct val="0"/>
              </a:spcBef>
              <a:spcAft>
                <a:spcPct val="0"/>
              </a:spcAft>
              <a:defRPr sz="2400">
                <a:solidFill>
                  <a:srgbClr val="000000"/>
                </a:solidFill>
                <a:latin typeface="Arial" charset="0"/>
                <a:sym typeface="Arial" charset="0"/>
              </a:defRPr>
            </a:lvl7pPr>
            <a:lvl8pPr marL="3429000" indent="-228600" eaLnBrk="0" fontAlgn="base" hangingPunct="0">
              <a:spcBef>
                <a:spcPct val="0"/>
              </a:spcBef>
              <a:spcAft>
                <a:spcPct val="0"/>
              </a:spcAft>
              <a:defRPr sz="2400">
                <a:solidFill>
                  <a:srgbClr val="000000"/>
                </a:solidFill>
                <a:latin typeface="Arial" charset="0"/>
                <a:sym typeface="Arial" charset="0"/>
              </a:defRPr>
            </a:lvl8pPr>
            <a:lvl9pPr marL="3886200" indent="-228600" eaLnBrk="0" fontAlgn="base" hangingPunct="0">
              <a:spcBef>
                <a:spcPct val="0"/>
              </a:spcBef>
              <a:spcAft>
                <a:spcPct val="0"/>
              </a:spcAft>
              <a:defRPr sz="2400">
                <a:solidFill>
                  <a:srgbClr val="000000"/>
                </a:solidFill>
                <a:latin typeface="Arial" charset="0"/>
                <a:sym typeface="Arial" charset="0"/>
              </a:defRPr>
            </a:lvl9pPr>
          </a:lstStyle>
          <a:p>
            <a:pPr algn="r" eaLnBrk="1" hangingPunct="1">
              <a:spcBef>
                <a:spcPct val="50000"/>
              </a:spcBef>
            </a:pPr>
            <a:r>
              <a:rPr lang="en-US" sz="2800" dirty="0"/>
              <a:t>Ed Conde</a:t>
            </a:r>
          </a:p>
          <a:p>
            <a:pPr algn="r" eaLnBrk="1" hangingPunct="1">
              <a:spcBef>
                <a:spcPct val="50000"/>
              </a:spcBef>
            </a:pPr>
            <a:r>
              <a:rPr lang="en-US" sz="2000" dirty="0"/>
              <a:t>USDOT/Volpe Center</a:t>
            </a:r>
          </a:p>
          <a:p>
            <a:pPr algn="r" eaLnBrk="1" hangingPunct="1">
              <a:spcBef>
                <a:spcPct val="50000"/>
              </a:spcBef>
            </a:pPr>
            <a:r>
              <a:rPr lang="en-US" sz="2000" dirty="0"/>
              <a:t>617-494-2428</a:t>
            </a:r>
          </a:p>
          <a:p>
            <a:pPr algn="r" eaLnBrk="1" hangingPunct="1">
              <a:spcBef>
                <a:spcPct val="50000"/>
              </a:spcBef>
            </a:pPr>
            <a:r>
              <a:rPr lang="en-US" sz="2000" dirty="0"/>
              <a:t>edward.conde@dot.gov</a:t>
            </a:r>
          </a:p>
        </p:txBody>
      </p:sp>
      <p:sp>
        <p:nvSpPr>
          <p:cNvPr id="2" name="Title 1"/>
          <p:cNvSpPr>
            <a:spLocks noGrp="1"/>
          </p:cNvSpPr>
          <p:nvPr>
            <p:ph type="title"/>
          </p:nvPr>
        </p:nvSpPr>
        <p:spPr/>
        <p:txBody>
          <a:bodyPr/>
          <a:lstStyle/>
          <a:p>
            <a:r>
              <a:rPr lang="en-US" dirty="0"/>
              <a:t>Questions?</a:t>
            </a:r>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48</a:t>
            </a:fld>
            <a:endParaRPr lang="en-US" sz="1200" dirty="0"/>
          </a:p>
        </p:txBody>
      </p:sp>
    </p:spTree>
    <p:extLst>
      <p:ext uri="{BB962C8B-B14F-4D97-AF65-F5344CB8AC3E}">
        <p14:creationId xmlns:p14="http://schemas.microsoft.com/office/powerpoint/2010/main" val="2551724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Court Testimony</a:t>
            </a:r>
            <a:endParaRPr lang="en-US" dirty="0"/>
          </a:p>
        </p:txBody>
      </p:sp>
      <p:sp>
        <p:nvSpPr>
          <p:cNvPr id="3" name="Content Placeholder 2"/>
          <p:cNvSpPr>
            <a:spLocks noGrp="1"/>
          </p:cNvSpPr>
          <p:nvPr>
            <p:ph idx="1"/>
          </p:nvPr>
        </p:nvSpPr>
        <p:spPr/>
        <p:txBody>
          <a:bodyPr/>
          <a:lstStyle/>
          <a:p>
            <a:pPr marL="0" indent="0">
              <a:lnSpc>
                <a:spcPct val="150000"/>
              </a:lnSpc>
              <a:buNone/>
            </a:pPr>
            <a:r>
              <a:rPr lang="en-US" b="1" dirty="0"/>
              <a:t>We have testified in cases involving:</a:t>
            </a:r>
          </a:p>
          <a:p>
            <a:pPr>
              <a:lnSpc>
                <a:spcPct val="150000"/>
              </a:lnSpc>
            </a:pPr>
            <a:r>
              <a:rPr lang="en-US" dirty="0"/>
              <a:t>Police subject testing</a:t>
            </a:r>
          </a:p>
          <a:p>
            <a:pPr>
              <a:lnSpc>
                <a:spcPct val="150000"/>
              </a:lnSpc>
            </a:pPr>
            <a:r>
              <a:rPr lang="en-US" dirty="0"/>
              <a:t>Workplace subject testing</a:t>
            </a:r>
          </a:p>
          <a:p>
            <a:pPr>
              <a:lnSpc>
                <a:spcPct val="150000"/>
              </a:lnSpc>
            </a:pPr>
            <a:endParaRPr lang="en-US" b="1" dirty="0"/>
          </a:p>
          <a:p>
            <a:pPr marL="0" indent="0">
              <a:lnSpc>
                <a:spcPct val="150000"/>
              </a:lnSpc>
              <a:buNone/>
            </a:pPr>
            <a:r>
              <a:rPr lang="en-US" b="1" dirty="0"/>
              <a:t>We have testified in:</a:t>
            </a:r>
          </a:p>
          <a:p>
            <a:pPr>
              <a:lnSpc>
                <a:spcPct val="150000"/>
              </a:lnSpc>
            </a:pPr>
            <a:r>
              <a:rPr lang="en-US" dirty="0"/>
              <a:t>Federal Court</a:t>
            </a:r>
          </a:p>
          <a:p>
            <a:pPr>
              <a:lnSpc>
                <a:spcPct val="150000"/>
              </a:lnSpc>
            </a:pPr>
            <a:r>
              <a:rPr lang="en-US" dirty="0"/>
              <a:t>State Court</a:t>
            </a:r>
          </a:p>
          <a:p>
            <a:pPr>
              <a:lnSpc>
                <a:spcPct val="150000"/>
              </a:lnSpc>
            </a:pPr>
            <a:r>
              <a:rPr lang="en-US" dirty="0"/>
              <a:t>State Supreme Court</a:t>
            </a:r>
          </a:p>
          <a:p>
            <a:endParaRPr lang="en-US" dirty="0"/>
          </a:p>
        </p:txBody>
      </p:sp>
      <p:sp>
        <p:nvSpPr>
          <p:cNvPr id="9" name="TextBox 8"/>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5</a:t>
            </a:fld>
            <a:endParaRPr lang="en-US" sz="1200" dirty="0"/>
          </a:p>
        </p:txBody>
      </p:sp>
    </p:spTree>
    <p:extLst>
      <p:ext uri="{BB962C8B-B14F-4D97-AF65-F5344CB8AC3E}">
        <p14:creationId xmlns:p14="http://schemas.microsoft.com/office/powerpoint/2010/main" val="2353982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Effects on Results (Subject)</a:t>
            </a:r>
          </a:p>
        </p:txBody>
      </p:sp>
      <p:sp>
        <p:nvSpPr>
          <p:cNvPr id="4" name="Content Placeholder 3"/>
          <p:cNvSpPr>
            <a:spLocks noGrp="1"/>
          </p:cNvSpPr>
          <p:nvPr>
            <p:ph idx="1"/>
          </p:nvPr>
        </p:nvSpPr>
        <p:spPr/>
        <p:txBody>
          <a:bodyPr/>
          <a:lstStyle/>
          <a:p>
            <a:pPr>
              <a:lnSpc>
                <a:spcPct val="150000"/>
              </a:lnSpc>
            </a:pPr>
            <a:r>
              <a:rPr lang="en-US" dirty="0"/>
              <a:t>Tobacco, gum, mints, mouthwash</a:t>
            </a:r>
          </a:p>
          <a:p>
            <a:pPr>
              <a:lnSpc>
                <a:spcPct val="150000"/>
              </a:lnSpc>
            </a:pPr>
            <a:r>
              <a:rPr lang="en-US" dirty="0"/>
              <a:t>Medicines</a:t>
            </a:r>
          </a:p>
          <a:p>
            <a:pPr>
              <a:lnSpc>
                <a:spcPct val="150000"/>
              </a:lnSpc>
            </a:pPr>
            <a:r>
              <a:rPr lang="en-US" dirty="0"/>
              <a:t>Hand sanitizer</a:t>
            </a:r>
          </a:p>
          <a:p>
            <a:pPr>
              <a:lnSpc>
                <a:spcPct val="150000"/>
              </a:lnSpc>
            </a:pPr>
            <a:r>
              <a:rPr lang="en-US" dirty="0"/>
              <a:t>Perfumes</a:t>
            </a:r>
          </a:p>
          <a:p>
            <a:pPr>
              <a:lnSpc>
                <a:spcPct val="150000"/>
              </a:lnSpc>
            </a:pPr>
            <a:r>
              <a:rPr lang="en-US" dirty="0"/>
              <a:t>Different alcohols</a:t>
            </a:r>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6</a:t>
            </a:fld>
            <a:endParaRPr lang="en-US" sz="1200" dirty="0"/>
          </a:p>
        </p:txBody>
      </p:sp>
    </p:spTree>
    <p:extLst>
      <p:ext uri="{BB962C8B-B14F-4D97-AF65-F5344CB8AC3E}">
        <p14:creationId xmlns:p14="http://schemas.microsoft.com/office/powerpoint/2010/main" val="903439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Effects on Results (Environment)</a:t>
            </a:r>
          </a:p>
        </p:txBody>
      </p:sp>
      <p:sp>
        <p:nvSpPr>
          <p:cNvPr id="4" name="Content Placeholder 3"/>
          <p:cNvSpPr>
            <a:spLocks noGrp="1"/>
          </p:cNvSpPr>
          <p:nvPr>
            <p:ph idx="1"/>
          </p:nvPr>
        </p:nvSpPr>
        <p:spPr/>
        <p:txBody>
          <a:bodyPr/>
          <a:lstStyle/>
          <a:p>
            <a:pPr>
              <a:lnSpc>
                <a:spcPct val="150000"/>
              </a:lnSpc>
            </a:pPr>
            <a:r>
              <a:rPr lang="en-US" dirty="0"/>
              <a:t>Cleaning agents</a:t>
            </a:r>
          </a:p>
          <a:p>
            <a:pPr>
              <a:lnSpc>
                <a:spcPct val="150000"/>
              </a:lnSpc>
            </a:pPr>
            <a:r>
              <a:rPr lang="en-US" dirty="0"/>
              <a:t>Altitude</a:t>
            </a:r>
          </a:p>
          <a:p>
            <a:pPr>
              <a:lnSpc>
                <a:spcPct val="150000"/>
              </a:lnSpc>
            </a:pPr>
            <a:r>
              <a:rPr lang="en-US" dirty="0"/>
              <a:t>Humidity</a:t>
            </a:r>
          </a:p>
          <a:p>
            <a:endParaRPr lang="en-US" dirty="0"/>
          </a:p>
        </p:txBody>
      </p:sp>
      <p:sp>
        <p:nvSpPr>
          <p:cNvPr id="7" name="TextBox 6"/>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7</a:t>
            </a:fld>
            <a:endParaRPr lang="en-US" sz="1200" dirty="0"/>
          </a:p>
        </p:txBody>
      </p:sp>
    </p:spTree>
    <p:extLst>
      <p:ext uri="{BB962C8B-B14F-4D97-AF65-F5344CB8AC3E}">
        <p14:creationId xmlns:p14="http://schemas.microsoft.com/office/powerpoint/2010/main" val="911787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Medical Conditions</a:t>
            </a:r>
          </a:p>
        </p:txBody>
      </p:sp>
      <p:sp>
        <p:nvSpPr>
          <p:cNvPr id="4" name="Content Placeholder 3"/>
          <p:cNvSpPr>
            <a:spLocks noGrp="1"/>
          </p:cNvSpPr>
          <p:nvPr>
            <p:ph idx="1"/>
          </p:nvPr>
        </p:nvSpPr>
        <p:spPr/>
        <p:txBody>
          <a:bodyPr/>
          <a:lstStyle/>
          <a:p>
            <a:pPr>
              <a:lnSpc>
                <a:spcPct val="150000"/>
              </a:lnSpc>
            </a:pPr>
            <a:r>
              <a:rPr lang="en-US" dirty="0"/>
              <a:t>Diabetes</a:t>
            </a:r>
          </a:p>
          <a:p>
            <a:pPr>
              <a:lnSpc>
                <a:spcPct val="150000"/>
              </a:lnSpc>
            </a:pPr>
            <a:r>
              <a:rPr lang="en-US" dirty="0"/>
              <a:t>Crash dieting</a:t>
            </a:r>
          </a:p>
          <a:p>
            <a:pPr>
              <a:lnSpc>
                <a:spcPct val="150000"/>
              </a:lnSpc>
            </a:pPr>
            <a:r>
              <a:rPr lang="en-US" dirty="0"/>
              <a:t>Auto-brewery syndrome</a:t>
            </a:r>
          </a:p>
          <a:p>
            <a:endParaRPr lang="en-US" dirty="0"/>
          </a:p>
        </p:txBody>
      </p:sp>
      <p:sp>
        <p:nvSpPr>
          <p:cNvPr id="8" name="TextBox 7"/>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8</a:t>
            </a:fld>
            <a:endParaRPr lang="en-US" sz="1200" dirty="0"/>
          </a:p>
        </p:txBody>
      </p:sp>
    </p:spTree>
    <p:extLst>
      <p:ext uri="{BB962C8B-B14F-4D97-AF65-F5344CB8AC3E}">
        <p14:creationId xmlns:p14="http://schemas.microsoft.com/office/powerpoint/2010/main" val="1426436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Evidential Breath Testers (EBTs)</a:t>
            </a:r>
          </a:p>
        </p:txBody>
      </p:sp>
      <p:sp>
        <p:nvSpPr>
          <p:cNvPr id="4" name="Content Placeholder 3"/>
          <p:cNvSpPr>
            <a:spLocks noGrp="1"/>
          </p:cNvSpPr>
          <p:nvPr>
            <p:ph idx="1"/>
          </p:nvPr>
        </p:nvSpPr>
        <p:spPr/>
        <p:txBody>
          <a:bodyPr/>
          <a:lstStyle/>
          <a:p>
            <a:pPr>
              <a:lnSpc>
                <a:spcPct val="150000"/>
              </a:lnSpc>
            </a:pPr>
            <a:r>
              <a:rPr lang="en-US" dirty="0"/>
              <a:t>Different types</a:t>
            </a:r>
          </a:p>
          <a:p>
            <a:pPr>
              <a:lnSpc>
                <a:spcPct val="150000"/>
              </a:lnSpc>
            </a:pPr>
            <a:r>
              <a:rPr lang="en-US" dirty="0"/>
              <a:t>Lifespan</a:t>
            </a:r>
          </a:p>
          <a:p>
            <a:endParaRPr lang="en-US" dirty="0"/>
          </a:p>
        </p:txBody>
      </p:sp>
      <p:sp>
        <p:nvSpPr>
          <p:cNvPr id="6" name="TextBox 5"/>
          <p:cNvSpPr txBox="1"/>
          <p:nvPr/>
        </p:nvSpPr>
        <p:spPr>
          <a:xfrm>
            <a:off x="8610600" y="5715000"/>
            <a:ext cx="504217" cy="276999"/>
          </a:xfrm>
          <a:prstGeom prst="rect">
            <a:avLst/>
          </a:prstGeom>
          <a:noFill/>
        </p:spPr>
        <p:txBody>
          <a:bodyPr wrap="square" rtlCol="0">
            <a:spAutoFit/>
          </a:bodyPr>
          <a:lstStyle/>
          <a:p>
            <a:fld id="{6BD4F2B3-94AB-413A-B880-1FD79B95B8A9}" type="slidenum">
              <a:rPr lang="en-US" sz="1200" smtClean="0"/>
              <a:t>9</a:t>
            </a:fld>
            <a:endParaRPr lang="en-US" sz="1200" dirty="0"/>
          </a:p>
        </p:txBody>
      </p:sp>
    </p:spTree>
    <p:extLst>
      <p:ext uri="{BB962C8B-B14F-4D97-AF65-F5344CB8AC3E}">
        <p14:creationId xmlns:p14="http://schemas.microsoft.com/office/powerpoint/2010/main" val="2176827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0d1a40">
      <a:dk1>
        <a:srgbClr val="000000"/>
      </a:dk1>
      <a:lt1>
        <a:srgbClr val="FFFFFF"/>
      </a:lt1>
      <a:dk2>
        <a:srgbClr val="081A42"/>
      </a:dk2>
      <a:lt2>
        <a:srgbClr val="E7E6E6"/>
      </a:lt2>
      <a:accent1>
        <a:srgbClr val="00A9A3"/>
      </a:accent1>
      <a:accent2>
        <a:srgbClr val="0071D1"/>
      </a:accent2>
      <a:accent3>
        <a:srgbClr val="86CA9F"/>
      </a:accent3>
      <a:accent4>
        <a:srgbClr val="0D1A40"/>
      </a:accent4>
      <a:accent5>
        <a:srgbClr val="BCDA87"/>
      </a:accent5>
      <a:accent6>
        <a:srgbClr val="F36E23"/>
      </a:accent6>
      <a:hlink>
        <a:srgbClr val="001C47"/>
      </a:hlink>
      <a:folHlink>
        <a:srgbClr val="87CBA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cs typeface="Gill Sans Regular" panose="020B0502020104020203"/>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400" dirty="0" err="1" smtClean="0">
            <a:cs typeface="Gill Sans Regular" panose="020B0502020104020203"/>
          </a:defRPr>
        </a:defPPr>
      </a:lstStyle>
    </a:txDef>
  </a:objectDefaults>
  <a:extraClrSchemeLst/>
  <a:extLst>
    <a:ext uri="{05A4C25C-085E-4340-85A3-A5531E510DB2}">
      <thm15:themeFamily xmlns:thm15="http://schemas.microsoft.com/office/thememl/2012/main" name="VolpeTemplate.potx [Read-Only]" id="{BDBDB814-8F3C-4FE3-9C8B-53DA67DC9C28}" vid="{CDC02398-FCEF-42CE-8219-69E52B55C9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ent_x0020_Type xmlns="06aae0be-d389-4f48-9606-fc9cb0e35bd7">PowerPoint Presentations</Content_x0020_Type>
    <Order_x0020_Number xmlns="06aae0be-d389-4f48-9606-fc9cb0e35bd7">2</Order_x0020_Number>
    <Thumbnail_x0020_Image xmlns="06aae0be-d389-4f48-9606-fc9cb0e35bd7">
      <Url>http://spmain.volpe.dot.gov/sites/Tools/Communications/PublishingImages/Volpe%20Template%20Slides.png</Url>
      <Description xsi:nil="true"/>
    </Thumbnail_x0020_Image>
    <Description0 xmlns="06aae0be-d389-4f48-9606-fc9cb0e35bd7" xsi:nil="true"/>
    <_dlc_DocId xmlns="041971dc-af97-4d23-b92c-502170f25562">CQUDCC6DPA5S-70-257</_dlc_DocId>
    <_dlc_DocIdUrl xmlns="041971dc-af97-4d23-b92c-502170f25562">
      <Url>http://spmain.volpe.dot.gov/sites/Tools/Communications/_layouts/DocIdRedir.aspx?ID=CQUDCC6DPA5S-70-257</Url>
      <Description>CQUDCC6DPA5S-70-257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C0CE8E52D997498F4D664B4C35548C" ma:contentTypeVersion="5" ma:contentTypeDescription="Create a new document." ma:contentTypeScope="" ma:versionID="3edb90869c21470d71e9ac2841aa4a08">
  <xsd:schema xmlns:xsd="http://www.w3.org/2001/XMLSchema" xmlns:xs="http://www.w3.org/2001/XMLSchema" xmlns:p="http://schemas.microsoft.com/office/2006/metadata/properties" xmlns:ns2="06aae0be-d389-4f48-9606-fc9cb0e35bd7" xmlns:ns3="041971dc-af97-4d23-b92c-502170f25562" targetNamespace="http://schemas.microsoft.com/office/2006/metadata/properties" ma:root="true" ma:fieldsID="6f014b31e7e7ebc87e6438cd93b4ca66" ns2:_="" ns3:_="">
    <xsd:import namespace="06aae0be-d389-4f48-9606-fc9cb0e35bd7"/>
    <xsd:import namespace="041971dc-af97-4d23-b92c-502170f25562"/>
    <xsd:element name="properties">
      <xsd:complexType>
        <xsd:sequence>
          <xsd:element name="documentManagement">
            <xsd:complexType>
              <xsd:all>
                <xsd:element ref="ns2:Content_x0020_Type" minOccurs="0"/>
                <xsd:element ref="ns2:Order_x0020_Number" minOccurs="0"/>
                <xsd:element ref="ns2:Thumbnail_x0020_Image" minOccurs="0"/>
                <xsd:element ref="ns2:Description0"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aae0be-d389-4f48-9606-fc9cb0e35bd7" elementFormDefault="qualified">
    <xsd:import namespace="http://schemas.microsoft.com/office/2006/documentManagement/types"/>
    <xsd:import namespace="http://schemas.microsoft.com/office/infopath/2007/PartnerControls"/>
    <xsd:element name="Content_x0020_Type" ma:index="8" nillable="true" ma:displayName="Document Type" ma:description="What type of content is this? Is it a part of the Communications Toolkit or is this a powerpoint template?" ma:internalName="Content_x0020_Type">
      <xsd:simpleType>
        <xsd:restriction base="dms:Text">
          <xsd:maxLength value="255"/>
        </xsd:restriction>
      </xsd:simpleType>
    </xsd:element>
    <xsd:element name="Order_x0020_Number" ma:index="9" nillable="true" ma:displayName="Order Number" ma:internalName="Order_x0020_Number">
      <xsd:simpleType>
        <xsd:restriction base="dms:Number"/>
      </xsd:simpleType>
    </xsd:element>
    <xsd:element name="Thumbnail_x0020_Image" ma:index="10" nillable="true" ma:displayName="Thumbnail Image" ma:format="Image" ma:internalName="Thumbnail_x0020_Image">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11" nillable="true" ma:displayName="Description" ma:internalName="Description0">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1971dc-af97-4d23-b92c-502170f25562"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338AEB-1CDB-4718-830C-C74F9D07703E}">
  <ds:schemaRefs>
    <ds:schemaRef ds:uri="http://purl.org/dc/terms/"/>
    <ds:schemaRef ds:uri="041971dc-af97-4d23-b92c-502170f25562"/>
    <ds:schemaRef ds:uri="http://www.w3.org/XML/1998/namespace"/>
    <ds:schemaRef ds:uri="http://schemas.microsoft.com/office/2006/documentManagement/types"/>
    <ds:schemaRef ds:uri="06aae0be-d389-4f48-9606-fc9cb0e35bd7"/>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757BCDF8-1561-40F1-9406-A38CDDC8CB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aae0be-d389-4f48-9606-fc9cb0e35bd7"/>
    <ds:schemaRef ds:uri="041971dc-af97-4d23-b92c-502170f255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CDBC2B-DE31-43E5-BBAD-312D0E881D65}">
  <ds:schemaRefs>
    <ds:schemaRef ds:uri="http://schemas.microsoft.com/sharepoint/events"/>
  </ds:schemaRefs>
</ds:datastoreItem>
</file>

<file path=customXml/itemProps4.xml><?xml version="1.0" encoding="utf-8"?>
<ds:datastoreItem xmlns:ds="http://schemas.openxmlformats.org/officeDocument/2006/customXml" ds:itemID="{C6CF4B3A-12CE-4762-A0DA-F4850FEBC1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VolpeTemplate</Template>
  <TotalTime>17</TotalTime>
  <Words>2399</Words>
  <Application>Microsoft Office PowerPoint</Application>
  <PresentationFormat>On-screen Show (4:3)</PresentationFormat>
  <Paragraphs>341</Paragraphs>
  <Slides>48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Courier New</vt:lpstr>
      <vt:lpstr>Ebrima</vt:lpstr>
      <vt:lpstr>Gill Sans MT</vt:lpstr>
      <vt:lpstr>Gill Sans Regular</vt:lpstr>
      <vt:lpstr>System Font Regular</vt:lpstr>
      <vt:lpstr>Wingdings</vt:lpstr>
      <vt:lpstr>Office Theme</vt:lpstr>
      <vt:lpstr>PowerPoint Presentation</vt:lpstr>
      <vt:lpstr>Speaker</vt:lpstr>
      <vt:lpstr>Introduction</vt:lpstr>
      <vt:lpstr>Why Are We Important?</vt:lpstr>
      <vt:lpstr>Court Testimony</vt:lpstr>
      <vt:lpstr>Effects on Results (Subject)</vt:lpstr>
      <vt:lpstr>Effects on Results (Environment)</vt:lpstr>
      <vt:lpstr>Medical Conditions</vt:lpstr>
      <vt:lpstr>Evidential Breath Testers (EBTs)</vt:lpstr>
      <vt:lpstr>EBTs – Flow Rates</vt:lpstr>
      <vt:lpstr>Beating the Test?</vt:lpstr>
      <vt:lpstr>Manual Mode</vt:lpstr>
      <vt:lpstr>Court Cases</vt:lpstr>
      <vt:lpstr>Top Causes of Lost Cases</vt:lpstr>
      <vt:lpstr>Workplace Rules – Screening Tests   </vt:lpstr>
      <vt:lpstr>Workplace Rules – Confirmation  </vt:lpstr>
      <vt:lpstr>Workplace Rules – Use of EBTs</vt:lpstr>
      <vt:lpstr>Devices Modified</vt:lpstr>
      <vt:lpstr>Devices No Longer on CPL</vt:lpstr>
      <vt:lpstr>Expired Gas &amp; Solutions</vt:lpstr>
      <vt:lpstr>Top Causes of Lost Cases</vt:lpstr>
      <vt:lpstr>Workplace Rules – Use of EBTs   </vt:lpstr>
      <vt:lpstr>Operating Manual</vt:lpstr>
      <vt:lpstr>Quality Assurance Plans (QAPs)</vt:lpstr>
      <vt:lpstr>EBT Quality Assurance Plan (QAP)</vt:lpstr>
      <vt:lpstr>EBT Quality Assurance Plan (QAP)</vt:lpstr>
      <vt:lpstr>Users All Certified</vt:lpstr>
      <vt:lpstr>Top Causes of Lost Cases</vt:lpstr>
      <vt:lpstr>Workplace Rules – Use of EBTs   </vt:lpstr>
      <vt:lpstr>Calibration</vt:lpstr>
      <vt:lpstr>Calibration Checks</vt:lpstr>
      <vt:lpstr>Maintenance Records</vt:lpstr>
      <vt:lpstr>Workplace Rules – Use of EBTs   </vt:lpstr>
      <vt:lpstr>Top Causes of Lost Cases</vt:lpstr>
      <vt:lpstr>Air Blank</vt:lpstr>
      <vt:lpstr>Workplace Rules - Fatal Flaws   </vt:lpstr>
      <vt:lpstr>Calibration Check Before &amp; After</vt:lpstr>
      <vt:lpstr>Workplace Rules - Fatal Flaws   </vt:lpstr>
      <vt:lpstr>Waiting Period</vt:lpstr>
      <vt:lpstr>2 Tests,15 Minutes Apart</vt:lpstr>
      <vt:lpstr>Low BrAC Test Results</vt:lpstr>
      <vt:lpstr>EBT Error Messages</vt:lpstr>
      <vt:lpstr>Maintenance &amp; Calibration</vt:lpstr>
      <vt:lpstr>User Errors</vt:lpstr>
      <vt:lpstr>New Products</vt:lpstr>
      <vt:lpstr>Conclusion</vt:lpstr>
      <vt:lpstr>Conclusion (cont.)</vt:lpstr>
      <vt:lpstr>Questions?</vt:lpstr>
    </vt:vector>
  </TitlesOfParts>
  <Company>USDOT-Volpe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DeCoste, Lori (Volpe)</dc:creator>
  <cp:lastModifiedBy>DeCoste, Lori (Volpe)</cp:lastModifiedBy>
  <cp:revision>3</cp:revision>
  <dcterms:created xsi:type="dcterms:W3CDTF">2021-04-05T15:24:09Z</dcterms:created>
  <dcterms:modified xsi:type="dcterms:W3CDTF">2021-04-05T15:41:40Z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44aee447-90b3-4d56-b0c7-f17f42ebc638</vt:lpwstr>
  </property>
  <property fmtid="{D5CDD505-2E9C-101B-9397-08002B2CF9AE}" pid="3" name="ContentTypeId">
    <vt:lpwstr>0x010100E4C0CE8E52D997498F4D664B4C35548C</vt:lpwstr>
  </property>
</Properties>
</file>