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62"/>
  </p:notesMasterIdLst>
  <p:handoutMasterIdLst>
    <p:handoutMasterId r:id="rId63"/>
  </p:handoutMasterIdLst>
  <p:sldIdLst>
    <p:sldId id="361" r:id="rId5"/>
    <p:sldId id="494" r:id="rId6"/>
    <p:sldId id="447" r:id="rId7"/>
    <p:sldId id="453" r:id="rId8"/>
    <p:sldId id="414" r:id="rId9"/>
    <p:sldId id="432" r:id="rId10"/>
    <p:sldId id="434" r:id="rId11"/>
    <p:sldId id="435" r:id="rId12"/>
    <p:sldId id="438" r:id="rId13"/>
    <p:sldId id="454" r:id="rId14"/>
    <p:sldId id="441" r:id="rId15"/>
    <p:sldId id="442" r:id="rId16"/>
    <p:sldId id="444" r:id="rId17"/>
    <p:sldId id="437" r:id="rId18"/>
    <p:sldId id="445" r:id="rId19"/>
    <p:sldId id="446" r:id="rId20"/>
    <p:sldId id="428" r:id="rId21"/>
    <p:sldId id="448" r:id="rId22"/>
    <p:sldId id="456" r:id="rId23"/>
    <p:sldId id="429" r:id="rId24"/>
    <p:sldId id="459" r:id="rId25"/>
    <p:sldId id="449" r:id="rId26"/>
    <p:sldId id="458" r:id="rId27"/>
    <p:sldId id="460" r:id="rId28"/>
    <p:sldId id="450" r:id="rId29"/>
    <p:sldId id="451" r:id="rId30"/>
    <p:sldId id="461" r:id="rId31"/>
    <p:sldId id="471" r:id="rId32"/>
    <p:sldId id="472" r:id="rId33"/>
    <p:sldId id="483" r:id="rId34"/>
    <p:sldId id="462" r:id="rId35"/>
    <p:sldId id="467" r:id="rId36"/>
    <p:sldId id="484" r:id="rId37"/>
    <p:sldId id="474" r:id="rId38"/>
    <p:sldId id="430" r:id="rId39"/>
    <p:sldId id="485" r:id="rId40"/>
    <p:sldId id="493" r:id="rId41"/>
    <p:sldId id="466" r:id="rId42"/>
    <p:sldId id="486" r:id="rId43"/>
    <p:sldId id="475" r:id="rId44"/>
    <p:sldId id="469" r:id="rId45"/>
    <p:sldId id="487" r:id="rId46"/>
    <p:sldId id="482" r:id="rId47"/>
    <p:sldId id="468" r:id="rId48"/>
    <p:sldId id="489" r:id="rId49"/>
    <p:sldId id="478" r:id="rId50"/>
    <p:sldId id="464" r:id="rId51"/>
    <p:sldId id="490" r:id="rId52"/>
    <p:sldId id="479" r:id="rId53"/>
    <p:sldId id="470" r:id="rId54"/>
    <p:sldId id="491" r:id="rId55"/>
    <p:sldId id="480" r:id="rId56"/>
    <p:sldId id="465" r:id="rId57"/>
    <p:sldId id="492" r:id="rId58"/>
    <p:sldId id="481" r:id="rId59"/>
    <p:sldId id="473" r:id="rId60"/>
    <p:sldId id="427" r:id="rId6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74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7" name="USDOT_User" initials="U" lastIdx="7" clrIdx="7"/>
  <p:cmAuthor id="1" name="test" initials="t" lastIdx="3" clrIdx="1"/>
  <p:cmAuthor id="8" name="Trent Fontanella" initials="TF" lastIdx="2" clrIdx="8">
    <p:extLst>
      <p:ext uri="{19B8F6BF-5375-455C-9EA6-DF929625EA0E}">
        <p15:presenceInfo xmlns:p15="http://schemas.microsoft.com/office/powerpoint/2012/main" userId="Trent Fontanella" providerId="None"/>
      </p:ext>
    </p:extLst>
  </p:cmAuthor>
  <p:cmAuthor id="2" name="Key, Candace (FTA)" initials="KC(" lastIdx="20" clrIdx="2"/>
  <p:cmAuthor id="3" name="Liu, Jeremy CTR (FTA)" initials="LJC(" lastIdx="11" clrIdx="3"/>
  <p:cmAuthor id="4" name="M.Zolghadr" initials="MZ" lastIdx="8" clrIdx="4"/>
  <p:cmAuthor id="5" name="Adrianne_Malasky" initials="AM" lastIdx="1" clrIdx="5"/>
  <p:cmAuthor id="6" name="Dluger, Angela (FTA)" initials="DA("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BFD1E9"/>
    <a:srgbClr val="78A030"/>
    <a:srgbClr val="395B74"/>
    <a:srgbClr val="6B8BA2"/>
    <a:srgbClr val="55748C"/>
    <a:srgbClr val="8FBA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1" autoAdjust="0"/>
    <p:restoredTop sz="93979" autoAdjust="0"/>
  </p:normalViewPr>
  <p:slideViewPr>
    <p:cSldViewPr snapToGrid="0" snapToObjects="1">
      <p:cViewPr varScale="1">
        <p:scale>
          <a:sx n="74" d="100"/>
          <a:sy n="74" d="100"/>
        </p:scale>
        <p:origin x="1618" y="67"/>
      </p:cViewPr>
      <p:guideLst>
        <p:guide orient="horz" pos="744"/>
        <p:guide pos="288"/>
      </p:guideLst>
    </p:cSldViewPr>
  </p:slideViewPr>
  <p:outlineViewPr>
    <p:cViewPr>
      <p:scale>
        <a:sx n="33" d="100"/>
        <a:sy n="33" d="100"/>
      </p:scale>
      <p:origin x="0" y="-3642"/>
    </p:cViewPr>
  </p:outlineViewPr>
  <p:notesTextViewPr>
    <p:cViewPr>
      <p:scale>
        <a:sx n="125" d="100"/>
        <a:sy n="125" d="100"/>
      </p:scale>
      <p:origin x="0" y="0"/>
    </p:cViewPr>
  </p:notesTextViewPr>
  <p:sorterViewPr>
    <p:cViewPr>
      <p:scale>
        <a:sx n="100" d="100"/>
        <a:sy n="100" d="100"/>
      </p:scale>
      <p:origin x="0" y="-2718"/>
    </p:cViewPr>
  </p:sorterViewPr>
  <p:notesViewPr>
    <p:cSldViewPr snapToGrid="0" snapToObjects="1">
      <p:cViewPr>
        <p:scale>
          <a:sx n="100" d="100"/>
          <a:sy n="100" d="100"/>
        </p:scale>
        <p:origin x="1584" y="-26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ms, Marcia (FTA)" userId="S::marcia.simms@ad.dot.gov::7b845034-58a9-42e7-bb83-20c392f787ec" providerId="AD" clId="Web-{AD61B99F-303B-B000-B059-9D41F0C9AF2B}"/>
    <pc:docChg chg="modSld">
      <pc:chgData name="Simms, Marcia (FTA)" userId="S::marcia.simms@ad.dot.gov::7b845034-58a9-42e7-bb83-20c392f787ec" providerId="AD" clId="Web-{AD61B99F-303B-B000-B059-9D41F0C9AF2B}" dt="2021-03-30T16:22:47.302" v="23" actId="20577"/>
      <pc:docMkLst>
        <pc:docMk/>
      </pc:docMkLst>
      <pc:sldChg chg="modSp">
        <pc:chgData name="Simms, Marcia (FTA)" userId="S::marcia.simms@ad.dot.gov::7b845034-58a9-42e7-bb83-20c392f787ec" providerId="AD" clId="Web-{AD61B99F-303B-B000-B059-9D41F0C9AF2B}" dt="2021-03-30T16:19:13.615" v="1" actId="20577"/>
        <pc:sldMkLst>
          <pc:docMk/>
          <pc:sldMk cId="1787278072" sldId="413"/>
        </pc:sldMkLst>
        <pc:spChg chg="mod">
          <ac:chgData name="Simms, Marcia (FTA)" userId="S::marcia.simms@ad.dot.gov::7b845034-58a9-42e7-bb83-20c392f787ec" providerId="AD" clId="Web-{AD61B99F-303B-B000-B059-9D41F0C9AF2B}" dt="2021-03-30T16:19:13.615" v="1" actId="20577"/>
          <ac:spMkLst>
            <pc:docMk/>
            <pc:sldMk cId="1787278072" sldId="413"/>
            <ac:spMk id="4" creationId="{34DCEE18-F8DC-493C-9F8C-130439B50970}"/>
          </ac:spMkLst>
        </pc:spChg>
      </pc:sldChg>
      <pc:sldChg chg="modSp">
        <pc:chgData name="Simms, Marcia (FTA)" userId="S::marcia.simms@ad.dot.gov::7b845034-58a9-42e7-bb83-20c392f787ec" providerId="AD" clId="Web-{AD61B99F-303B-B000-B059-9D41F0C9AF2B}" dt="2021-03-30T16:21:16.140" v="16" actId="20577"/>
        <pc:sldMkLst>
          <pc:docMk/>
          <pc:sldMk cId="1767295217" sldId="414"/>
        </pc:sldMkLst>
        <pc:spChg chg="mod">
          <ac:chgData name="Simms, Marcia (FTA)" userId="S::marcia.simms@ad.dot.gov::7b845034-58a9-42e7-bb83-20c392f787ec" providerId="AD" clId="Web-{AD61B99F-303B-B000-B059-9D41F0C9AF2B}" dt="2021-03-30T16:21:16.140" v="16" actId="20577"/>
          <ac:spMkLst>
            <pc:docMk/>
            <pc:sldMk cId="1767295217" sldId="414"/>
            <ac:spMk id="4" creationId="{34DCEE18-F8DC-493C-9F8C-130439B50970}"/>
          </ac:spMkLst>
        </pc:spChg>
      </pc:sldChg>
      <pc:sldChg chg="modSp">
        <pc:chgData name="Simms, Marcia (FTA)" userId="S::marcia.simms@ad.dot.gov::7b845034-58a9-42e7-bb83-20c392f787ec" providerId="AD" clId="Web-{AD61B99F-303B-B000-B059-9D41F0C9AF2B}" dt="2021-03-30T16:21:06.405" v="14" actId="20577"/>
        <pc:sldMkLst>
          <pc:docMk/>
          <pc:sldMk cId="3603308678" sldId="432"/>
        </pc:sldMkLst>
        <pc:spChg chg="mod">
          <ac:chgData name="Simms, Marcia (FTA)" userId="S::marcia.simms@ad.dot.gov::7b845034-58a9-42e7-bb83-20c392f787ec" providerId="AD" clId="Web-{AD61B99F-303B-B000-B059-9D41F0C9AF2B}" dt="2021-03-30T16:21:06.405" v="14" actId="20577"/>
          <ac:spMkLst>
            <pc:docMk/>
            <pc:sldMk cId="3603308678" sldId="432"/>
            <ac:spMk id="4" creationId="{34DCEE18-F8DC-493C-9F8C-130439B50970}"/>
          </ac:spMkLst>
        </pc:spChg>
      </pc:sldChg>
      <pc:sldChg chg="modSp">
        <pc:chgData name="Simms, Marcia (FTA)" userId="S::marcia.simms@ad.dot.gov::7b845034-58a9-42e7-bb83-20c392f787ec" providerId="AD" clId="Web-{AD61B99F-303B-B000-B059-9D41F0C9AF2B}" dt="2021-03-30T16:20:59.717" v="13" actId="20577"/>
        <pc:sldMkLst>
          <pc:docMk/>
          <pc:sldMk cId="1637853398" sldId="434"/>
        </pc:sldMkLst>
        <pc:spChg chg="mod">
          <ac:chgData name="Simms, Marcia (FTA)" userId="S::marcia.simms@ad.dot.gov::7b845034-58a9-42e7-bb83-20c392f787ec" providerId="AD" clId="Web-{AD61B99F-303B-B000-B059-9D41F0C9AF2B}" dt="2021-03-30T16:20:59.717" v="13" actId="20577"/>
          <ac:spMkLst>
            <pc:docMk/>
            <pc:sldMk cId="1637853398" sldId="434"/>
            <ac:spMk id="4" creationId="{34DCEE18-F8DC-493C-9F8C-130439B50970}"/>
          </ac:spMkLst>
        </pc:spChg>
      </pc:sldChg>
      <pc:sldChg chg="modSp">
        <pc:chgData name="Simms, Marcia (FTA)" userId="S::marcia.simms@ad.dot.gov::7b845034-58a9-42e7-bb83-20c392f787ec" providerId="AD" clId="Web-{AD61B99F-303B-B000-B059-9D41F0C9AF2B}" dt="2021-03-30T16:22:47.302" v="23" actId="20577"/>
        <pc:sldMkLst>
          <pc:docMk/>
          <pc:sldMk cId="4271017520" sldId="437"/>
        </pc:sldMkLst>
        <pc:spChg chg="mod">
          <ac:chgData name="Simms, Marcia (FTA)" userId="S::marcia.simms@ad.dot.gov::7b845034-58a9-42e7-bb83-20c392f787ec" providerId="AD" clId="Web-{AD61B99F-303B-B000-B059-9D41F0C9AF2B}" dt="2021-03-30T16:22:47.302" v="23" actId="20577"/>
          <ac:spMkLst>
            <pc:docMk/>
            <pc:sldMk cId="4271017520" sldId="437"/>
            <ac:spMk id="4" creationId="{34DCEE18-F8DC-493C-9F8C-130439B50970}"/>
          </ac:spMkLst>
        </pc:spChg>
      </pc:sldChg>
      <pc:sldChg chg="modSp">
        <pc:chgData name="Simms, Marcia (FTA)" userId="S::marcia.simms@ad.dot.gov::7b845034-58a9-42e7-bb83-20c392f787ec" providerId="AD" clId="Web-{AD61B99F-303B-B000-B059-9D41F0C9AF2B}" dt="2021-03-30T16:21:45.767" v="18" actId="20577"/>
        <pc:sldMkLst>
          <pc:docMk/>
          <pc:sldMk cId="831091160" sldId="438"/>
        </pc:sldMkLst>
        <pc:spChg chg="mod">
          <ac:chgData name="Simms, Marcia (FTA)" userId="S::marcia.simms@ad.dot.gov::7b845034-58a9-42e7-bb83-20c392f787ec" providerId="AD" clId="Web-{AD61B99F-303B-B000-B059-9D41F0C9AF2B}" dt="2021-03-30T16:21:45.767" v="18" actId="20577"/>
          <ac:spMkLst>
            <pc:docMk/>
            <pc:sldMk cId="831091160" sldId="438"/>
            <ac:spMk id="4" creationId="{34DCEE18-F8DC-493C-9F8C-130439B50970}"/>
          </ac:spMkLst>
        </pc:spChg>
      </pc:sldChg>
      <pc:sldChg chg="modSp">
        <pc:chgData name="Simms, Marcia (FTA)" userId="S::marcia.simms@ad.dot.gov::7b845034-58a9-42e7-bb83-20c392f787ec" providerId="AD" clId="Web-{AD61B99F-303B-B000-B059-9D41F0C9AF2B}" dt="2021-03-30T16:22:12.159" v="21" actId="20577"/>
        <pc:sldMkLst>
          <pc:docMk/>
          <pc:sldMk cId="1850976929" sldId="442"/>
        </pc:sldMkLst>
        <pc:spChg chg="mod">
          <ac:chgData name="Simms, Marcia (FTA)" userId="S::marcia.simms@ad.dot.gov::7b845034-58a9-42e7-bb83-20c392f787ec" providerId="AD" clId="Web-{AD61B99F-303B-B000-B059-9D41F0C9AF2B}" dt="2021-03-30T16:22:12.159" v="21" actId="20577"/>
          <ac:spMkLst>
            <pc:docMk/>
            <pc:sldMk cId="1850976929" sldId="442"/>
            <ac:spMk id="4" creationId="{34DCEE18-F8DC-493C-9F8C-130439B50970}"/>
          </ac:spMkLst>
        </pc:spChg>
      </pc:sldChg>
      <pc:sldChg chg="modSp">
        <pc:chgData name="Simms, Marcia (FTA)" userId="S::marcia.simms@ad.dot.gov::7b845034-58a9-42e7-bb83-20c392f787ec" providerId="AD" clId="Web-{AD61B99F-303B-B000-B059-9D41F0C9AF2B}" dt="2021-03-30T16:19:38.617" v="4" actId="20577"/>
        <pc:sldMkLst>
          <pc:docMk/>
          <pc:sldMk cId="1786398732" sldId="453"/>
        </pc:sldMkLst>
        <pc:spChg chg="mod">
          <ac:chgData name="Simms, Marcia (FTA)" userId="S::marcia.simms@ad.dot.gov::7b845034-58a9-42e7-bb83-20c392f787ec" providerId="AD" clId="Web-{AD61B99F-303B-B000-B059-9D41F0C9AF2B}" dt="2021-03-30T16:19:38.617" v="4" actId="20577"/>
          <ac:spMkLst>
            <pc:docMk/>
            <pc:sldMk cId="1786398732" sldId="453"/>
            <ac:spMk id="4" creationId="{34DCEE18-F8DC-493C-9F8C-130439B50970}"/>
          </ac:spMkLst>
        </pc:spChg>
      </pc:sldChg>
      <pc:sldChg chg="modSp">
        <pc:chgData name="Simms, Marcia (FTA)" userId="S::marcia.simms@ad.dot.gov::7b845034-58a9-42e7-bb83-20c392f787ec" providerId="AD" clId="Web-{AD61B99F-303B-B000-B059-9D41F0C9AF2B}" dt="2021-03-30T16:21:50.939" v="19" actId="20577"/>
        <pc:sldMkLst>
          <pc:docMk/>
          <pc:sldMk cId="136035181" sldId="454"/>
        </pc:sldMkLst>
        <pc:spChg chg="mod">
          <ac:chgData name="Simms, Marcia (FTA)" userId="S::marcia.simms@ad.dot.gov::7b845034-58a9-42e7-bb83-20c392f787ec" providerId="AD" clId="Web-{AD61B99F-303B-B000-B059-9D41F0C9AF2B}" dt="2021-03-30T16:21:50.939" v="19" actId="20577"/>
          <ac:spMkLst>
            <pc:docMk/>
            <pc:sldMk cId="136035181" sldId="454"/>
            <ac:spMk id="4" creationId="{34DCEE18-F8DC-493C-9F8C-130439B50970}"/>
          </ac:spMkLst>
        </pc:spChg>
      </pc:sldChg>
    </pc:docChg>
  </pc:docChgLst>
  <pc:docChgLst>
    <pc:chgData name="Simms, Marcia (FTA)" userId="S::marcia.simms@ad.dot.gov::7b845034-58a9-42e7-bb83-20c392f787ec" providerId="AD" clId="Web-{96C903EF-3A28-563F-A81F-C08B92339850}"/>
    <pc:docChg chg="modSld">
      <pc:chgData name="Simms, Marcia (FTA)" userId="S::marcia.simms@ad.dot.gov::7b845034-58a9-42e7-bb83-20c392f787ec" providerId="AD" clId="Web-{96C903EF-3A28-563F-A81F-C08B92339850}" dt="2021-03-30T17:39:00.295" v="53" actId="1076"/>
      <pc:docMkLst>
        <pc:docMk/>
      </pc:docMkLst>
      <pc:sldChg chg="modSp">
        <pc:chgData name="Simms, Marcia (FTA)" userId="S::marcia.simms@ad.dot.gov::7b845034-58a9-42e7-bb83-20c392f787ec" providerId="AD" clId="Web-{96C903EF-3A28-563F-A81F-C08B92339850}" dt="2021-03-30T17:13:45.299" v="12" actId="20577"/>
        <pc:sldMkLst>
          <pc:docMk/>
          <pc:sldMk cId="1767295217" sldId="414"/>
        </pc:sldMkLst>
        <pc:spChg chg="mod">
          <ac:chgData name="Simms, Marcia (FTA)" userId="S::marcia.simms@ad.dot.gov::7b845034-58a9-42e7-bb83-20c392f787ec" providerId="AD" clId="Web-{96C903EF-3A28-563F-A81F-C08B92339850}" dt="2021-03-30T17:13:45.299" v="12" actId="20577"/>
          <ac:spMkLst>
            <pc:docMk/>
            <pc:sldMk cId="1767295217" sldId="414"/>
            <ac:spMk id="4" creationId="{34DCEE18-F8DC-493C-9F8C-130439B50970}"/>
          </ac:spMkLst>
        </pc:spChg>
      </pc:sldChg>
      <pc:sldChg chg="modSp">
        <pc:chgData name="Simms, Marcia (FTA)" userId="S::marcia.simms@ad.dot.gov::7b845034-58a9-42e7-bb83-20c392f787ec" providerId="AD" clId="Web-{96C903EF-3A28-563F-A81F-C08B92339850}" dt="2021-03-30T17:14:22.722" v="14" actId="20577"/>
        <pc:sldMkLst>
          <pc:docMk/>
          <pc:sldMk cId="2936755749" sldId="429"/>
        </pc:sldMkLst>
        <pc:spChg chg="mod">
          <ac:chgData name="Simms, Marcia (FTA)" userId="S::marcia.simms@ad.dot.gov::7b845034-58a9-42e7-bb83-20c392f787ec" providerId="AD" clId="Web-{96C903EF-3A28-563F-A81F-C08B92339850}" dt="2021-03-30T17:14:22.722" v="14" actId="20577"/>
          <ac:spMkLst>
            <pc:docMk/>
            <pc:sldMk cId="2936755749" sldId="429"/>
            <ac:spMk id="4" creationId="{34DCEE18-F8DC-493C-9F8C-130439B50970}"/>
          </ac:spMkLst>
        </pc:spChg>
      </pc:sldChg>
      <pc:sldChg chg="modSp">
        <pc:chgData name="Simms, Marcia (FTA)" userId="S::marcia.simms@ad.dot.gov::7b845034-58a9-42e7-bb83-20c392f787ec" providerId="AD" clId="Web-{96C903EF-3A28-563F-A81F-C08B92339850}" dt="2021-03-30T17:13:42.049" v="11" actId="20577"/>
        <pc:sldMkLst>
          <pc:docMk/>
          <pc:sldMk cId="3603308678" sldId="432"/>
        </pc:sldMkLst>
        <pc:spChg chg="mod">
          <ac:chgData name="Simms, Marcia (FTA)" userId="S::marcia.simms@ad.dot.gov::7b845034-58a9-42e7-bb83-20c392f787ec" providerId="AD" clId="Web-{96C903EF-3A28-563F-A81F-C08B92339850}" dt="2021-03-30T17:13:42.049" v="11" actId="20577"/>
          <ac:spMkLst>
            <pc:docMk/>
            <pc:sldMk cId="3603308678" sldId="432"/>
            <ac:spMk id="4" creationId="{34DCEE18-F8DC-493C-9F8C-130439B50970}"/>
          </ac:spMkLst>
        </pc:spChg>
      </pc:sldChg>
      <pc:sldChg chg="modSp">
        <pc:chgData name="Simms, Marcia (FTA)" userId="S::marcia.simms@ad.dot.gov::7b845034-58a9-42e7-bb83-20c392f787ec" providerId="AD" clId="Web-{96C903EF-3A28-563F-A81F-C08B92339850}" dt="2021-03-30T17:13:30.206" v="9" actId="20577"/>
        <pc:sldMkLst>
          <pc:docMk/>
          <pc:sldMk cId="1637853398" sldId="434"/>
        </pc:sldMkLst>
        <pc:spChg chg="mod">
          <ac:chgData name="Simms, Marcia (FTA)" userId="S::marcia.simms@ad.dot.gov::7b845034-58a9-42e7-bb83-20c392f787ec" providerId="AD" clId="Web-{96C903EF-3A28-563F-A81F-C08B92339850}" dt="2021-03-30T17:13:30.206" v="9" actId="20577"/>
          <ac:spMkLst>
            <pc:docMk/>
            <pc:sldMk cId="1637853398" sldId="434"/>
            <ac:spMk id="4" creationId="{34DCEE18-F8DC-493C-9F8C-130439B50970}"/>
          </ac:spMkLst>
        </pc:spChg>
      </pc:sldChg>
      <pc:sldChg chg="modSp">
        <pc:chgData name="Simms, Marcia (FTA)" userId="S::marcia.simms@ad.dot.gov::7b845034-58a9-42e7-bb83-20c392f787ec" providerId="AD" clId="Web-{96C903EF-3A28-563F-A81F-C08B92339850}" dt="2021-03-30T17:13:21.393" v="8" actId="20577"/>
        <pc:sldMkLst>
          <pc:docMk/>
          <pc:sldMk cId="420609297" sldId="435"/>
        </pc:sldMkLst>
        <pc:spChg chg="mod">
          <ac:chgData name="Simms, Marcia (FTA)" userId="S::marcia.simms@ad.dot.gov::7b845034-58a9-42e7-bb83-20c392f787ec" providerId="AD" clId="Web-{96C903EF-3A28-563F-A81F-C08B92339850}" dt="2021-03-30T17:13:21.393" v="8" actId="20577"/>
          <ac:spMkLst>
            <pc:docMk/>
            <pc:sldMk cId="420609297" sldId="435"/>
            <ac:spMk id="4" creationId="{34DCEE18-F8DC-493C-9F8C-130439B50970}"/>
          </ac:spMkLst>
        </pc:spChg>
      </pc:sldChg>
      <pc:sldChg chg="modSp">
        <pc:chgData name="Simms, Marcia (FTA)" userId="S::marcia.simms@ad.dot.gov::7b845034-58a9-42e7-bb83-20c392f787ec" providerId="AD" clId="Web-{96C903EF-3A28-563F-A81F-C08B92339850}" dt="2021-03-30T17:12:42.455" v="4" actId="20577"/>
        <pc:sldMkLst>
          <pc:docMk/>
          <pc:sldMk cId="4271017520" sldId="437"/>
        </pc:sldMkLst>
        <pc:spChg chg="mod">
          <ac:chgData name="Simms, Marcia (FTA)" userId="S::marcia.simms@ad.dot.gov::7b845034-58a9-42e7-bb83-20c392f787ec" providerId="AD" clId="Web-{96C903EF-3A28-563F-A81F-C08B92339850}" dt="2021-03-30T17:12:42.455" v="4" actId="20577"/>
          <ac:spMkLst>
            <pc:docMk/>
            <pc:sldMk cId="4271017520" sldId="437"/>
            <ac:spMk id="4" creationId="{34DCEE18-F8DC-493C-9F8C-130439B50970}"/>
          </ac:spMkLst>
        </pc:spChg>
      </pc:sldChg>
      <pc:sldChg chg="modSp">
        <pc:chgData name="Simms, Marcia (FTA)" userId="S::marcia.simms@ad.dot.gov::7b845034-58a9-42e7-bb83-20c392f787ec" providerId="AD" clId="Web-{96C903EF-3A28-563F-A81F-C08B92339850}" dt="2021-03-30T17:13:10.330" v="7" actId="20577"/>
        <pc:sldMkLst>
          <pc:docMk/>
          <pc:sldMk cId="17300866" sldId="441"/>
        </pc:sldMkLst>
        <pc:spChg chg="mod">
          <ac:chgData name="Simms, Marcia (FTA)" userId="S::marcia.simms@ad.dot.gov::7b845034-58a9-42e7-bb83-20c392f787ec" providerId="AD" clId="Web-{96C903EF-3A28-563F-A81F-C08B92339850}" dt="2021-03-30T17:13:10.330" v="7" actId="20577"/>
          <ac:spMkLst>
            <pc:docMk/>
            <pc:sldMk cId="17300866" sldId="441"/>
            <ac:spMk id="4" creationId="{34DCEE18-F8DC-493C-9F8C-130439B50970}"/>
          </ac:spMkLst>
        </pc:spChg>
      </pc:sldChg>
      <pc:sldChg chg="modSp">
        <pc:chgData name="Simms, Marcia (FTA)" userId="S::marcia.simms@ad.dot.gov::7b845034-58a9-42e7-bb83-20c392f787ec" providerId="AD" clId="Web-{96C903EF-3A28-563F-A81F-C08B92339850}" dt="2021-03-30T17:12:53.705" v="5" actId="20577"/>
        <pc:sldMkLst>
          <pc:docMk/>
          <pc:sldMk cId="1850976929" sldId="442"/>
        </pc:sldMkLst>
        <pc:spChg chg="mod">
          <ac:chgData name="Simms, Marcia (FTA)" userId="S::marcia.simms@ad.dot.gov::7b845034-58a9-42e7-bb83-20c392f787ec" providerId="AD" clId="Web-{96C903EF-3A28-563F-A81F-C08B92339850}" dt="2021-03-30T17:12:53.705" v="5" actId="20577"/>
          <ac:spMkLst>
            <pc:docMk/>
            <pc:sldMk cId="1850976929" sldId="442"/>
            <ac:spMk id="4" creationId="{34DCEE18-F8DC-493C-9F8C-130439B50970}"/>
          </ac:spMkLst>
        </pc:spChg>
      </pc:sldChg>
      <pc:sldChg chg="modSp">
        <pc:chgData name="Simms, Marcia (FTA)" userId="S::marcia.simms@ad.dot.gov::7b845034-58a9-42e7-bb83-20c392f787ec" providerId="AD" clId="Web-{96C903EF-3A28-563F-A81F-C08B92339850}" dt="2021-03-30T16:54:37.148" v="1" actId="20577"/>
        <pc:sldMkLst>
          <pc:docMk/>
          <pc:sldMk cId="451128592" sldId="445"/>
        </pc:sldMkLst>
        <pc:spChg chg="mod">
          <ac:chgData name="Simms, Marcia (FTA)" userId="S::marcia.simms@ad.dot.gov::7b845034-58a9-42e7-bb83-20c392f787ec" providerId="AD" clId="Web-{96C903EF-3A28-563F-A81F-C08B92339850}" dt="2021-03-30T16:54:37.148" v="1" actId="20577"/>
          <ac:spMkLst>
            <pc:docMk/>
            <pc:sldMk cId="451128592" sldId="445"/>
            <ac:spMk id="4" creationId="{34DCEE18-F8DC-493C-9F8C-130439B50970}"/>
          </ac:spMkLst>
        </pc:spChg>
      </pc:sldChg>
      <pc:sldChg chg="modSp">
        <pc:chgData name="Simms, Marcia (FTA)" userId="S::marcia.simms@ad.dot.gov::7b845034-58a9-42e7-bb83-20c392f787ec" providerId="AD" clId="Web-{96C903EF-3A28-563F-A81F-C08B92339850}" dt="2021-03-30T17:12:33.002" v="3" actId="20577"/>
        <pc:sldMkLst>
          <pc:docMk/>
          <pc:sldMk cId="3797999204" sldId="446"/>
        </pc:sldMkLst>
        <pc:spChg chg="mod">
          <ac:chgData name="Simms, Marcia (FTA)" userId="S::marcia.simms@ad.dot.gov::7b845034-58a9-42e7-bb83-20c392f787ec" providerId="AD" clId="Web-{96C903EF-3A28-563F-A81F-C08B92339850}" dt="2021-03-30T17:12:33.002" v="3" actId="20577"/>
          <ac:spMkLst>
            <pc:docMk/>
            <pc:sldMk cId="3797999204" sldId="446"/>
            <ac:spMk id="4" creationId="{34DCEE18-F8DC-493C-9F8C-130439B50970}"/>
          </ac:spMkLst>
        </pc:spChg>
      </pc:sldChg>
      <pc:sldChg chg="modSp">
        <pc:chgData name="Simms, Marcia (FTA)" userId="S::marcia.simms@ad.dot.gov::7b845034-58a9-42e7-bb83-20c392f787ec" providerId="AD" clId="Web-{96C903EF-3A28-563F-A81F-C08B92339850}" dt="2021-03-30T17:20:54.646" v="17" actId="20577"/>
        <pc:sldMkLst>
          <pc:docMk/>
          <pc:sldMk cId="2464190350" sldId="449"/>
        </pc:sldMkLst>
        <pc:spChg chg="mod">
          <ac:chgData name="Simms, Marcia (FTA)" userId="S::marcia.simms@ad.dot.gov::7b845034-58a9-42e7-bb83-20c392f787ec" providerId="AD" clId="Web-{96C903EF-3A28-563F-A81F-C08B92339850}" dt="2021-03-30T17:20:54.646" v="17" actId="20577"/>
          <ac:spMkLst>
            <pc:docMk/>
            <pc:sldMk cId="2464190350" sldId="449"/>
            <ac:spMk id="4" creationId="{34DCEE18-F8DC-493C-9F8C-130439B50970}"/>
          </ac:spMkLst>
        </pc:spChg>
      </pc:sldChg>
      <pc:sldChg chg="modSp">
        <pc:chgData name="Simms, Marcia (FTA)" userId="S::marcia.simms@ad.dot.gov::7b845034-58a9-42e7-bb83-20c392f787ec" providerId="AD" clId="Web-{96C903EF-3A28-563F-A81F-C08B92339850}" dt="2021-03-30T17:23:12.397" v="26" actId="20577"/>
        <pc:sldMkLst>
          <pc:docMk/>
          <pc:sldMk cId="1456728619" sldId="450"/>
        </pc:sldMkLst>
        <pc:spChg chg="mod">
          <ac:chgData name="Simms, Marcia (FTA)" userId="S::marcia.simms@ad.dot.gov::7b845034-58a9-42e7-bb83-20c392f787ec" providerId="AD" clId="Web-{96C903EF-3A28-563F-A81F-C08B92339850}" dt="2021-03-30T17:23:12.397" v="26" actId="20577"/>
          <ac:spMkLst>
            <pc:docMk/>
            <pc:sldMk cId="1456728619" sldId="450"/>
            <ac:spMk id="4" creationId="{34DCEE18-F8DC-493C-9F8C-130439B50970}"/>
          </ac:spMkLst>
        </pc:spChg>
      </pc:sldChg>
      <pc:sldChg chg="modSp">
        <pc:chgData name="Simms, Marcia (FTA)" userId="S::marcia.simms@ad.dot.gov::7b845034-58a9-42e7-bb83-20c392f787ec" providerId="AD" clId="Web-{96C903EF-3A28-563F-A81F-C08B92339850}" dt="2021-03-30T17:23:46.101" v="29" actId="20577"/>
        <pc:sldMkLst>
          <pc:docMk/>
          <pc:sldMk cId="3187803667" sldId="451"/>
        </pc:sldMkLst>
        <pc:spChg chg="mod">
          <ac:chgData name="Simms, Marcia (FTA)" userId="S::marcia.simms@ad.dot.gov::7b845034-58a9-42e7-bb83-20c392f787ec" providerId="AD" clId="Web-{96C903EF-3A28-563F-A81F-C08B92339850}" dt="2021-03-30T17:23:46.101" v="29" actId="20577"/>
          <ac:spMkLst>
            <pc:docMk/>
            <pc:sldMk cId="3187803667" sldId="451"/>
            <ac:spMk id="4" creationId="{34DCEE18-F8DC-493C-9F8C-130439B50970}"/>
          </ac:spMkLst>
        </pc:spChg>
      </pc:sldChg>
      <pc:sldChg chg="modSp">
        <pc:chgData name="Simms, Marcia (FTA)" userId="S::marcia.simms@ad.dot.gov::7b845034-58a9-42e7-bb83-20c392f787ec" providerId="AD" clId="Web-{96C903EF-3A28-563F-A81F-C08B92339850}" dt="2021-03-30T17:22:43.647" v="21" actId="20577"/>
        <pc:sldMkLst>
          <pc:docMk/>
          <pc:sldMk cId="3550090035" sldId="458"/>
        </pc:sldMkLst>
        <pc:spChg chg="mod">
          <ac:chgData name="Simms, Marcia (FTA)" userId="S::marcia.simms@ad.dot.gov::7b845034-58a9-42e7-bb83-20c392f787ec" providerId="AD" clId="Web-{96C903EF-3A28-563F-A81F-C08B92339850}" dt="2021-03-30T17:22:43.647" v="21" actId="20577"/>
          <ac:spMkLst>
            <pc:docMk/>
            <pc:sldMk cId="3550090035" sldId="458"/>
            <ac:spMk id="4" creationId="{34DCEE18-F8DC-493C-9F8C-130439B50970}"/>
          </ac:spMkLst>
        </pc:spChg>
      </pc:sldChg>
      <pc:sldChg chg="modSp">
        <pc:chgData name="Simms, Marcia (FTA)" userId="S::marcia.simms@ad.dot.gov::7b845034-58a9-42e7-bb83-20c392f787ec" providerId="AD" clId="Web-{96C903EF-3A28-563F-A81F-C08B92339850}" dt="2021-03-30T17:23:56.507" v="31" actId="20577"/>
        <pc:sldMkLst>
          <pc:docMk/>
          <pc:sldMk cId="4010548256" sldId="461"/>
        </pc:sldMkLst>
        <pc:spChg chg="mod">
          <ac:chgData name="Simms, Marcia (FTA)" userId="S::marcia.simms@ad.dot.gov::7b845034-58a9-42e7-bb83-20c392f787ec" providerId="AD" clId="Web-{96C903EF-3A28-563F-A81F-C08B92339850}" dt="2021-03-30T17:23:56.507" v="31" actId="20577"/>
          <ac:spMkLst>
            <pc:docMk/>
            <pc:sldMk cId="4010548256" sldId="461"/>
            <ac:spMk id="4" creationId="{34DCEE18-F8DC-493C-9F8C-130439B50970}"/>
          </ac:spMkLst>
        </pc:spChg>
      </pc:sldChg>
      <pc:sldChg chg="modSp">
        <pc:chgData name="Simms, Marcia (FTA)" userId="S::marcia.simms@ad.dot.gov::7b845034-58a9-42e7-bb83-20c392f787ec" providerId="AD" clId="Web-{96C903EF-3A28-563F-A81F-C08B92339850}" dt="2021-03-30T17:36:31.107" v="43" actId="20577"/>
        <pc:sldMkLst>
          <pc:docMk/>
          <pc:sldMk cId="1340785963" sldId="466"/>
        </pc:sldMkLst>
        <pc:spChg chg="mod">
          <ac:chgData name="Simms, Marcia (FTA)" userId="S::marcia.simms@ad.dot.gov::7b845034-58a9-42e7-bb83-20c392f787ec" providerId="AD" clId="Web-{96C903EF-3A28-563F-A81F-C08B92339850}" dt="2021-03-30T17:36:31.107" v="43" actId="20577"/>
          <ac:spMkLst>
            <pc:docMk/>
            <pc:sldMk cId="1340785963" sldId="466"/>
            <ac:spMk id="4" creationId="{34DCEE18-F8DC-493C-9F8C-130439B50970}"/>
          </ac:spMkLst>
        </pc:spChg>
      </pc:sldChg>
      <pc:sldChg chg="modSp">
        <pc:chgData name="Simms, Marcia (FTA)" userId="S::marcia.simms@ad.dot.gov::7b845034-58a9-42e7-bb83-20c392f787ec" providerId="AD" clId="Web-{96C903EF-3A28-563F-A81F-C08B92339850}" dt="2021-03-30T17:35:14.653" v="37" actId="20577"/>
        <pc:sldMkLst>
          <pc:docMk/>
          <pc:sldMk cId="3461897621" sldId="467"/>
        </pc:sldMkLst>
        <pc:spChg chg="mod">
          <ac:chgData name="Simms, Marcia (FTA)" userId="S::marcia.simms@ad.dot.gov::7b845034-58a9-42e7-bb83-20c392f787ec" providerId="AD" clId="Web-{96C903EF-3A28-563F-A81F-C08B92339850}" dt="2021-03-30T17:35:14.653" v="37" actId="20577"/>
          <ac:spMkLst>
            <pc:docMk/>
            <pc:sldMk cId="3461897621" sldId="467"/>
            <ac:spMk id="4" creationId="{34DCEE18-F8DC-493C-9F8C-130439B50970}"/>
          </ac:spMkLst>
        </pc:spChg>
      </pc:sldChg>
      <pc:sldChg chg="modSp">
        <pc:chgData name="Simms, Marcia (FTA)" userId="S::marcia.simms@ad.dot.gov::7b845034-58a9-42e7-bb83-20c392f787ec" providerId="AD" clId="Web-{96C903EF-3A28-563F-A81F-C08B92339850}" dt="2021-03-30T17:37:45.435" v="49" actId="20577"/>
        <pc:sldMkLst>
          <pc:docMk/>
          <pc:sldMk cId="3562429018" sldId="468"/>
        </pc:sldMkLst>
        <pc:spChg chg="mod">
          <ac:chgData name="Simms, Marcia (FTA)" userId="S::marcia.simms@ad.dot.gov::7b845034-58a9-42e7-bb83-20c392f787ec" providerId="AD" clId="Web-{96C903EF-3A28-563F-A81F-C08B92339850}" dt="2021-03-30T17:37:45.435" v="49" actId="20577"/>
          <ac:spMkLst>
            <pc:docMk/>
            <pc:sldMk cId="3562429018" sldId="468"/>
            <ac:spMk id="4" creationId="{34DCEE18-F8DC-493C-9F8C-130439B50970}"/>
          </ac:spMkLst>
        </pc:spChg>
      </pc:sldChg>
      <pc:sldChg chg="modSp">
        <pc:chgData name="Simms, Marcia (FTA)" userId="S::marcia.simms@ad.dot.gov::7b845034-58a9-42e7-bb83-20c392f787ec" providerId="AD" clId="Web-{96C903EF-3A28-563F-A81F-C08B92339850}" dt="2021-03-30T17:39:00.295" v="53" actId="1076"/>
        <pc:sldMkLst>
          <pc:docMk/>
          <pc:sldMk cId="873285932" sldId="473"/>
        </pc:sldMkLst>
        <pc:spChg chg="mod">
          <ac:chgData name="Simms, Marcia (FTA)" userId="S::marcia.simms@ad.dot.gov::7b845034-58a9-42e7-bb83-20c392f787ec" providerId="AD" clId="Web-{96C903EF-3A28-563F-A81F-C08B92339850}" dt="2021-03-30T17:39:00.295" v="53" actId="1076"/>
          <ac:spMkLst>
            <pc:docMk/>
            <pc:sldMk cId="873285932" sldId="473"/>
            <ac:spMk id="6" creationId="{8DFCB4FD-B9D6-4D97-9F9E-F6C5F2E0A80C}"/>
          </ac:spMkLst>
        </pc:spChg>
      </pc:sldChg>
      <pc:sldChg chg="modSp">
        <pc:chgData name="Simms, Marcia (FTA)" userId="S::marcia.simms@ad.dot.gov::7b845034-58a9-42e7-bb83-20c392f787ec" providerId="AD" clId="Web-{96C903EF-3A28-563F-A81F-C08B92339850}" dt="2021-03-30T17:27:40.587" v="35" actId="20577"/>
        <pc:sldMkLst>
          <pc:docMk/>
          <pc:sldMk cId="3547567163" sldId="483"/>
        </pc:sldMkLst>
        <pc:spChg chg="mod">
          <ac:chgData name="Simms, Marcia (FTA)" userId="S::marcia.simms@ad.dot.gov::7b845034-58a9-42e7-bb83-20c392f787ec" providerId="AD" clId="Web-{96C903EF-3A28-563F-A81F-C08B92339850}" dt="2021-03-30T17:27:40.587" v="35" actId="20577"/>
          <ac:spMkLst>
            <pc:docMk/>
            <pc:sldMk cId="3547567163" sldId="483"/>
            <ac:spMk id="4" creationId="{34DCEE18-F8DC-493C-9F8C-130439B50970}"/>
          </ac:spMkLst>
        </pc:spChg>
      </pc:sldChg>
      <pc:sldChg chg="modSp">
        <pc:chgData name="Simms, Marcia (FTA)" userId="S::marcia.simms@ad.dot.gov::7b845034-58a9-42e7-bb83-20c392f787ec" providerId="AD" clId="Web-{96C903EF-3A28-563F-A81F-C08B92339850}" dt="2021-03-30T17:35:32.950" v="38" actId="1076"/>
        <pc:sldMkLst>
          <pc:docMk/>
          <pc:sldMk cId="3736335935" sldId="484"/>
        </pc:sldMkLst>
        <pc:spChg chg="mod">
          <ac:chgData name="Simms, Marcia (FTA)" userId="S::marcia.simms@ad.dot.gov::7b845034-58a9-42e7-bb83-20c392f787ec" providerId="AD" clId="Web-{96C903EF-3A28-563F-A81F-C08B92339850}" dt="2021-03-30T17:35:32.950" v="38" actId="1076"/>
          <ac:spMkLst>
            <pc:docMk/>
            <pc:sldMk cId="3736335935" sldId="484"/>
            <ac:spMk id="4" creationId="{34DCEE18-F8DC-493C-9F8C-130439B50970}"/>
          </ac:spMkLst>
        </pc:spChg>
      </pc:sldChg>
      <pc:sldChg chg="modSp">
        <pc:chgData name="Simms, Marcia (FTA)" userId="S::marcia.simms@ad.dot.gov::7b845034-58a9-42e7-bb83-20c392f787ec" providerId="AD" clId="Web-{96C903EF-3A28-563F-A81F-C08B92339850}" dt="2021-03-30T17:35:53.028" v="39" actId="1076"/>
        <pc:sldMkLst>
          <pc:docMk/>
          <pc:sldMk cId="336450203" sldId="485"/>
        </pc:sldMkLst>
        <pc:spChg chg="mod">
          <ac:chgData name="Simms, Marcia (FTA)" userId="S::marcia.simms@ad.dot.gov::7b845034-58a9-42e7-bb83-20c392f787ec" providerId="AD" clId="Web-{96C903EF-3A28-563F-A81F-C08B92339850}" dt="2021-03-30T17:35:53.028" v="39" actId="1076"/>
          <ac:spMkLst>
            <pc:docMk/>
            <pc:sldMk cId="336450203" sldId="485"/>
            <ac:spMk id="4" creationId="{34DCEE18-F8DC-493C-9F8C-130439B50970}"/>
          </ac:spMkLst>
        </pc:spChg>
      </pc:sldChg>
      <pc:sldChg chg="modSp">
        <pc:chgData name="Simms, Marcia (FTA)" userId="S::marcia.simms@ad.dot.gov::7b845034-58a9-42e7-bb83-20c392f787ec" providerId="AD" clId="Web-{96C903EF-3A28-563F-A81F-C08B92339850}" dt="2021-03-30T17:36:53.654" v="46" actId="1076"/>
        <pc:sldMkLst>
          <pc:docMk/>
          <pc:sldMk cId="3406790221" sldId="486"/>
        </pc:sldMkLst>
        <pc:spChg chg="mod">
          <ac:chgData name="Simms, Marcia (FTA)" userId="S::marcia.simms@ad.dot.gov::7b845034-58a9-42e7-bb83-20c392f787ec" providerId="AD" clId="Web-{96C903EF-3A28-563F-A81F-C08B92339850}" dt="2021-03-30T17:36:53.654" v="46" actId="1076"/>
          <ac:spMkLst>
            <pc:docMk/>
            <pc:sldMk cId="3406790221" sldId="486"/>
            <ac:spMk id="4" creationId="{34DCEE18-F8DC-493C-9F8C-130439B50970}"/>
          </ac:spMkLst>
        </pc:spChg>
        <pc:spChg chg="mod">
          <ac:chgData name="Simms, Marcia (FTA)" userId="S::marcia.simms@ad.dot.gov::7b845034-58a9-42e7-bb83-20c392f787ec" providerId="AD" clId="Web-{96C903EF-3A28-563F-A81F-C08B92339850}" dt="2021-03-30T17:36:49.169" v="45" actId="1076"/>
          <ac:spMkLst>
            <pc:docMk/>
            <pc:sldMk cId="3406790221" sldId="486"/>
            <ac:spMk id="6" creationId="{F07CAA87-035C-4BE1-9BA9-61AC0CD46EE5}"/>
          </ac:spMkLst>
        </pc:spChg>
      </pc:sldChg>
      <pc:sldChg chg="modSp">
        <pc:chgData name="Simms, Marcia (FTA)" userId="S::marcia.simms@ad.dot.gov::7b845034-58a9-42e7-bb83-20c392f787ec" providerId="AD" clId="Web-{96C903EF-3A28-563F-A81F-C08B92339850}" dt="2021-03-30T17:37:19.154" v="47" actId="1076"/>
        <pc:sldMkLst>
          <pc:docMk/>
          <pc:sldMk cId="2256218119" sldId="487"/>
        </pc:sldMkLst>
        <pc:spChg chg="mod">
          <ac:chgData name="Simms, Marcia (FTA)" userId="S::marcia.simms@ad.dot.gov::7b845034-58a9-42e7-bb83-20c392f787ec" providerId="AD" clId="Web-{96C903EF-3A28-563F-A81F-C08B92339850}" dt="2021-03-30T17:37:19.154" v="47" actId="1076"/>
          <ac:spMkLst>
            <pc:docMk/>
            <pc:sldMk cId="2256218119" sldId="487"/>
            <ac:spMk id="4" creationId="{34DCEE18-F8DC-493C-9F8C-130439B50970}"/>
          </ac:spMkLst>
        </pc:spChg>
      </pc:sldChg>
      <pc:sldChg chg="modSp">
        <pc:chgData name="Simms, Marcia (FTA)" userId="S::marcia.simms@ad.dot.gov::7b845034-58a9-42e7-bb83-20c392f787ec" providerId="AD" clId="Web-{96C903EF-3A28-563F-A81F-C08B92339850}" dt="2021-03-30T17:38:04.310" v="50" actId="1076"/>
        <pc:sldMkLst>
          <pc:docMk/>
          <pc:sldMk cId="3106876613" sldId="490"/>
        </pc:sldMkLst>
        <pc:spChg chg="mod">
          <ac:chgData name="Simms, Marcia (FTA)" userId="S::marcia.simms@ad.dot.gov::7b845034-58a9-42e7-bb83-20c392f787ec" providerId="AD" clId="Web-{96C903EF-3A28-563F-A81F-C08B92339850}" dt="2021-03-30T17:38:04.310" v="50" actId="1076"/>
          <ac:spMkLst>
            <pc:docMk/>
            <pc:sldMk cId="3106876613" sldId="490"/>
            <ac:spMk id="4" creationId="{34DCEE18-F8DC-493C-9F8C-130439B50970}"/>
          </ac:spMkLst>
        </pc:spChg>
      </pc:sldChg>
      <pc:sldChg chg="modSp">
        <pc:chgData name="Simms, Marcia (FTA)" userId="S::marcia.simms@ad.dot.gov::7b845034-58a9-42e7-bb83-20c392f787ec" providerId="AD" clId="Web-{96C903EF-3A28-563F-A81F-C08B92339850}" dt="2021-03-30T17:38:22.685" v="51" actId="1076"/>
        <pc:sldMkLst>
          <pc:docMk/>
          <pc:sldMk cId="1940119333" sldId="491"/>
        </pc:sldMkLst>
        <pc:spChg chg="mod">
          <ac:chgData name="Simms, Marcia (FTA)" userId="S::marcia.simms@ad.dot.gov::7b845034-58a9-42e7-bb83-20c392f787ec" providerId="AD" clId="Web-{96C903EF-3A28-563F-A81F-C08B92339850}" dt="2021-03-30T17:38:22.685" v="51" actId="1076"/>
          <ac:spMkLst>
            <pc:docMk/>
            <pc:sldMk cId="1940119333" sldId="491"/>
            <ac:spMk id="4" creationId="{34DCEE18-F8DC-493C-9F8C-130439B50970}"/>
          </ac:spMkLst>
        </pc:spChg>
      </pc:sldChg>
      <pc:sldChg chg="modSp">
        <pc:chgData name="Simms, Marcia (FTA)" userId="S::marcia.simms@ad.dot.gov::7b845034-58a9-42e7-bb83-20c392f787ec" providerId="AD" clId="Web-{96C903EF-3A28-563F-A81F-C08B92339850}" dt="2021-03-30T17:38:44.326" v="52" actId="1076"/>
        <pc:sldMkLst>
          <pc:docMk/>
          <pc:sldMk cId="1360096680" sldId="492"/>
        </pc:sldMkLst>
        <pc:spChg chg="mod">
          <ac:chgData name="Simms, Marcia (FTA)" userId="S::marcia.simms@ad.dot.gov::7b845034-58a9-42e7-bb83-20c392f787ec" providerId="AD" clId="Web-{96C903EF-3A28-563F-A81F-C08B92339850}" dt="2021-03-30T17:38:44.326" v="52" actId="1076"/>
          <ac:spMkLst>
            <pc:docMk/>
            <pc:sldMk cId="1360096680" sldId="492"/>
            <ac:spMk id="4" creationId="{34DCEE18-F8DC-493C-9F8C-130439B509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4/5/2021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4/5/2021</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a:prstGeom prst="rect">
            <a:avLst/>
          </a:prstGeom>
        </p:spPr>
        <p:txBody>
          <a:bodyPr lIns="91427" tIns="45713" rIns="91427" bIns="45713">
            <a:normAutofit/>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786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376716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210099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48142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120692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337574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235501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360226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14047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310637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71352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2419948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325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4048557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64107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26</a:t>
            </a:fld>
            <a:endParaRPr lang="en-US" dirty="0"/>
          </a:p>
        </p:txBody>
      </p:sp>
    </p:spTree>
    <p:extLst>
      <p:ext uri="{BB962C8B-B14F-4D97-AF65-F5344CB8AC3E}">
        <p14:creationId xmlns:p14="http://schemas.microsoft.com/office/powerpoint/2010/main" val="108283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4219725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379573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29</a:t>
            </a:fld>
            <a:endParaRPr lang="en-US" dirty="0"/>
          </a:p>
        </p:txBody>
      </p:sp>
    </p:spTree>
    <p:extLst>
      <p:ext uri="{BB962C8B-B14F-4D97-AF65-F5344CB8AC3E}">
        <p14:creationId xmlns:p14="http://schemas.microsoft.com/office/powerpoint/2010/main" val="4153557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30</a:t>
            </a:fld>
            <a:endParaRPr lang="en-US" dirty="0"/>
          </a:p>
        </p:txBody>
      </p:sp>
    </p:spTree>
    <p:extLst>
      <p:ext uri="{BB962C8B-B14F-4D97-AF65-F5344CB8AC3E}">
        <p14:creationId xmlns:p14="http://schemas.microsoft.com/office/powerpoint/2010/main" val="74467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32</a:t>
            </a:fld>
            <a:endParaRPr lang="en-US" dirty="0"/>
          </a:p>
        </p:txBody>
      </p:sp>
    </p:spTree>
    <p:extLst>
      <p:ext uri="{BB962C8B-B14F-4D97-AF65-F5344CB8AC3E}">
        <p14:creationId xmlns:p14="http://schemas.microsoft.com/office/powerpoint/2010/main" val="170164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33</a:t>
            </a:fld>
            <a:endParaRPr lang="en-US" dirty="0"/>
          </a:p>
        </p:txBody>
      </p:sp>
    </p:spTree>
    <p:extLst>
      <p:ext uri="{BB962C8B-B14F-4D97-AF65-F5344CB8AC3E}">
        <p14:creationId xmlns:p14="http://schemas.microsoft.com/office/powerpoint/2010/main" val="40973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488324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34</a:t>
            </a:fld>
            <a:endParaRPr lang="en-US" dirty="0"/>
          </a:p>
        </p:txBody>
      </p:sp>
    </p:spTree>
    <p:extLst>
      <p:ext uri="{BB962C8B-B14F-4D97-AF65-F5344CB8AC3E}">
        <p14:creationId xmlns:p14="http://schemas.microsoft.com/office/powerpoint/2010/main" val="458286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35</a:t>
            </a:fld>
            <a:endParaRPr lang="en-US" dirty="0"/>
          </a:p>
        </p:txBody>
      </p:sp>
    </p:spTree>
    <p:extLst>
      <p:ext uri="{BB962C8B-B14F-4D97-AF65-F5344CB8AC3E}">
        <p14:creationId xmlns:p14="http://schemas.microsoft.com/office/powerpoint/2010/main" val="2707308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36</a:t>
            </a:fld>
            <a:endParaRPr lang="en-US" dirty="0"/>
          </a:p>
        </p:txBody>
      </p:sp>
    </p:spTree>
    <p:extLst>
      <p:ext uri="{BB962C8B-B14F-4D97-AF65-F5344CB8AC3E}">
        <p14:creationId xmlns:p14="http://schemas.microsoft.com/office/powerpoint/2010/main" val="2759366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37</a:t>
            </a:fld>
            <a:endParaRPr lang="en-US" dirty="0"/>
          </a:p>
        </p:txBody>
      </p:sp>
    </p:spTree>
    <p:extLst>
      <p:ext uri="{BB962C8B-B14F-4D97-AF65-F5344CB8AC3E}">
        <p14:creationId xmlns:p14="http://schemas.microsoft.com/office/powerpoint/2010/main" val="3094986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38</a:t>
            </a:fld>
            <a:endParaRPr lang="en-US" dirty="0"/>
          </a:p>
        </p:txBody>
      </p:sp>
    </p:spTree>
    <p:extLst>
      <p:ext uri="{BB962C8B-B14F-4D97-AF65-F5344CB8AC3E}">
        <p14:creationId xmlns:p14="http://schemas.microsoft.com/office/powerpoint/2010/main" val="2405826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39</a:t>
            </a:fld>
            <a:endParaRPr lang="en-US" dirty="0"/>
          </a:p>
        </p:txBody>
      </p:sp>
    </p:spTree>
    <p:extLst>
      <p:ext uri="{BB962C8B-B14F-4D97-AF65-F5344CB8AC3E}">
        <p14:creationId xmlns:p14="http://schemas.microsoft.com/office/powerpoint/2010/main" val="384724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40</a:t>
            </a:fld>
            <a:endParaRPr lang="en-US" dirty="0"/>
          </a:p>
        </p:txBody>
      </p:sp>
    </p:spTree>
    <p:extLst>
      <p:ext uri="{BB962C8B-B14F-4D97-AF65-F5344CB8AC3E}">
        <p14:creationId xmlns:p14="http://schemas.microsoft.com/office/powerpoint/2010/main" val="3705647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41</a:t>
            </a:fld>
            <a:endParaRPr lang="en-US" dirty="0"/>
          </a:p>
        </p:txBody>
      </p:sp>
    </p:spTree>
    <p:extLst>
      <p:ext uri="{BB962C8B-B14F-4D97-AF65-F5344CB8AC3E}">
        <p14:creationId xmlns:p14="http://schemas.microsoft.com/office/powerpoint/2010/main" val="217352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42</a:t>
            </a:fld>
            <a:endParaRPr lang="en-US" dirty="0"/>
          </a:p>
        </p:txBody>
      </p:sp>
    </p:spTree>
    <p:extLst>
      <p:ext uri="{BB962C8B-B14F-4D97-AF65-F5344CB8AC3E}">
        <p14:creationId xmlns:p14="http://schemas.microsoft.com/office/powerpoint/2010/main" val="3006244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43</a:t>
            </a:fld>
            <a:endParaRPr lang="en-US" dirty="0"/>
          </a:p>
        </p:txBody>
      </p:sp>
    </p:spTree>
    <p:extLst>
      <p:ext uri="{BB962C8B-B14F-4D97-AF65-F5344CB8AC3E}">
        <p14:creationId xmlns:p14="http://schemas.microsoft.com/office/powerpoint/2010/main" val="160363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469479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44</a:t>
            </a:fld>
            <a:endParaRPr lang="en-US" dirty="0"/>
          </a:p>
        </p:txBody>
      </p:sp>
    </p:spTree>
    <p:extLst>
      <p:ext uri="{BB962C8B-B14F-4D97-AF65-F5344CB8AC3E}">
        <p14:creationId xmlns:p14="http://schemas.microsoft.com/office/powerpoint/2010/main" val="1180573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45</a:t>
            </a:fld>
            <a:endParaRPr lang="en-US" dirty="0"/>
          </a:p>
        </p:txBody>
      </p:sp>
    </p:spTree>
    <p:extLst>
      <p:ext uri="{BB962C8B-B14F-4D97-AF65-F5344CB8AC3E}">
        <p14:creationId xmlns:p14="http://schemas.microsoft.com/office/powerpoint/2010/main" val="2227551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46</a:t>
            </a:fld>
            <a:endParaRPr lang="en-US" dirty="0"/>
          </a:p>
        </p:txBody>
      </p:sp>
    </p:spTree>
    <p:extLst>
      <p:ext uri="{BB962C8B-B14F-4D97-AF65-F5344CB8AC3E}">
        <p14:creationId xmlns:p14="http://schemas.microsoft.com/office/powerpoint/2010/main" val="1474601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48</a:t>
            </a:fld>
            <a:endParaRPr lang="en-US" dirty="0"/>
          </a:p>
        </p:txBody>
      </p:sp>
    </p:spTree>
    <p:extLst>
      <p:ext uri="{BB962C8B-B14F-4D97-AF65-F5344CB8AC3E}">
        <p14:creationId xmlns:p14="http://schemas.microsoft.com/office/powerpoint/2010/main" val="836924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49</a:t>
            </a:fld>
            <a:endParaRPr lang="en-US" dirty="0"/>
          </a:p>
        </p:txBody>
      </p:sp>
    </p:spTree>
    <p:extLst>
      <p:ext uri="{BB962C8B-B14F-4D97-AF65-F5344CB8AC3E}">
        <p14:creationId xmlns:p14="http://schemas.microsoft.com/office/powerpoint/2010/main" val="1270242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50</a:t>
            </a:fld>
            <a:endParaRPr lang="en-US" dirty="0"/>
          </a:p>
        </p:txBody>
      </p:sp>
    </p:spTree>
    <p:extLst>
      <p:ext uri="{BB962C8B-B14F-4D97-AF65-F5344CB8AC3E}">
        <p14:creationId xmlns:p14="http://schemas.microsoft.com/office/powerpoint/2010/main" val="1549263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51</a:t>
            </a:fld>
            <a:endParaRPr lang="en-US" dirty="0"/>
          </a:p>
        </p:txBody>
      </p:sp>
    </p:spTree>
    <p:extLst>
      <p:ext uri="{BB962C8B-B14F-4D97-AF65-F5344CB8AC3E}">
        <p14:creationId xmlns:p14="http://schemas.microsoft.com/office/powerpoint/2010/main" val="331167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52</a:t>
            </a:fld>
            <a:endParaRPr lang="en-US" dirty="0"/>
          </a:p>
        </p:txBody>
      </p:sp>
    </p:spTree>
    <p:extLst>
      <p:ext uri="{BB962C8B-B14F-4D97-AF65-F5344CB8AC3E}">
        <p14:creationId xmlns:p14="http://schemas.microsoft.com/office/powerpoint/2010/main" val="1808869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53</a:t>
            </a:fld>
            <a:endParaRPr lang="en-US" dirty="0"/>
          </a:p>
        </p:txBody>
      </p:sp>
    </p:spTree>
    <p:extLst>
      <p:ext uri="{BB962C8B-B14F-4D97-AF65-F5344CB8AC3E}">
        <p14:creationId xmlns:p14="http://schemas.microsoft.com/office/powerpoint/2010/main" val="383155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54</a:t>
            </a:fld>
            <a:endParaRPr lang="en-US" dirty="0"/>
          </a:p>
        </p:txBody>
      </p:sp>
    </p:spTree>
    <p:extLst>
      <p:ext uri="{BB962C8B-B14F-4D97-AF65-F5344CB8AC3E}">
        <p14:creationId xmlns:p14="http://schemas.microsoft.com/office/powerpoint/2010/main" val="223842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1836655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55</a:t>
            </a:fld>
            <a:endParaRPr lang="en-US" dirty="0"/>
          </a:p>
        </p:txBody>
      </p:sp>
    </p:spTree>
    <p:extLst>
      <p:ext uri="{BB962C8B-B14F-4D97-AF65-F5344CB8AC3E}">
        <p14:creationId xmlns:p14="http://schemas.microsoft.com/office/powerpoint/2010/main" val="151376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82255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104963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139643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276253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solidFill>
                  <a:srgbClr val="395B74"/>
                </a:solidFill>
                <a:latin typeface="Gill Sans MT" panose="020B0502020104020203" pitchFamily="34" charset="0"/>
                <a:cs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Gill Sans MT" panose="020B0502020104020203" pitchFamily="34" charset="0"/>
              </a:defRPr>
            </a:lvl1pPr>
          </a:lstStyle>
          <a:p>
            <a:r>
              <a:rPr lang="en-US" dirty="0"/>
              <a:t>Click to edit Master title style</a:t>
            </a:r>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3000" b="1" i="0" kern="1200" baseline="0">
          <a:solidFill>
            <a:srgbClr val="395B74"/>
          </a:solidFill>
          <a:latin typeface="Gill Sans MT" panose="020B0502020104020203" pitchFamily="34" charset="0"/>
          <a:ea typeface="ＭＳ Ｐゴシック" charset="-128"/>
          <a:cs typeface="Gill Sans MT" panose="020B0502020104020203"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wsbtv.com/news/local/5-killed-including-kids-head-on-crash-with-marta-bus-atlanta/RPIGL3EZMVHMVJR3X7WBU4ZZX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ransit-safety.fta.dot.gov/DrugAndAlcohol/Tools/DAPMForms/Forms/Post-Accident%20Decision%20Making%20Form.docx" TargetMode="External"/><Relationship Id="rId2" Type="http://schemas.openxmlformats.org/officeDocument/2006/relationships/hyperlink" Target="https://transit-safety.fta.dot.gov/DrugAndAlcohol/Tools/Post-Accident/PATestingChart.aspx" TargetMode="External"/><Relationship Id="rId1" Type="http://schemas.openxmlformats.org/officeDocument/2006/relationships/slideLayout" Target="../slideLayouts/slideLayout2.xml"/><Relationship Id="rId4" Type="http://schemas.openxmlformats.org/officeDocument/2006/relationships/hyperlink" Target="https://transit-safety.fta.dot.gov/DrugAndAlcohol/publications/DocumentInfo.aspx?DocID=440"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mailto:tfontanella@cahillswif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686296" y="2047875"/>
            <a:ext cx="5764668" cy="3937289"/>
          </a:xfrm>
        </p:spPr>
        <p:txBody>
          <a:bodyPr rtlCol="0" anchor="t">
            <a:normAutofit fontScale="90000"/>
          </a:bodyPr>
          <a:lstStyle/>
          <a:p>
            <a:pPr fontAlgn="auto">
              <a:spcAft>
                <a:spcPts val="0"/>
              </a:spcAft>
              <a:defRPr/>
            </a:pPr>
            <a: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Post-Accident Testing Thresholds &amp; Scenarios</a:t>
            </a:r>
            <a:b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Trent Fontanella</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Cahill Swift</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FTA Drug and </a:t>
            </a:r>
            <a:r>
              <a:rPr lang="en-US" sz="2400" dirty="0" smtClean="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Alcohol Program</a:t>
            </a: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National Conference</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May 13, 2021</a:t>
            </a: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0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0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endParaRPr lang="en-US" sz="1800" dirty="0">
              <a:solidFill>
                <a:schemeClr val="tx1"/>
              </a:solidFill>
              <a:latin typeface="Gill Sans MT" panose="020B0502020104020203" pitchFamily="34" charset="0"/>
              <a:ea typeface="Arial Unicode MS" panose="020B0604020202020204" pitchFamily="34" charset="-128"/>
              <a:cs typeface="Arial Unicode MS" panose="020B0604020202020204" pitchFamily="34" charset="-128"/>
            </a:endParaRPr>
          </a:p>
        </p:txBody>
      </p:sp>
      <p:sp>
        <p:nvSpPr>
          <p:cNvPr id="4" name="TextBox 3"/>
          <p:cNvSpPr txBox="1"/>
          <p:nvPr/>
        </p:nvSpPr>
        <p:spPr>
          <a:xfrm>
            <a:off x="8219621" y="669314"/>
            <a:ext cx="571500" cy="70788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sz="4000" dirty="0">
              <a:solidFill>
                <a:srgbClr val="FF0000"/>
              </a:solidFill>
            </a:endParaRPr>
          </a:p>
        </p:txBody>
      </p:sp>
    </p:spTree>
    <p:extLst>
      <p:ext uri="{BB962C8B-B14F-4D97-AF65-F5344CB8AC3E}">
        <p14:creationId xmlns:p14="http://schemas.microsoft.com/office/powerpoint/2010/main" val="320479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latin typeface="Gill Sans MT"/>
                <a:ea typeface="ＭＳ Ｐゴシック"/>
              </a:rPr>
              <a:t>Disabling damage means damage that precludes departure of a motor vehicle from the scene of the accident in its usual manner in daylight after simple repairs</a:t>
            </a:r>
            <a:r>
              <a:rPr lang="en-US" dirty="0">
                <a:latin typeface="Gill Sans MT"/>
                <a:ea typeface="ＭＳ Ｐゴシック"/>
              </a:rPr>
              <a:t>.</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spTree>
    <p:extLst>
      <p:ext uri="{BB962C8B-B14F-4D97-AF65-F5344CB8AC3E}">
        <p14:creationId xmlns:p14="http://schemas.microsoft.com/office/powerpoint/2010/main" val="13603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latin typeface="Gill Sans MT"/>
                <a:ea typeface="ＭＳ Ｐゴシック"/>
              </a:rPr>
              <a:t>Disabling damage means damage that </a:t>
            </a:r>
            <a:r>
              <a:rPr lang="en-US" sz="2400" dirty="0">
                <a:highlight>
                  <a:srgbClr val="FFFF00"/>
                </a:highlight>
                <a:latin typeface="Gill Sans MT"/>
                <a:ea typeface="ＭＳ Ｐゴシック"/>
              </a:rPr>
              <a:t>precludes departure</a:t>
            </a:r>
            <a:r>
              <a:rPr lang="en-US" sz="2400" dirty="0">
                <a:latin typeface="Gill Sans MT"/>
                <a:ea typeface="ＭＳ Ｐゴシック"/>
              </a:rPr>
              <a:t> of a motor vehicle from the scene of the accident </a:t>
            </a:r>
            <a:r>
              <a:rPr lang="en-US" sz="2400" dirty="0">
                <a:highlight>
                  <a:srgbClr val="FFFF00"/>
                </a:highlight>
                <a:latin typeface="Gill Sans MT"/>
                <a:ea typeface="ＭＳ Ｐゴシック"/>
              </a:rPr>
              <a:t>in its usual manner</a:t>
            </a:r>
            <a:r>
              <a:rPr lang="en-US" sz="2400" dirty="0">
                <a:latin typeface="Gill Sans MT"/>
                <a:ea typeface="ＭＳ Ｐゴシック"/>
              </a:rPr>
              <a:t> in daylight after simple repairs.</a:t>
            </a:r>
          </a:p>
          <a:p>
            <a:pPr marL="0"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dirty="0">
                <a:latin typeface="Gill Sans MT"/>
                <a:ea typeface="ＭＳ Ｐゴシック"/>
              </a:rPr>
              <a:t>Vehicle cannot be driven; or</a:t>
            </a:r>
          </a:p>
          <a:p>
            <a:pPr>
              <a:spcBef>
                <a:spcPts val="400"/>
              </a:spcBef>
              <a:spcAft>
                <a:spcPts val="400"/>
              </a:spcAft>
              <a:buFont typeface="Arial" panose="020B0604020202020204" pitchFamily="34" charset="0"/>
              <a:buChar char="•"/>
            </a:pPr>
            <a:r>
              <a:rPr lang="en-US" sz="2400" dirty="0">
                <a:latin typeface="Gill Sans MT"/>
                <a:ea typeface="ＭＳ Ｐゴシック"/>
              </a:rPr>
              <a:t>Vehicle could be driven, but would be further damaged if </a:t>
            </a:r>
            <a:r>
              <a:rPr lang="en-US" sz="2400">
                <a:latin typeface="Gill Sans MT"/>
                <a:ea typeface="ＭＳ Ｐゴシック"/>
              </a:rPr>
              <a:t>driven</a:t>
            </a:r>
            <a:r>
              <a:rPr lang="en-US">
                <a:latin typeface="Gill Sans MT"/>
                <a:ea typeface="ＭＳ Ｐゴシック"/>
              </a:rPr>
              <a:t>:</a:t>
            </a:r>
            <a:endParaRPr lang="en-US" sz="2400" dirty="0"/>
          </a:p>
          <a:p>
            <a:pPr lvl="1">
              <a:spcBef>
                <a:spcPts val="400"/>
              </a:spcBef>
              <a:spcAft>
                <a:spcPts val="400"/>
              </a:spcAft>
            </a:pPr>
            <a:r>
              <a:rPr lang="en-US" sz="1600" b="1" dirty="0">
                <a:solidFill>
                  <a:srgbClr val="FF0000"/>
                </a:solidFill>
              </a:rPr>
              <a:t>Cosmetic damage</a:t>
            </a:r>
          </a:p>
          <a:p>
            <a:pPr lvl="1">
              <a:spcBef>
                <a:spcPts val="400"/>
              </a:spcBef>
              <a:spcAft>
                <a:spcPts val="400"/>
              </a:spcAft>
            </a:pPr>
            <a:r>
              <a:rPr lang="en-US" sz="1600" b="1" dirty="0">
                <a:solidFill>
                  <a:srgbClr val="FF0000"/>
                </a:solidFill>
              </a:rPr>
              <a:t>Malfunctioning accessory, safety feature, technology, etc. that does not physically prevent vehicle from being driven (even if employer policy prohibits driving vehicle until repaired)</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7" name="Straight Connector 6">
            <a:extLst>
              <a:ext uri="{FF2B5EF4-FFF2-40B4-BE49-F238E27FC236}">
                <a16:creationId xmlns:a16="http://schemas.microsoft.com/office/drawing/2014/main" id="{EE125BF5-67FD-4FA3-B61E-357C09F9C3A6}"/>
              </a:ext>
            </a:extLst>
          </p:cNvPr>
          <p:cNvCxnSpPr/>
          <p:nvPr/>
        </p:nvCxnSpPr>
        <p:spPr>
          <a:xfrm>
            <a:off x="457200" y="3103680"/>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0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latin typeface="Gill Sans MT"/>
                <a:ea typeface="ＭＳ Ｐゴシック"/>
              </a:rPr>
              <a:t>Disabling damage means damage that </a:t>
            </a:r>
            <a:r>
              <a:rPr lang="en-US" sz="2400" dirty="0">
                <a:highlight>
                  <a:srgbClr val="FFFF00"/>
                </a:highlight>
                <a:latin typeface="Gill Sans MT"/>
                <a:ea typeface="ＭＳ Ｐゴシック"/>
              </a:rPr>
              <a:t>precludes departure</a:t>
            </a:r>
            <a:r>
              <a:rPr lang="en-US" sz="2400" dirty="0">
                <a:latin typeface="Gill Sans MT"/>
                <a:ea typeface="ＭＳ Ｐゴシック"/>
              </a:rPr>
              <a:t> of a motor vehicle from the scene of the accident in its usual manner </a:t>
            </a:r>
            <a:r>
              <a:rPr lang="en-US" sz="2400" dirty="0">
                <a:highlight>
                  <a:srgbClr val="FFFF00"/>
                </a:highlight>
                <a:latin typeface="Gill Sans MT"/>
                <a:ea typeface="ＭＳ Ｐゴシック"/>
              </a:rPr>
              <a:t>in daylight after simple repairs</a:t>
            </a:r>
            <a:r>
              <a:rPr lang="en-US" sz="2400" dirty="0">
                <a:latin typeface="Gill Sans MT"/>
                <a:ea typeface="ＭＳ Ｐゴシック"/>
              </a:rPr>
              <a:t>.</a:t>
            </a:r>
          </a:p>
          <a:p>
            <a:pPr marL="0"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dirty="0">
                <a:latin typeface="Gill Sans MT"/>
                <a:ea typeface="ＭＳ Ｐゴシック"/>
              </a:rPr>
              <a:t>Not disabling if damage can be remedied temporarily at scene of accident without special tools or parts (even if repairs are not made at scene</a:t>
            </a:r>
            <a:r>
              <a:rPr lang="en-US">
                <a:latin typeface="Gill Sans MT"/>
                <a:ea typeface="ＭＳ Ｐゴシック"/>
              </a:rPr>
              <a:t>).</a:t>
            </a:r>
            <a:endParaRPr lang="en-US" sz="2400" dirty="0">
              <a:latin typeface="Gill Sans MT"/>
              <a:ea typeface="ＭＳ Ｐゴシック"/>
            </a:endParaRPr>
          </a:p>
          <a:p>
            <a:pPr>
              <a:spcBef>
                <a:spcPts val="400"/>
              </a:spcBef>
              <a:spcAft>
                <a:spcPts val="400"/>
              </a:spcAft>
              <a:buFont typeface="Arial" panose="020B0604020202020204" pitchFamily="34" charset="0"/>
              <a:buChar char="•"/>
            </a:pPr>
            <a:r>
              <a:rPr lang="en-US" sz="2400" dirty="0"/>
              <a:t>Disabling damage is not:</a:t>
            </a:r>
          </a:p>
          <a:p>
            <a:pPr lvl="1">
              <a:spcBef>
                <a:spcPts val="400"/>
              </a:spcBef>
              <a:spcAft>
                <a:spcPts val="400"/>
              </a:spcAft>
              <a:buFont typeface="Gill Sans MT" panose="020B0502020104020203" pitchFamily="34" charset="0"/>
              <a:buChar char="–"/>
            </a:pPr>
            <a:r>
              <a:rPr lang="en-US" sz="1600" b="1" dirty="0"/>
              <a:t>Tire disablement without other damage even if no spare tire is available</a:t>
            </a:r>
            <a:endParaRPr lang="en-US" sz="1200" b="1" dirty="0"/>
          </a:p>
          <a:p>
            <a:pPr lvl="1">
              <a:spcBef>
                <a:spcPts val="400"/>
              </a:spcBef>
              <a:spcAft>
                <a:spcPts val="400"/>
              </a:spcAft>
              <a:buFont typeface="Gill Sans MT" panose="020B0502020104020203" pitchFamily="34" charset="0"/>
              <a:buChar char="–"/>
            </a:pPr>
            <a:r>
              <a:rPr lang="en-US" sz="1600" b="1" dirty="0">
                <a:latin typeface="Gill Sans MT"/>
                <a:ea typeface="ＭＳ Ｐゴシック"/>
              </a:rPr>
              <a:t>Damage to headlamp, taillight, turn signal, horn, windshield wiper</a:t>
            </a:r>
          </a:p>
          <a:p>
            <a:pPr lvl="1">
              <a:spcBef>
                <a:spcPts val="400"/>
              </a:spcBef>
              <a:spcAft>
                <a:spcPts val="400"/>
              </a:spcAft>
              <a:buFont typeface="Gill Sans MT" panose="020B0502020104020203" pitchFamily="34" charset="0"/>
              <a:buChar char="–"/>
            </a:pPr>
            <a:endParaRPr lang="en-US" sz="1200" b="1" dirty="0">
              <a:solidFill>
                <a:srgbClr val="FF0000"/>
              </a:solidFill>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5" name="Straight Connector 4">
            <a:extLst>
              <a:ext uri="{FF2B5EF4-FFF2-40B4-BE49-F238E27FC236}">
                <a16:creationId xmlns:a16="http://schemas.microsoft.com/office/drawing/2014/main" id="{04C6F482-5717-4154-80B0-3FC09430095C}"/>
              </a:ext>
            </a:extLst>
          </p:cNvPr>
          <p:cNvCxnSpPr/>
          <p:nvPr/>
        </p:nvCxnSpPr>
        <p:spPr>
          <a:xfrm>
            <a:off x="457200" y="3086211"/>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5097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Disabling damage means damage that precludes departure of a motor vehicle (bus, electric bus, van, or automobile) from the scene of the accident in its usual manner in daylight after simple repairs.</a:t>
            </a:r>
          </a:p>
          <a:p>
            <a:pPr marL="400050" lvl="1" indent="0">
              <a:spcBef>
                <a:spcPts val="400"/>
              </a:spcBef>
              <a:spcAft>
                <a:spcPts val="400"/>
              </a:spcAft>
              <a:buNone/>
            </a:pPr>
            <a:r>
              <a:rPr lang="en-US" sz="1600" dirty="0"/>
              <a:t>Inclusion: </a:t>
            </a:r>
          </a:p>
          <a:p>
            <a:pPr marL="400050" lvl="1" indent="0">
              <a:spcBef>
                <a:spcPts val="400"/>
              </a:spcBef>
              <a:spcAft>
                <a:spcPts val="400"/>
              </a:spcAft>
              <a:buNone/>
            </a:pPr>
            <a:r>
              <a:rPr lang="en-US" sz="1600" dirty="0"/>
              <a:t>	Damage to a motor vehicle, where the vehicle could have been driven, but would have 	been further damaged if so driven.</a:t>
            </a:r>
          </a:p>
          <a:p>
            <a:pPr marL="400050" lvl="1" indent="0">
              <a:spcBef>
                <a:spcPts val="400"/>
              </a:spcBef>
              <a:spcAft>
                <a:spcPts val="400"/>
              </a:spcAft>
              <a:buNone/>
            </a:pPr>
            <a:r>
              <a:rPr lang="en-US" sz="1600" dirty="0"/>
              <a:t>Exclusions: </a:t>
            </a:r>
          </a:p>
          <a:p>
            <a:pPr marL="400050" lvl="1" indent="0">
              <a:spcBef>
                <a:spcPts val="400"/>
              </a:spcBef>
              <a:spcAft>
                <a:spcPts val="400"/>
              </a:spcAft>
              <a:buNone/>
            </a:pPr>
            <a:r>
              <a:rPr lang="en-US" sz="1600" dirty="0"/>
              <a:t>	Damage that can be remedied temporarily at the scene of the accident without 	special tools or parts.</a:t>
            </a:r>
          </a:p>
          <a:p>
            <a:pPr marL="400050" lvl="1" indent="0">
              <a:spcBef>
                <a:spcPts val="400"/>
              </a:spcBef>
              <a:spcAft>
                <a:spcPts val="400"/>
              </a:spcAft>
              <a:buNone/>
            </a:pPr>
            <a:r>
              <a:rPr lang="en-US" sz="1600" dirty="0"/>
              <a:t>	Tire disablement without other damage even if no spare tire is available.</a:t>
            </a:r>
          </a:p>
          <a:p>
            <a:pPr marL="400050" lvl="1" indent="0">
              <a:spcBef>
                <a:spcPts val="400"/>
              </a:spcBef>
              <a:spcAft>
                <a:spcPts val="400"/>
              </a:spcAft>
              <a:buNone/>
            </a:pPr>
            <a:r>
              <a:rPr lang="en-US" sz="1600" dirty="0"/>
              <a:t>	Headlamp or tail light damage.</a:t>
            </a:r>
          </a:p>
          <a:p>
            <a:pPr marL="400050" lvl="1" indent="0">
              <a:spcBef>
                <a:spcPts val="400"/>
              </a:spcBef>
              <a:spcAft>
                <a:spcPts val="400"/>
              </a:spcAft>
              <a:buNone/>
            </a:pPr>
            <a:r>
              <a:rPr lang="en-US" sz="1600" dirty="0"/>
              <a:t>	Damage to turn signals, horn, or windshield wipers, which makes the vehicle 	inoperable.</a:t>
            </a:r>
            <a:endParaRPr lang="en-US" sz="1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spTree>
    <p:extLst>
      <p:ext uri="{BB962C8B-B14F-4D97-AF65-F5344CB8AC3E}">
        <p14:creationId xmlns:p14="http://schemas.microsoft.com/office/powerpoint/2010/main" val="224851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latin typeface="Gill Sans MT"/>
                <a:ea typeface="ＭＳ Ｐゴシック"/>
              </a:rPr>
              <a:t>(3) With respect to an occurrence in which the mass transit vehicle involved is a bus, electric bus, van, or automobile, </a:t>
            </a:r>
            <a:r>
              <a:rPr lang="en-US" sz="2000" dirty="0">
                <a:highlight>
                  <a:srgbClr val="FFFF00"/>
                </a:highlight>
                <a:latin typeface="Gill Sans MT"/>
                <a:ea typeface="ＭＳ Ｐゴシック"/>
              </a:rPr>
              <a:t>one or more vehicles</a:t>
            </a:r>
            <a:r>
              <a:rPr lang="en-US" sz="2000" dirty="0">
                <a:latin typeface="Gill Sans MT"/>
                <a:ea typeface="ＭＳ Ｐゴシック"/>
              </a:rPr>
              <a:t> </a:t>
            </a:r>
            <a:r>
              <a:rPr lang="en-US" sz="2000" dirty="0">
                <a:highlight>
                  <a:srgbClr val="FFFF00"/>
                </a:highlight>
                <a:latin typeface="Gill Sans MT"/>
                <a:ea typeface="ＭＳ Ｐゴシック"/>
              </a:rPr>
              <a:t>(including non-FTA funded vehicles)</a:t>
            </a:r>
            <a:r>
              <a:rPr lang="en-US" sz="2000" dirty="0">
                <a:latin typeface="Gill Sans MT"/>
                <a:ea typeface="ＭＳ Ｐゴシック"/>
              </a:rPr>
              <a:t> incurs disabling damage as the result of the occurrence and such vehicle or vehicles are transported away from the scene by a tow truck or other vehicle</a:t>
            </a:r>
            <a:r>
              <a:rPr lang="en-US" dirty="0">
                <a:latin typeface="Gill Sans MT"/>
                <a:ea typeface="ＭＳ Ｐゴシック"/>
              </a:rPr>
              <a:t>.</a:t>
            </a:r>
            <a:endParaRPr lang="en-US" sz="2400" dirty="0"/>
          </a:p>
          <a:p>
            <a:pPr>
              <a:spcBef>
                <a:spcPts val="400"/>
              </a:spcBef>
              <a:spcAft>
                <a:spcPts val="400"/>
              </a:spcAft>
              <a:buFont typeface="Arial" panose="020B0604020202020204" pitchFamily="34" charset="0"/>
              <a:buChar char="•"/>
            </a:pPr>
            <a:endParaRPr lang="en-US" sz="2400" dirty="0"/>
          </a:p>
          <a:p>
            <a:pPr>
              <a:spcBef>
                <a:spcPts val="400"/>
              </a:spcBef>
              <a:spcAft>
                <a:spcPts val="400"/>
              </a:spcAft>
              <a:buFont typeface="Arial" panose="020B0604020202020204" pitchFamily="34" charset="0"/>
              <a:buChar char="•"/>
            </a:pPr>
            <a:r>
              <a:rPr lang="en-US" sz="2400">
                <a:latin typeface="Gill Sans MT"/>
                <a:ea typeface="ＭＳ Ｐゴシック"/>
              </a:rPr>
              <a:t>Disabling damage to any vehicle involved in the occurrence</a:t>
            </a:r>
            <a:r>
              <a:rPr lang="en-US">
                <a:latin typeface="Gill Sans MT"/>
                <a:ea typeface="ＭＳ Ｐゴシック"/>
              </a:rPr>
              <a:t>:</a:t>
            </a:r>
            <a:endParaRPr lang="en-US" sz="1200" b="1" dirty="0"/>
          </a:p>
          <a:p>
            <a:pPr lvl="1">
              <a:spcBef>
                <a:spcPts val="400"/>
              </a:spcBef>
              <a:spcAft>
                <a:spcPts val="400"/>
              </a:spcAft>
            </a:pPr>
            <a:r>
              <a:rPr lang="en-US" sz="1600" b="1" dirty="0">
                <a:solidFill>
                  <a:srgbClr val="00CC00"/>
                </a:solidFill>
              </a:rPr>
              <a:t>Non-FTA funded revenue service vehicle</a:t>
            </a:r>
          </a:p>
          <a:p>
            <a:pPr lvl="1">
              <a:spcBef>
                <a:spcPts val="400"/>
              </a:spcBef>
              <a:spcAft>
                <a:spcPts val="400"/>
              </a:spcAft>
            </a:pPr>
            <a:r>
              <a:rPr lang="en-US" sz="1600" b="1" dirty="0">
                <a:solidFill>
                  <a:srgbClr val="00CC00"/>
                </a:solidFill>
              </a:rPr>
              <a:t>Non-transit car</a:t>
            </a:r>
          </a:p>
          <a:p>
            <a:pPr marL="457200" lvl="1" indent="0">
              <a:spcBef>
                <a:spcPts val="400"/>
              </a:spcBef>
              <a:spcAft>
                <a:spcPts val="400"/>
              </a:spcAft>
              <a:buNone/>
            </a:pPr>
            <a:endParaRPr lang="en-US" sz="1200" b="1" dirty="0">
              <a:solidFill>
                <a:srgbClr val="FF0000"/>
              </a:solidFill>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49761" y="4377059"/>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10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latin typeface="Gill Sans MT"/>
                <a:ea typeface="ＭＳ Ｐゴシック"/>
              </a:rPr>
              <a:t>(3) With respect to an occurrence in which the mass transit vehicle involved is a bus, electric bus, van, or automobile, one or more vehicles (including non-FTA funded vehicles) </a:t>
            </a:r>
            <a:r>
              <a:rPr lang="en-US" sz="2000" dirty="0">
                <a:highlight>
                  <a:srgbClr val="FFFF00"/>
                </a:highlight>
                <a:latin typeface="Gill Sans MT"/>
                <a:ea typeface="ＭＳ Ｐゴシック"/>
              </a:rPr>
              <a:t>incurs disabling damage</a:t>
            </a:r>
            <a:r>
              <a:rPr lang="en-US" sz="2000" dirty="0">
                <a:latin typeface="Gill Sans MT"/>
                <a:ea typeface="ＭＳ Ｐゴシック"/>
              </a:rPr>
              <a:t> as the result of the occurrence </a:t>
            </a:r>
            <a:r>
              <a:rPr lang="en-US" sz="2000" dirty="0">
                <a:highlight>
                  <a:srgbClr val="FFFF00"/>
                </a:highlight>
                <a:latin typeface="Gill Sans MT"/>
                <a:ea typeface="ＭＳ Ｐゴシック"/>
              </a:rPr>
              <a:t>and</a:t>
            </a:r>
            <a:r>
              <a:rPr lang="en-US" sz="2000" dirty="0">
                <a:latin typeface="Gill Sans MT"/>
                <a:ea typeface="ＭＳ Ｐゴシック"/>
              </a:rPr>
              <a:t> such vehicle or vehicles are </a:t>
            </a:r>
            <a:r>
              <a:rPr lang="en-US" sz="2000" dirty="0">
                <a:highlight>
                  <a:srgbClr val="FFFF00"/>
                </a:highlight>
                <a:latin typeface="Gill Sans MT"/>
                <a:ea typeface="ＭＳ Ｐゴシック"/>
              </a:rPr>
              <a:t>transported away from </a:t>
            </a:r>
            <a:r>
              <a:rPr lang="en-US" sz="2000">
                <a:highlight>
                  <a:srgbClr val="FFFF00"/>
                </a:highlight>
                <a:latin typeface="Gill Sans MT"/>
                <a:ea typeface="ＭＳ Ｐゴシック"/>
              </a:rPr>
              <a:t>the scene by a tow truck or other vehicle</a:t>
            </a:r>
            <a:r>
              <a:rPr lang="en-US">
                <a:highlight>
                  <a:srgbClr val="FFFF00"/>
                </a:highlight>
                <a:latin typeface="Gill Sans MT"/>
                <a:ea typeface="ＭＳ Ｐゴシック"/>
              </a:rPr>
              <a:t>.</a:t>
            </a:r>
            <a:endParaRPr lang="en-US">
              <a:latin typeface="Gill Sans MT"/>
              <a:ea typeface="ＭＳ Ｐゴシック"/>
            </a:endParaRPr>
          </a:p>
          <a:p>
            <a:pPr>
              <a:spcBef>
                <a:spcPts val="400"/>
              </a:spcBef>
              <a:spcAft>
                <a:spcPts val="400"/>
              </a:spcAft>
              <a:buFont typeface="Arial" panose="020B0604020202020204" pitchFamily="34" charset="0"/>
              <a:buChar char="•"/>
            </a:pPr>
            <a:endParaRPr lang="en-US" sz="2400" dirty="0"/>
          </a:p>
          <a:p>
            <a:pPr>
              <a:spcBef>
                <a:spcPts val="400"/>
              </a:spcBef>
              <a:spcAft>
                <a:spcPts val="400"/>
              </a:spcAft>
              <a:buFont typeface="Arial" panose="020B0604020202020204" pitchFamily="34" charset="0"/>
              <a:buChar char="•"/>
            </a:pPr>
            <a:r>
              <a:rPr lang="en-US" sz="2400" dirty="0"/>
              <a:t>Vehicle transported away from scene must also have disabling damage.</a:t>
            </a:r>
            <a:endParaRPr lang="en-US" sz="1600" b="1" dirty="0">
              <a:solidFill>
                <a:srgbClr val="00CC00"/>
              </a:solidFill>
            </a:endParaRPr>
          </a:p>
          <a:p>
            <a:pPr marL="457200" lvl="1" indent="0">
              <a:spcBef>
                <a:spcPts val="400"/>
              </a:spcBef>
              <a:spcAft>
                <a:spcPts val="400"/>
              </a:spcAft>
              <a:buNone/>
            </a:pPr>
            <a:endParaRPr lang="en-US" sz="1200" b="1" dirty="0">
              <a:solidFill>
                <a:srgbClr val="FF0000"/>
              </a:solidFill>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49761" y="4377059"/>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112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t>(4) With respect to an occurrence in which the public transportation vehicle involved is a </a:t>
            </a:r>
            <a:r>
              <a:rPr lang="en-US" sz="2000" dirty="0">
                <a:highlight>
                  <a:srgbClr val="FFFF00"/>
                </a:highlight>
              </a:rPr>
              <a:t>rail car, trolley car, trolley bus, or vessel</a:t>
            </a:r>
            <a:r>
              <a:rPr lang="en-US" sz="2000" dirty="0"/>
              <a:t>, the public transportation vehicle is </a:t>
            </a:r>
            <a:r>
              <a:rPr lang="en-US" sz="2000" dirty="0">
                <a:highlight>
                  <a:srgbClr val="FFFF00"/>
                </a:highlight>
              </a:rPr>
              <a:t>removed from operation</a:t>
            </a:r>
            <a:r>
              <a:rPr lang="en-US" sz="2000" dirty="0"/>
              <a:t>.</a:t>
            </a:r>
            <a:endParaRPr lang="en-US" sz="2400" dirty="0"/>
          </a:p>
          <a:p>
            <a:pPr>
              <a:spcBef>
                <a:spcPts val="400"/>
              </a:spcBef>
              <a:spcAft>
                <a:spcPts val="400"/>
              </a:spcAft>
              <a:buFont typeface="Arial" panose="020B0604020202020204" pitchFamily="34" charset="0"/>
              <a:buChar char="•"/>
            </a:pPr>
            <a:endParaRPr lang="en-US" sz="2400" dirty="0"/>
          </a:p>
          <a:p>
            <a:pPr>
              <a:spcBef>
                <a:spcPts val="400"/>
              </a:spcBef>
              <a:spcAft>
                <a:spcPts val="400"/>
              </a:spcAft>
              <a:buFont typeface="Arial" panose="020B0604020202020204" pitchFamily="34" charset="0"/>
              <a:buChar char="•"/>
            </a:pPr>
            <a:r>
              <a:rPr lang="en-US" sz="2400">
                <a:latin typeface="Gill Sans MT"/>
                <a:ea typeface="ＭＳ Ｐゴシック"/>
              </a:rPr>
              <a:t>Vehicle must be taken out of service; no tow is required</a:t>
            </a:r>
            <a:r>
              <a:rPr lang="en-US">
                <a:latin typeface="Gill Sans MT"/>
                <a:ea typeface="ＭＳ Ｐゴシック"/>
              </a:rPr>
              <a:t>.</a:t>
            </a:r>
            <a:endParaRPr lang="en-US" sz="2400"/>
          </a:p>
          <a:p>
            <a:pPr>
              <a:spcBef>
                <a:spcPts val="400"/>
              </a:spcBef>
              <a:spcAft>
                <a:spcPts val="400"/>
              </a:spcAft>
              <a:buFont typeface="Arial" panose="020B0604020202020204" pitchFamily="34" charset="0"/>
              <a:buChar char="•"/>
            </a:pPr>
            <a:r>
              <a:rPr lang="en-US" sz="2400">
                <a:latin typeface="Gill Sans MT"/>
                <a:ea typeface="ＭＳ Ｐゴシック"/>
              </a:rPr>
              <a:t>“Disabling damage” is not applicable in these incidents</a:t>
            </a:r>
            <a:r>
              <a:rPr lang="en-US">
                <a:latin typeface="Gill Sans MT"/>
                <a:ea typeface="ＭＳ Ｐゴシック"/>
              </a:rPr>
              <a:t>.</a:t>
            </a:r>
            <a:endParaRPr lang="en-US" sz="2400"/>
          </a:p>
          <a:p>
            <a:pPr marL="0" indent="0">
              <a:spcBef>
                <a:spcPts val="400"/>
              </a:spcBef>
              <a:spcAft>
                <a:spcPts val="400"/>
              </a:spcAft>
              <a:buNone/>
            </a:pPr>
            <a:endParaRPr lang="en-US" sz="1600" b="1" dirty="0">
              <a:solidFill>
                <a:srgbClr val="00CC00"/>
              </a:solidFill>
            </a:endParaRPr>
          </a:p>
          <a:p>
            <a:pPr marL="457200" lvl="1" indent="0">
              <a:spcBef>
                <a:spcPts val="400"/>
              </a:spcBef>
              <a:spcAft>
                <a:spcPts val="400"/>
              </a:spcAft>
              <a:buNone/>
            </a:pPr>
            <a:endParaRPr lang="en-US" sz="1200" b="1" dirty="0">
              <a:solidFill>
                <a:srgbClr val="FF0000"/>
              </a:solidFill>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49761" y="3765589"/>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979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Occurrence associated with the operation of a vehicle, if as a result:</a:t>
            </a:r>
          </a:p>
          <a:p>
            <a:pPr marL="914400" lvl="1" indent="-457200">
              <a:spcBef>
                <a:spcPts val="400"/>
              </a:spcBef>
              <a:spcAft>
                <a:spcPts val="400"/>
              </a:spcAft>
              <a:buAutoNum type="arabicParenR"/>
            </a:pPr>
            <a:r>
              <a:rPr lang="en-US" sz="2000" dirty="0"/>
              <a:t>Human fatality</a:t>
            </a:r>
          </a:p>
          <a:p>
            <a:pPr marL="914400" lvl="1" indent="-457200">
              <a:spcBef>
                <a:spcPts val="400"/>
              </a:spcBef>
              <a:spcAft>
                <a:spcPts val="400"/>
              </a:spcAft>
              <a:buAutoNum type="arabicParenR"/>
            </a:pPr>
            <a:r>
              <a:rPr lang="en-US" sz="2000" dirty="0"/>
              <a:t>Bodily injury and immediate medical treatment</a:t>
            </a:r>
          </a:p>
          <a:p>
            <a:pPr marL="914400" lvl="1" indent="-457200">
              <a:spcBef>
                <a:spcPts val="400"/>
              </a:spcBef>
              <a:spcAft>
                <a:spcPts val="400"/>
              </a:spcAft>
              <a:buAutoNum type="arabicParenR"/>
            </a:pPr>
            <a:r>
              <a:rPr lang="en-US" sz="2000" dirty="0"/>
              <a:t>Disabling damage</a:t>
            </a:r>
          </a:p>
          <a:p>
            <a:pPr marL="1314450" lvl="2" indent="-457200">
              <a:spcBef>
                <a:spcPts val="400"/>
              </a:spcBef>
              <a:spcAft>
                <a:spcPts val="400"/>
              </a:spcAft>
            </a:pPr>
            <a:r>
              <a:rPr lang="en-US" sz="1600" dirty="0"/>
              <a:t>Bus, electric bus, van, automobile</a:t>
            </a:r>
          </a:p>
          <a:p>
            <a:pPr marL="914400" lvl="1" indent="-457200">
              <a:spcBef>
                <a:spcPts val="400"/>
              </a:spcBef>
              <a:spcAft>
                <a:spcPts val="400"/>
              </a:spcAft>
              <a:buAutoNum type="arabicParenR"/>
            </a:pPr>
            <a:r>
              <a:rPr lang="en-US" sz="2000" dirty="0"/>
              <a:t>Removal from service</a:t>
            </a:r>
          </a:p>
          <a:p>
            <a:pPr marL="1314450" lvl="2" indent="-457200">
              <a:spcBef>
                <a:spcPts val="400"/>
              </a:spcBef>
              <a:spcAft>
                <a:spcPts val="400"/>
              </a:spcAft>
            </a:pPr>
            <a:r>
              <a:rPr lang="en-US" sz="1600" dirty="0"/>
              <a:t>Rail car, trolley car, trolley bus, vessel</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spTree>
    <p:extLst>
      <p:ext uri="{BB962C8B-B14F-4D97-AF65-F5344CB8AC3E}">
        <p14:creationId xmlns:p14="http://schemas.microsoft.com/office/powerpoint/2010/main" val="225900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521B6B-CDAA-48C9-B870-9D0F9A242244}"/>
              </a:ext>
            </a:extLst>
          </p:cNvPr>
          <p:cNvSpPr>
            <a:spLocks noGrp="1"/>
          </p:cNvSpPr>
          <p:nvPr>
            <p:ph type="title"/>
          </p:nvPr>
        </p:nvSpPr>
        <p:spPr>
          <a:xfrm>
            <a:off x="457200" y="2585121"/>
            <a:ext cx="8229600" cy="981075"/>
          </a:xfrm>
        </p:spPr>
        <p:txBody>
          <a:bodyPr/>
          <a:lstStyle/>
          <a:p>
            <a:r>
              <a:rPr lang="en-US" dirty="0">
                <a:latin typeface="Gill Sans MT" panose="020B0502020104020203" pitchFamily="34" charset="0"/>
              </a:rPr>
              <a:t>When &amp; Who to Test</a:t>
            </a:r>
          </a:p>
        </p:txBody>
      </p:sp>
    </p:spTree>
    <p:extLst>
      <p:ext uri="{BB962C8B-B14F-4D97-AF65-F5344CB8AC3E}">
        <p14:creationId xmlns:p14="http://schemas.microsoft.com/office/powerpoint/2010/main" val="393031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(a)(1) Fatal accidents</a:t>
            </a:r>
          </a:p>
          <a:p>
            <a:pPr>
              <a:spcBef>
                <a:spcPts val="400"/>
              </a:spcBef>
              <a:spcAft>
                <a:spcPts val="400"/>
              </a:spcAft>
            </a:pPr>
            <a:r>
              <a:rPr lang="en-US" sz="2000" dirty="0"/>
              <a:t>As soon as practicable following an accident involving the loss of human life, an employer shall conduct drug and alcohol tests on each surviving covered employee operating the public transportation vehicle at the time of the accident. </a:t>
            </a:r>
          </a:p>
          <a:p>
            <a:pPr lvl="1">
              <a:spcBef>
                <a:spcPts val="400"/>
              </a:spcBef>
              <a:spcAft>
                <a:spcPts val="400"/>
              </a:spcAft>
            </a:pPr>
            <a:r>
              <a:rPr lang="en-US" sz="1600" dirty="0"/>
              <a:t>Post-accident drug and alcohol testing of the operator is not required under this section if the covered employee is tested under the fatal accident testing requirements of the Federal Motor Carrier Safety Administration rule 49 CFR 389.303(a)(1) or (b)(1). </a:t>
            </a:r>
          </a:p>
          <a:p>
            <a:pPr lvl="1">
              <a:spcBef>
                <a:spcPts val="400"/>
              </a:spcBef>
              <a:spcAft>
                <a:spcPts val="400"/>
              </a:spcAft>
            </a:pPr>
            <a:r>
              <a:rPr lang="en-US" sz="1600" dirty="0"/>
              <a:t>The employer shall also drug and alcohol test any other covered employee whose performance could have contributed to the accident</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spTree>
    <p:extLst>
      <p:ext uri="{BB962C8B-B14F-4D97-AF65-F5344CB8AC3E}">
        <p14:creationId xmlns:p14="http://schemas.microsoft.com/office/powerpoint/2010/main" val="169142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Trent Fontanella – Cahill Swift, Boston, MA</a:t>
            </a:r>
            <a:endParaRPr lang="en-US" dirty="0"/>
          </a:p>
        </p:txBody>
      </p:sp>
    </p:spTree>
    <p:extLst>
      <p:ext uri="{BB962C8B-B14F-4D97-AF65-F5344CB8AC3E}">
        <p14:creationId xmlns:p14="http://schemas.microsoft.com/office/powerpoint/2010/main" val="370801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Fatal Accidents</a:t>
            </a:r>
          </a:p>
          <a:p>
            <a:pPr>
              <a:spcBef>
                <a:spcPts val="400"/>
              </a:spcBef>
              <a:spcAft>
                <a:spcPts val="400"/>
              </a:spcAft>
            </a:pPr>
            <a:r>
              <a:rPr lang="en-US" sz="2000" dirty="0">
                <a:latin typeface="Gill Sans MT"/>
                <a:ea typeface="ＭＳ Ｐゴシック"/>
              </a:rPr>
              <a:t>As soon as practicable following an accident involving the loss of human life, an employer shall conduct drug and alcohol tests on </a:t>
            </a:r>
            <a:r>
              <a:rPr lang="en-US" sz="2000" dirty="0">
                <a:highlight>
                  <a:srgbClr val="FFFF00"/>
                </a:highlight>
                <a:latin typeface="Gill Sans MT"/>
                <a:ea typeface="ＭＳ Ｐゴシック"/>
              </a:rPr>
              <a:t>each surviving covered employee operating the public transportation vehicle</a:t>
            </a:r>
            <a:r>
              <a:rPr lang="en-US" sz="2000" dirty="0">
                <a:latin typeface="Gill Sans MT"/>
                <a:ea typeface="ＭＳ Ｐゴシック"/>
              </a:rPr>
              <a:t> at the time of the accident. </a:t>
            </a:r>
            <a:endParaRPr lang="en-US" sz="2000" dirty="0"/>
          </a:p>
          <a:p>
            <a:pPr marL="0" indent="0">
              <a:spcBef>
                <a:spcPts val="400"/>
              </a:spcBef>
              <a:spcAft>
                <a:spcPts val="400"/>
              </a:spcAft>
              <a:buNone/>
            </a:pPr>
            <a:endParaRPr lang="en-US" sz="2000" dirty="0"/>
          </a:p>
          <a:p>
            <a:pPr>
              <a:spcBef>
                <a:spcPts val="400"/>
              </a:spcBef>
              <a:spcAft>
                <a:spcPts val="400"/>
              </a:spcAft>
              <a:buFont typeface="Arial" panose="020B0604020202020204" pitchFamily="34" charset="0"/>
              <a:buChar char="•"/>
            </a:pPr>
            <a:r>
              <a:rPr lang="en-US" sz="2400" dirty="0">
                <a:latin typeface="Gill Sans MT"/>
                <a:ea typeface="ＭＳ Ｐゴシック"/>
              </a:rPr>
              <a:t>Operator(s) must be drug and alcohol </a:t>
            </a:r>
            <a:r>
              <a:rPr lang="en-US" sz="2400">
                <a:latin typeface="Gill Sans MT"/>
                <a:ea typeface="ＭＳ Ｐゴシック"/>
              </a:rPr>
              <a:t>tested</a:t>
            </a:r>
            <a:r>
              <a:rPr lang="en-US">
                <a:latin typeface="Gill Sans MT"/>
                <a:ea typeface="ＭＳ Ｐゴシック"/>
              </a:rPr>
              <a:t>:</a:t>
            </a:r>
            <a:endParaRPr lang="en-US" sz="2400" dirty="0"/>
          </a:p>
          <a:p>
            <a:pPr lvl="1">
              <a:spcBef>
                <a:spcPts val="400"/>
              </a:spcBef>
              <a:spcAft>
                <a:spcPts val="400"/>
              </a:spcAft>
            </a:pPr>
            <a:r>
              <a:rPr lang="en-US" sz="1600" b="1" dirty="0">
                <a:solidFill>
                  <a:srgbClr val="FF0000"/>
                </a:solidFill>
              </a:rPr>
              <a:t>Supervisor or other employee(s) on vehicle not necessarily tested, however… (to be continued)</a:t>
            </a:r>
          </a:p>
          <a:p>
            <a:pPr marL="0" indent="0">
              <a:spcBef>
                <a:spcPts val="400"/>
              </a:spcBef>
              <a:spcAft>
                <a:spcPts val="400"/>
              </a:spcAft>
              <a:buNone/>
            </a:pPr>
            <a:endParaRPr lang="en-US" sz="2000" dirty="0"/>
          </a:p>
          <a:p>
            <a:pPr lvl="1">
              <a:spcBef>
                <a:spcPts val="400"/>
              </a:spcBef>
              <a:spcAft>
                <a:spcPts val="400"/>
              </a:spcAft>
            </a:pPr>
            <a:endParaRPr lang="en-US" sz="20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89F186B-2FA3-4679-8BE8-D0E525D2C5DF}"/>
              </a:ext>
            </a:extLst>
          </p:cNvPr>
          <p:cNvCxnSpPr/>
          <p:nvPr/>
        </p:nvCxnSpPr>
        <p:spPr>
          <a:xfrm>
            <a:off x="554102" y="3189077"/>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675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Fatal Accidents</a:t>
            </a:r>
          </a:p>
          <a:p>
            <a:pPr marL="0" indent="0">
              <a:spcBef>
                <a:spcPts val="400"/>
              </a:spcBef>
              <a:spcAft>
                <a:spcPts val="400"/>
              </a:spcAft>
              <a:buNone/>
            </a:pPr>
            <a:r>
              <a:rPr lang="en-US" sz="2000" dirty="0"/>
              <a:t>The employer shall also drug and alcohol test any other covered employee whose performance </a:t>
            </a:r>
            <a:r>
              <a:rPr lang="en-US" sz="2000" dirty="0">
                <a:highlight>
                  <a:srgbClr val="FFFF00"/>
                </a:highlight>
              </a:rPr>
              <a:t>could have contributed</a:t>
            </a:r>
            <a:r>
              <a:rPr lang="en-US" sz="2000" dirty="0"/>
              <a:t> to the accident, as determined by the employer using the best information available at the time of the decision.</a:t>
            </a:r>
          </a:p>
          <a:p>
            <a:pPr>
              <a:spcBef>
                <a:spcPts val="400"/>
              </a:spcBef>
              <a:spcAft>
                <a:spcPts val="400"/>
              </a:spcAft>
              <a:buFont typeface="Arial" panose="020B0604020202020204" pitchFamily="34" charset="0"/>
              <a:buChar char="•"/>
            </a:pPr>
            <a:endParaRPr lang="en-US" sz="2000" dirty="0"/>
          </a:p>
          <a:p>
            <a:pPr>
              <a:spcBef>
                <a:spcPts val="400"/>
              </a:spcBef>
              <a:spcAft>
                <a:spcPts val="400"/>
              </a:spcAft>
            </a:pPr>
            <a:r>
              <a:rPr lang="en-US" sz="2400" dirty="0"/>
              <a:t>Who else could have contributed?</a:t>
            </a:r>
          </a:p>
          <a:p>
            <a:pPr lvl="1">
              <a:spcBef>
                <a:spcPts val="400"/>
              </a:spcBef>
              <a:spcAft>
                <a:spcPts val="400"/>
              </a:spcAft>
            </a:pPr>
            <a:r>
              <a:rPr lang="en-US" sz="1600" b="1" dirty="0">
                <a:solidFill>
                  <a:srgbClr val="00CC00"/>
                </a:solidFill>
              </a:rPr>
              <a:t>On-board supervisor training employee</a:t>
            </a:r>
          </a:p>
          <a:p>
            <a:pPr lvl="1">
              <a:spcBef>
                <a:spcPts val="400"/>
              </a:spcBef>
              <a:spcAft>
                <a:spcPts val="400"/>
              </a:spcAft>
            </a:pPr>
            <a:r>
              <a:rPr lang="en-US" sz="1600" b="1" dirty="0">
                <a:solidFill>
                  <a:srgbClr val="00CC00"/>
                </a:solidFill>
              </a:rPr>
              <a:t>Maintenance worker who last worked on bus</a:t>
            </a:r>
          </a:p>
          <a:p>
            <a:pPr lvl="1">
              <a:spcBef>
                <a:spcPts val="400"/>
              </a:spcBef>
              <a:spcAft>
                <a:spcPts val="400"/>
              </a:spcAft>
            </a:pPr>
            <a:r>
              <a:rPr lang="en-US" sz="1600" b="1" dirty="0">
                <a:solidFill>
                  <a:srgbClr val="00CC00"/>
                </a:solidFill>
              </a:rPr>
              <a:t>Dispatcher who directed driver to go wrong direction on one-way street</a:t>
            </a:r>
          </a:p>
          <a:p>
            <a:pPr marL="0" indent="0">
              <a:spcBef>
                <a:spcPts val="400"/>
              </a:spcBef>
              <a:spcAft>
                <a:spcPts val="400"/>
              </a:spcAft>
              <a:buNone/>
            </a:pPr>
            <a:endParaRPr lang="en-US" sz="2000" dirty="0"/>
          </a:p>
          <a:p>
            <a:pPr marL="0" indent="0">
              <a:spcBef>
                <a:spcPts val="400"/>
              </a:spcBef>
              <a:spcAft>
                <a:spcPts val="400"/>
              </a:spcAft>
              <a:buNone/>
            </a:pPr>
            <a:endParaRPr lang="en-US" sz="2000" dirty="0"/>
          </a:p>
          <a:p>
            <a:pPr lvl="1">
              <a:spcBef>
                <a:spcPts val="400"/>
              </a:spcBef>
              <a:spcAft>
                <a:spcPts val="400"/>
              </a:spcAft>
            </a:pPr>
            <a:endParaRPr lang="en-US" sz="20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89F186B-2FA3-4679-8BE8-D0E525D2C5DF}"/>
              </a:ext>
            </a:extLst>
          </p:cNvPr>
          <p:cNvCxnSpPr/>
          <p:nvPr/>
        </p:nvCxnSpPr>
        <p:spPr>
          <a:xfrm>
            <a:off x="457200" y="2938231"/>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5041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Fatal Accidents</a:t>
            </a:r>
          </a:p>
          <a:p>
            <a:pPr marL="0" indent="0">
              <a:spcBef>
                <a:spcPts val="400"/>
              </a:spcBef>
              <a:spcAft>
                <a:spcPts val="400"/>
              </a:spcAft>
              <a:buNone/>
            </a:pPr>
            <a:r>
              <a:rPr lang="en-US" sz="2000" dirty="0"/>
              <a:t>The employer shall also drug and alcohol test any other covered employee whose performance could have contributed to the accident, </a:t>
            </a:r>
            <a:r>
              <a:rPr lang="en-US" sz="2000" dirty="0">
                <a:highlight>
                  <a:srgbClr val="FFFF00"/>
                </a:highlight>
              </a:rPr>
              <a:t>as determined by the employer using the best information available at the time of the decision</a:t>
            </a:r>
            <a:r>
              <a:rPr lang="en-US" sz="2000" dirty="0"/>
              <a:t>.</a:t>
            </a:r>
          </a:p>
          <a:p>
            <a:pPr>
              <a:spcBef>
                <a:spcPts val="400"/>
              </a:spcBef>
              <a:spcAft>
                <a:spcPts val="400"/>
              </a:spcAft>
              <a:buFont typeface="Arial" panose="020B0604020202020204" pitchFamily="34" charset="0"/>
              <a:buChar char="•"/>
            </a:pPr>
            <a:endParaRPr lang="en-US" sz="2000" dirty="0"/>
          </a:p>
          <a:p>
            <a:pPr>
              <a:spcBef>
                <a:spcPts val="400"/>
              </a:spcBef>
              <a:spcAft>
                <a:spcPts val="400"/>
              </a:spcAft>
              <a:buFont typeface="Arial" panose="020B0604020202020204" pitchFamily="34" charset="0"/>
              <a:buChar char="•"/>
            </a:pPr>
            <a:endParaRPr lang="en-US" sz="2000" dirty="0"/>
          </a:p>
          <a:p>
            <a:pPr>
              <a:spcBef>
                <a:spcPts val="400"/>
              </a:spcBef>
              <a:spcAft>
                <a:spcPts val="400"/>
              </a:spcAft>
              <a:buFont typeface="Arial" panose="020B0604020202020204" pitchFamily="34" charset="0"/>
              <a:buChar char="•"/>
            </a:pPr>
            <a:r>
              <a:rPr lang="en-US" sz="2400">
                <a:latin typeface="Gill Sans MT"/>
                <a:ea typeface="ＭＳ Ｐゴシック"/>
              </a:rPr>
              <a:t>Employer (supervisor, DAPM, etc.) makes determination</a:t>
            </a:r>
            <a:r>
              <a:rPr lang="en-US">
                <a:latin typeface="Gill Sans MT"/>
                <a:ea typeface="ＭＳ Ｐゴシック"/>
              </a:rPr>
              <a:t>.</a:t>
            </a:r>
            <a:endParaRPr lang="en-US" sz="2400"/>
          </a:p>
          <a:p>
            <a:pPr lvl="1">
              <a:spcBef>
                <a:spcPts val="400"/>
              </a:spcBef>
              <a:spcAft>
                <a:spcPts val="400"/>
              </a:spcAft>
              <a:buFont typeface="Gill Sans MT" panose="020B0502020104020203" pitchFamily="34" charset="0"/>
              <a:buChar char="–"/>
            </a:pPr>
            <a:r>
              <a:rPr lang="en-US" sz="1600" b="1" dirty="0"/>
              <a:t>Not police, insurance, etc.</a:t>
            </a:r>
          </a:p>
          <a:p>
            <a:pPr>
              <a:spcBef>
                <a:spcPts val="400"/>
              </a:spcBef>
              <a:spcAft>
                <a:spcPts val="400"/>
              </a:spcAft>
              <a:buFont typeface="Arial" panose="020B0604020202020204" pitchFamily="34" charset="0"/>
              <a:buChar char="•"/>
            </a:pPr>
            <a:r>
              <a:rPr lang="en-US" sz="2400" dirty="0">
                <a:latin typeface="Gill Sans MT"/>
                <a:ea typeface="ＭＳ Ｐゴシック"/>
              </a:rPr>
              <a:t>Decision to test is made promptly, using information available at time of </a:t>
            </a:r>
            <a:r>
              <a:rPr lang="en-US" sz="2400">
                <a:latin typeface="Gill Sans MT"/>
                <a:ea typeface="ＭＳ Ｐゴシック"/>
              </a:rPr>
              <a:t>event</a:t>
            </a:r>
            <a:r>
              <a:rPr lang="en-US">
                <a:latin typeface="Gill Sans MT"/>
                <a:ea typeface="ＭＳ Ｐゴシック"/>
              </a:rPr>
              <a:t>.</a:t>
            </a:r>
            <a:endParaRPr lang="en-US" sz="2400" dirty="0"/>
          </a:p>
          <a:p>
            <a:pPr lvl="1">
              <a:spcBef>
                <a:spcPts val="400"/>
              </a:spcBef>
              <a:spcAft>
                <a:spcPts val="400"/>
              </a:spcAft>
              <a:buFont typeface="Gill Sans MT" panose="020B0502020104020203" pitchFamily="34" charset="0"/>
              <a:buChar char="–"/>
            </a:pPr>
            <a:r>
              <a:rPr lang="en-US" sz="1600" b="1" dirty="0"/>
              <a:t>Do not base testing decision on prolonged investigation</a:t>
            </a:r>
          </a:p>
          <a:p>
            <a:pPr marL="0" indent="0">
              <a:spcBef>
                <a:spcPts val="400"/>
              </a:spcBef>
              <a:spcAft>
                <a:spcPts val="400"/>
              </a:spcAft>
              <a:buNone/>
            </a:pPr>
            <a:endParaRPr lang="en-US" sz="2000" dirty="0"/>
          </a:p>
          <a:p>
            <a:pPr marL="0" indent="0">
              <a:spcBef>
                <a:spcPts val="400"/>
              </a:spcBef>
              <a:spcAft>
                <a:spcPts val="400"/>
              </a:spcAft>
              <a:buNone/>
            </a:pPr>
            <a:endParaRPr lang="en-US" sz="2000" dirty="0"/>
          </a:p>
          <a:p>
            <a:pPr lvl="1">
              <a:spcBef>
                <a:spcPts val="400"/>
              </a:spcBef>
              <a:spcAft>
                <a:spcPts val="400"/>
              </a:spcAft>
            </a:pPr>
            <a:endParaRPr lang="en-US" sz="20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89F186B-2FA3-4679-8BE8-D0E525D2C5DF}"/>
              </a:ext>
            </a:extLst>
          </p:cNvPr>
          <p:cNvCxnSpPr/>
          <p:nvPr/>
        </p:nvCxnSpPr>
        <p:spPr>
          <a:xfrm>
            <a:off x="457200" y="3140362"/>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6419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Fatal Accidents</a:t>
            </a:r>
          </a:p>
          <a:p>
            <a:pPr>
              <a:spcBef>
                <a:spcPts val="400"/>
              </a:spcBef>
              <a:spcAft>
                <a:spcPts val="400"/>
              </a:spcAft>
            </a:pPr>
            <a:r>
              <a:rPr lang="en-US" sz="2400" dirty="0">
                <a:latin typeface="Gill Sans MT"/>
                <a:ea typeface="ＭＳ Ｐゴシック"/>
              </a:rPr>
              <a:t>Post-accident drug and alcohol testing of the operator is not required under this section if the covered employee is tested under the fatal accident testing requirements of the Federal Motor Carrier Safety </a:t>
            </a:r>
            <a:r>
              <a:rPr lang="en-US" sz="2400">
                <a:latin typeface="Gill Sans MT"/>
                <a:ea typeface="ＭＳ Ｐゴシック"/>
              </a:rPr>
              <a:t>Administration</a:t>
            </a:r>
            <a:r>
              <a:rPr lang="en-US">
                <a:latin typeface="Gill Sans MT"/>
                <a:ea typeface="ＭＳ Ｐゴシック"/>
              </a:rPr>
              <a:t>.</a:t>
            </a:r>
            <a:endParaRPr lang="en-US" sz="2400" dirty="0"/>
          </a:p>
          <a:p>
            <a:pPr marL="0"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endParaRPr lang="en-US" sz="2400" dirty="0"/>
          </a:p>
          <a:p>
            <a:pPr>
              <a:spcBef>
                <a:spcPts val="400"/>
              </a:spcBef>
              <a:spcAft>
                <a:spcPts val="400"/>
              </a:spcAft>
              <a:buFont typeface="Arial" panose="020B0604020202020204" pitchFamily="34" charset="0"/>
              <a:buChar char="•"/>
            </a:pPr>
            <a:r>
              <a:rPr lang="en-US" sz="2400" dirty="0">
                <a:latin typeface="Gill Sans MT"/>
                <a:ea typeface="ＭＳ Ｐゴシック"/>
              </a:rPr>
              <a:t>Applicable to employees that perform both FMCSA and FTA </a:t>
            </a:r>
            <a:r>
              <a:rPr lang="en-US" sz="2400">
                <a:latin typeface="Gill Sans MT"/>
                <a:ea typeface="ＭＳ Ｐゴシック"/>
              </a:rPr>
              <a:t>regulated work</a:t>
            </a:r>
            <a:r>
              <a:rPr lang="en-US">
                <a:latin typeface="Gill Sans MT"/>
                <a:ea typeface="ＭＳ Ｐゴシック"/>
              </a:rPr>
              <a:t>.</a:t>
            </a:r>
            <a:endParaRPr lang="en-US" sz="2400"/>
          </a:p>
          <a:p>
            <a:pPr>
              <a:spcBef>
                <a:spcPts val="400"/>
              </a:spcBef>
              <a:spcAft>
                <a:spcPts val="400"/>
              </a:spcAft>
              <a:buFont typeface="Arial" panose="020B0604020202020204" pitchFamily="34" charset="0"/>
              <a:buChar char="•"/>
            </a:pPr>
            <a:r>
              <a:rPr lang="en-US" sz="2400" dirty="0">
                <a:latin typeface="Gill Sans MT"/>
                <a:ea typeface="ＭＳ Ｐゴシック"/>
              </a:rPr>
              <a:t>Do not test </a:t>
            </a:r>
            <a:r>
              <a:rPr lang="en-US" sz="2400">
                <a:latin typeface="Gill Sans MT"/>
                <a:ea typeface="ＭＳ Ｐゴシック"/>
              </a:rPr>
              <a:t>twice</a:t>
            </a:r>
            <a:r>
              <a:rPr lang="en-US">
                <a:latin typeface="Gill Sans MT"/>
                <a:ea typeface="ＭＳ Ｐゴシック"/>
              </a:rPr>
              <a:t>.</a:t>
            </a:r>
            <a:endParaRPr lang="en-US" sz="20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4C6F482-5717-4154-80B0-3FC09430095C}"/>
              </a:ext>
            </a:extLst>
          </p:cNvPr>
          <p:cNvCxnSpPr/>
          <p:nvPr/>
        </p:nvCxnSpPr>
        <p:spPr>
          <a:xfrm>
            <a:off x="631104" y="3793668"/>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5009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(a)(2) Nonfatal accidents </a:t>
            </a:r>
          </a:p>
          <a:p>
            <a:pPr>
              <a:spcBef>
                <a:spcPts val="400"/>
              </a:spcBef>
              <a:spcAft>
                <a:spcPts val="400"/>
              </a:spcAft>
            </a:pPr>
            <a:r>
              <a:rPr lang="en-US" sz="2000" dirty="0"/>
              <a:t>As soon as practicable following an accident not involving the loss of human life in which a public transportation vehicle is involved, the employer shall drug and alcohol test each covered employee operating the public transportation vehicle at the time of the accident unless the employer determines, using the best information available at the time of the decision, that the covered employee's performance can be completely discounted as a contributing factor to the accident. </a:t>
            </a:r>
          </a:p>
          <a:p>
            <a:pPr>
              <a:spcBef>
                <a:spcPts val="400"/>
              </a:spcBef>
              <a:spcAft>
                <a:spcPts val="400"/>
              </a:spcAft>
            </a:pPr>
            <a:r>
              <a:rPr lang="en-US" sz="2000" dirty="0"/>
              <a:t>The employer shall also drug and alcohol test any other covered employee whose performance could have contributed to the accident, as determined by the employer using the best information available at the time of the decision.</a:t>
            </a:r>
            <a:endParaRPr lang="en-US" sz="1600" b="1"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spTree>
    <p:extLst>
      <p:ext uri="{BB962C8B-B14F-4D97-AF65-F5344CB8AC3E}">
        <p14:creationId xmlns:p14="http://schemas.microsoft.com/office/powerpoint/2010/main" val="361582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Nonfatal accidents</a:t>
            </a:r>
          </a:p>
          <a:p>
            <a:pPr marL="0" indent="0">
              <a:spcBef>
                <a:spcPts val="400"/>
              </a:spcBef>
              <a:spcAft>
                <a:spcPts val="400"/>
              </a:spcAft>
              <a:buNone/>
            </a:pPr>
            <a:r>
              <a:rPr lang="en-US" sz="2000" dirty="0"/>
              <a:t>Each covered employee operating the public transportation vehicle at the time of the accident unless the employer determines, </a:t>
            </a:r>
            <a:r>
              <a:rPr lang="en-US" sz="2000" dirty="0">
                <a:highlight>
                  <a:srgbClr val="FFFF00"/>
                </a:highlight>
              </a:rPr>
              <a:t>using the best information available at the time of the decision</a:t>
            </a:r>
            <a:r>
              <a:rPr lang="en-US" sz="2000" dirty="0"/>
              <a:t>, that the covered employee's performance can be completely discounted as a contributing factor to the accident.</a:t>
            </a:r>
          </a:p>
          <a:p>
            <a:pPr lvl="1">
              <a:spcBef>
                <a:spcPts val="400"/>
              </a:spcBef>
              <a:spcAft>
                <a:spcPts val="400"/>
              </a:spcAft>
            </a:pPr>
            <a:endParaRPr lang="en-US" sz="2000" dirty="0"/>
          </a:p>
          <a:p>
            <a:pPr>
              <a:spcBef>
                <a:spcPts val="400"/>
              </a:spcBef>
              <a:spcAft>
                <a:spcPts val="400"/>
              </a:spcAft>
              <a:buFont typeface="Arial" panose="020B0604020202020204" pitchFamily="34" charset="0"/>
              <a:buChar char="•"/>
            </a:pPr>
            <a:r>
              <a:rPr lang="en-US" sz="2400" dirty="0">
                <a:latin typeface="Gill Sans MT"/>
                <a:ea typeface="ＭＳ Ｐゴシック"/>
              </a:rPr>
              <a:t>Decision should be made promptly</a:t>
            </a:r>
            <a:r>
              <a:rPr lang="en-US" dirty="0">
                <a:latin typeface="Gill Sans MT"/>
                <a:ea typeface="ＭＳ Ｐゴシック"/>
              </a:rPr>
              <a:t>.</a:t>
            </a:r>
            <a:endParaRPr lang="en-US" sz="2400" dirty="0"/>
          </a:p>
          <a:p>
            <a:pPr lvl="1">
              <a:spcBef>
                <a:spcPts val="400"/>
              </a:spcBef>
              <a:spcAft>
                <a:spcPts val="400"/>
              </a:spcAft>
            </a:pPr>
            <a:r>
              <a:rPr lang="en-US" sz="1600" dirty="0">
                <a:latin typeface="Gill Sans MT"/>
                <a:ea typeface="ＭＳ Ｐゴシック"/>
              </a:rPr>
              <a:t>Video footage may be used, if </a:t>
            </a:r>
            <a:r>
              <a:rPr lang="en-US" sz="1600" dirty="0" smtClean="0">
                <a:latin typeface="Gill Sans MT"/>
                <a:ea typeface="ＭＳ Ｐゴシック"/>
              </a:rPr>
              <a:t>viewable in </a:t>
            </a:r>
            <a:r>
              <a:rPr lang="en-US" sz="1600" dirty="0">
                <a:latin typeface="Gill Sans MT"/>
                <a:ea typeface="ＭＳ Ｐゴシック"/>
              </a:rPr>
              <a:t>real time</a:t>
            </a:r>
          </a:p>
          <a:p>
            <a:pPr lvl="1">
              <a:spcBef>
                <a:spcPts val="400"/>
              </a:spcBef>
              <a:spcAft>
                <a:spcPts val="400"/>
              </a:spcAft>
            </a:pPr>
            <a:r>
              <a:rPr lang="en-US" sz="1600" dirty="0"/>
              <a:t>Remote decision-making allowable</a:t>
            </a:r>
          </a:p>
          <a:p>
            <a:pPr lvl="1">
              <a:spcBef>
                <a:spcPts val="400"/>
              </a:spcBef>
              <a:spcAft>
                <a:spcPts val="400"/>
              </a:spcAft>
            </a:pPr>
            <a:endParaRPr lang="en-US" sz="20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89F186B-2FA3-4679-8BE8-D0E525D2C5DF}"/>
              </a:ext>
            </a:extLst>
          </p:cNvPr>
          <p:cNvCxnSpPr/>
          <p:nvPr/>
        </p:nvCxnSpPr>
        <p:spPr>
          <a:xfrm>
            <a:off x="563786" y="3569246"/>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5672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655.44 Nonfatal accidents</a:t>
            </a:r>
          </a:p>
          <a:p>
            <a:pPr marL="0" indent="0">
              <a:spcBef>
                <a:spcPts val="400"/>
              </a:spcBef>
              <a:spcAft>
                <a:spcPts val="400"/>
              </a:spcAft>
              <a:buNone/>
            </a:pPr>
            <a:r>
              <a:rPr lang="en-US" sz="2000" dirty="0"/>
              <a:t>Each covered employee operating the public transportation vehicle at the time of the accident unless the employer determines, using the best information available at the time of the decision, that the covered employee's performance can be </a:t>
            </a:r>
            <a:r>
              <a:rPr lang="en-US" sz="2000" dirty="0">
                <a:highlight>
                  <a:srgbClr val="FFFF00"/>
                </a:highlight>
              </a:rPr>
              <a:t>completely discounted as a contributing factor</a:t>
            </a:r>
            <a:r>
              <a:rPr lang="en-US" sz="2000" dirty="0"/>
              <a:t> to the accident.</a:t>
            </a:r>
          </a:p>
          <a:p>
            <a:pPr lvl="1">
              <a:spcBef>
                <a:spcPts val="400"/>
              </a:spcBef>
              <a:spcAft>
                <a:spcPts val="400"/>
              </a:spcAft>
            </a:pPr>
            <a:endParaRPr lang="en-US" sz="2000" dirty="0"/>
          </a:p>
          <a:p>
            <a:pPr>
              <a:spcBef>
                <a:spcPts val="400"/>
              </a:spcBef>
              <a:spcAft>
                <a:spcPts val="400"/>
              </a:spcAft>
              <a:buFont typeface="Arial" panose="020B0604020202020204" pitchFamily="34" charset="0"/>
              <a:buChar char="•"/>
            </a:pPr>
            <a:r>
              <a:rPr lang="en-US" sz="2400" dirty="0">
                <a:latin typeface="Gill Sans MT"/>
                <a:ea typeface="ＭＳ Ｐゴシック"/>
              </a:rPr>
              <a:t>Testing must occur unless the employee is completely </a:t>
            </a:r>
            <a:r>
              <a:rPr lang="en-US" sz="2400">
                <a:latin typeface="Gill Sans MT"/>
                <a:ea typeface="ＭＳ Ｐゴシック"/>
              </a:rPr>
              <a:t>discounted as a contributing factor</a:t>
            </a:r>
            <a:r>
              <a:rPr lang="en-US">
                <a:latin typeface="Gill Sans MT"/>
                <a:ea typeface="ＭＳ Ｐゴシック"/>
              </a:rPr>
              <a:t>.</a:t>
            </a:r>
            <a:endParaRPr lang="en-US" sz="2400"/>
          </a:p>
          <a:p>
            <a:pPr lvl="1">
              <a:spcBef>
                <a:spcPts val="400"/>
              </a:spcBef>
              <a:spcAft>
                <a:spcPts val="400"/>
              </a:spcAft>
              <a:buFont typeface="Gill Sans MT" panose="020B0502020104020203" pitchFamily="34" charset="0"/>
              <a:buChar char="–"/>
            </a:pPr>
            <a:r>
              <a:rPr lang="en-US" sz="1600" dirty="0"/>
              <a:t>Not contingent on being held responsible by police, insurance, or etc.</a:t>
            </a:r>
          </a:p>
          <a:p>
            <a:pPr>
              <a:spcBef>
                <a:spcPts val="400"/>
              </a:spcBef>
              <a:spcAft>
                <a:spcPts val="400"/>
              </a:spcAft>
              <a:buFont typeface="Arial" panose="020B0604020202020204" pitchFamily="34" charset="0"/>
              <a:buChar char="•"/>
            </a:pPr>
            <a:r>
              <a:rPr lang="en-US" sz="2400" dirty="0">
                <a:latin typeface="Gill Sans MT"/>
                <a:ea typeface="ＭＳ Ｐゴシック"/>
              </a:rPr>
              <a:t>May not have blanket policy to always FTA test after every nonfatal </a:t>
            </a:r>
            <a:r>
              <a:rPr lang="en-US" sz="2400">
                <a:latin typeface="Gill Sans MT"/>
                <a:ea typeface="ＭＳ Ｐゴシック"/>
              </a:rPr>
              <a:t>accident</a:t>
            </a:r>
            <a:r>
              <a:rPr lang="en-US">
                <a:latin typeface="Gill Sans MT"/>
                <a:ea typeface="ＭＳ Ｐゴシック"/>
              </a:rPr>
              <a:t>.</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cxnSp>
        <p:nvCxnSpPr>
          <p:cNvPr id="5" name="Straight Connector 4">
            <a:extLst>
              <a:ext uri="{FF2B5EF4-FFF2-40B4-BE49-F238E27FC236}">
                <a16:creationId xmlns:a16="http://schemas.microsoft.com/office/drawing/2014/main" id="{089F186B-2FA3-4679-8BE8-D0E525D2C5DF}"/>
              </a:ext>
            </a:extLst>
          </p:cNvPr>
          <p:cNvCxnSpPr/>
          <p:nvPr/>
        </p:nvCxnSpPr>
        <p:spPr>
          <a:xfrm>
            <a:off x="563786" y="3569246"/>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8780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a:spcBef>
                <a:spcPts val="400"/>
              </a:spcBef>
              <a:spcAft>
                <a:spcPts val="400"/>
              </a:spcAft>
            </a:pPr>
            <a:r>
              <a:rPr lang="en-US" sz="2400">
                <a:latin typeface="Gill Sans MT"/>
                <a:ea typeface="ＭＳ Ｐゴシック"/>
              </a:rPr>
              <a:t>Fatal accident</a:t>
            </a:r>
            <a:r>
              <a:rPr lang="en-US">
                <a:latin typeface="Gill Sans MT"/>
                <a:ea typeface="ＭＳ Ｐゴシック"/>
              </a:rPr>
              <a:t>:</a:t>
            </a:r>
            <a:endParaRPr lang="en-US" sz="2400" dirty="0"/>
          </a:p>
          <a:p>
            <a:pPr lvl="1">
              <a:spcBef>
                <a:spcPts val="400"/>
              </a:spcBef>
              <a:spcAft>
                <a:spcPts val="400"/>
              </a:spcAft>
            </a:pPr>
            <a:r>
              <a:rPr lang="en-US" sz="2000" dirty="0"/>
              <a:t>All employees operating the vehicle</a:t>
            </a:r>
          </a:p>
          <a:p>
            <a:pPr lvl="1">
              <a:spcBef>
                <a:spcPts val="400"/>
              </a:spcBef>
              <a:spcAft>
                <a:spcPts val="400"/>
              </a:spcAft>
            </a:pPr>
            <a:r>
              <a:rPr lang="en-US" sz="2000" dirty="0"/>
              <a:t>Any covered employee that could have contributed</a:t>
            </a:r>
          </a:p>
          <a:p>
            <a:pPr>
              <a:spcBef>
                <a:spcPts val="400"/>
              </a:spcBef>
              <a:spcAft>
                <a:spcPts val="400"/>
              </a:spcAft>
            </a:pPr>
            <a:r>
              <a:rPr lang="en-US" sz="2400">
                <a:latin typeface="Gill Sans MT"/>
                <a:ea typeface="ＭＳ Ｐゴシック"/>
              </a:rPr>
              <a:t>Nonfatal accident</a:t>
            </a:r>
            <a:r>
              <a:rPr lang="en-US">
                <a:latin typeface="Gill Sans MT"/>
                <a:ea typeface="ＭＳ Ｐゴシック"/>
              </a:rPr>
              <a:t>:</a:t>
            </a:r>
            <a:endParaRPr lang="en-US" sz="2400"/>
          </a:p>
          <a:p>
            <a:pPr lvl="1">
              <a:spcBef>
                <a:spcPts val="400"/>
              </a:spcBef>
              <a:spcAft>
                <a:spcPts val="400"/>
              </a:spcAft>
            </a:pPr>
            <a:r>
              <a:rPr lang="en-US" sz="2000" dirty="0"/>
              <a:t>All employees operating the vehicle, unless their performance can be completely discounted as a contributing factor</a:t>
            </a:r>
          </a:p>
          <a:p>
            <a:pPr lvl="1">
              <a:spcBef>
                <a:spcPts val="400"/>
              </a:spcBef>
              <a:spcAft>
                <a:spcPts val="400"/>
              </a:spcAft>
            </a:pPr>
            <a:r>
              <a:rPr lang="en-US" sz="2000" dirty="0"/>
              <a:t>Any covered employee that could have contributed</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spTree>
    <p:extLst>
      <p:ext uri="{BB962C8B-B14F-4D97-AF65-F5344CB8AC3E}">
        <p14:creationId xmlns:p14="http://schemas.microsoft.com/office/powerpoint/2010/main" val="401054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B869570-3CEE-4BE5-A15F-8BE7AAB7A165}"/>
              </a:ext>
            </a:extLst>
          </p:cNvPr>
          <p:cNvPicPr>
            <a:picLocks noGrp="1" noChangeAspect="1"/>
          </p:cNvPicPr>
          <p:nvPr>
            <p:ph idx="1"/>
          </p:nvPr>
        </p:nvPicPr>
        <p:blipFill rotWithShape="1">
          <a:blip r:embed="rId3"/>
          <a:srcRect l="877" t="2701" r="1346"/>
          <a:stretch/>
        </p:blipFill>
        <p:spPr>
          <a:xfrm>
            <a:off x="279645" y="1703671"/>
            <a:ext cx="8584710" cy="3157086"/>
          </a:xfrm>
        </p:spPr>
      </p:pic>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spTree>
    <p:extLst>
      <p:ext uri="{BB962C8B-B14F-4D97-AF65-F5344CB8AC3E}">
        <p14:creationId xmlns:p14="http://schemas.microsoft.com/office/powerpoint/2010/main" val="55346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268203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521B6B-CDAA-48C9-B870-9D0F9A242244}"/>
              </a:ext>
            </a:extLst>
          </p:cNvPr>
          <p:cNvSpPr>
            <a:spLocks noGrp="1"/>
          </p:cNvSpPr>
          <p:nvPr>
            <p:ph type="title"/>
          </p:nvPr>
        </p:nvSpPr>
        <p:spPr>
          <a:xfrm>
            <a:off x="457200" y="2585121"/>
            <a:ext cx="8229600" cy="981075"/>
          </a:xfrm>
        </p:spPr>
        <p:txBody>
          <a:bodyPr/>
          <a:lstStyle/>
          <a:p>
            <a:r>
              <a:rPr lang="en-US" dirty="0">
                <a:latin typeface="Gill Sans MT" panose="020B0502020104020203" pitchFamily="34" charset="0"/>
              </a:rPr>
              <a:t>What is an accident?</a:t>
            </a:r>
          </a:p>
        </p:txBody>
      </p:sp>
    </p:spTree>
    <p:extLst>
      <p:ext uri="{BB962C8B-B14F-4D97-AF65-F5344CB8AC3E}">
        <p14:creationId xmlns:p14="http://schemas.microsoft.com/office/powerpoint/2010/main" val="231738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57150" indent="0">
              <a:spcBef>
                <a:spcPts val="400"/>
              </a:spcBef>
              <a:spcAft>
                <a:spcPts val="400"/>
              </a:spcAft>
              <a:buNone/>
            </a:pPr>
            <a:r>
              <a:rPr lang="en-US" sz="2400" dirty="0"/>
              <a:t>Important Takeaways</a:t>
            </a:r>
          </a:p>
          <a:p>
            <a:pPr lvl="1">
              <a:spcBef>
                <a:spcPts val="400"/>
              </a:spcBef>
              <a:spcAft>
                <a:spcPts val="400"/>
              </a:spcAft>
              <a:buFont typeface="Arial" panose="020B0604020202020204" pitchFamily="34" charset="0"/>
              <a:buChar char="•"/>
            </a:pPr>
            <a:r>
              <a:rPr lang="en-US" sz="2400" dirty="0">
                <a:latin typeface="Gill Sans MT"/>
                <a:ea typeface="ＭＳ Ｐゴシック"/>
              </a:rPr>
              <a:t>Supervisor (or other decision maker) is empowered to make post-accident testing decisions at the time of the </a:t>
            </a:r>
            <a:r>
              <a:rPr lang="en-US" sz="2400">
                <a:latin typeface="Gill Sans MT"/>
                <a:ea typeface="ＭＳ Ｐゴシック"/>
              </a:rPr>
              <a:t>incident.</a:t>
            </a:r>
            <a:endParaRPr lang="en-US" sz="2400"/>
          </a:p>
          <a:p>
            <a:pPr lvl="1">
              <a:spcBef>
                <a:spcPts val="400"/>
              </a:spcBef>
              <a:spcAft>
                <a:spcPts val="400"/>
              </a:spcAft>
              <a:buFont typeface="Arial" panose="020B0604020202020204" pitchFamily="34" charset="0"/>
              <a:buChar char="•"/>
            </a:pPr>
            <a:r>
              <a:rPr lang="en-US" sz="2400" dirty="0">
                <a:latin typeface="Gill Sans MT"/>
                <a:ea typeface="ＭＳ Ｐゴシック"/>
              </a:rPr>
              <a:t>Base decision on quality understanding of Part </a:t>
            </a:r>
            <a:r>
              <a:rPr lang="en-US" sz="2400">
                <a:latin typeface="Gill Sans MT"/>
                <a:ea typeface="ＭＳ Ｐゴシック"/>
              </a:rPr>
              <a:t>655.</a:t>
            </a:r>
            <a:endParaRPr lang="en-US" sz="2400" dirty="0"/>
          </a:p>
          <a:p>
            <a:pPr lvl="1">
              <a:spcBef>
                <a:spcPts val="400"/>
              </a:spcBef>
              <a:spcAft>
                <a:spcPts val="400"/>
              </a:spcAft>
              <a:buFont typeface="Arial" panose="020B0604020202020204" pitchFamily="34" charset="0"/>
              <a:buChar char="•"/>
            </a:pPr>
            <a:r>
              <a:rPr lang="en-US" sz="2400" dirty="0">
                <a:latin typeface="Gill Sans MT"/>
                <a:ea typeface="ＭＳ Ｐゴシック"/>
              </a:rPr>
              <a:t>Document </a:t>
            </a:r>
            <a:r>
              <a:rPr lang="en-US" sz="2400">
                <a:latin typeface="Gill Sans MT"/>
                <a:ea typeface="ＭＳ Ｐゴシック"/>
              </a:rPr>
              <a:t>decisions.</a:t>
            </a:r>
            <a:endParaRPr lang="en-US" sz="2400" dirty="0"/>
          </a:p>
          <a:p>
            <a:pPr lvl="1">
              <a:spcBef>
                <a:spcPts val="400"/>
              </a:spcBef>
              <a:spcAft>
                <a:spcPts val="400"/>
              </a:spcAft>
              <a:buFont typeface="Arial" panose="020B0604020202020204" pitchFamily="34" charset="0"/>
              <a:buChar char="•"/>
            </a:pPr>
            <a:r>
              <a:rPr lang="en-US" sz="2400" dirty="0">
                <a:latin typeface="Gill Sans MT"/>
                <a:ea typeface="ＭＳ Ｐゴシック"/>
              </a:rPr>
              <a:t>Two employers may interpret the same incident differently, and different testing decisions may be </a:t>
            </a:r>
            <a:r>
              <a:rPr lang="en-US" sz="2400">
                <a:latin typeface="Gill Sans MT"/>
                <a:ea typeface="ＭＳ Ｐゴシック"/>
              </a:rPr>
              <a:t>made.</a:t>
            </a:r>
            <a:endParaRPr lang="en-US" sz="2400" dirty="0"/>
          </a:p>
          <a:p>
            <a:pPr lvl="2">
              <a:spcBef>
                <a:spcPts val="400"/>
              </a:spcBef>
              <a:spcAft>
                <a:spcPts val="400"/>
              </a:spcAft>
              <a:buFont typeface="Arial" panose="020B0604020202020204" pitchFamily="34" charset="0"/>
              <a:buChar char="•"/>
            </a:pPr>
            <a:r>
              <a:rPr lang="en-US" dirty="0"/>
              <a:t>Neither employer may necessarily be wrong</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When and Who to Test</a:t>
            </a:r>
          </a:p>
        </p:txBody>
      </p:sp>
    </p:spTree>
    <p:extLst>
      <p:ext uri="{BB962C8B-B14F-4D97-AF65-F5344CB8AC3E}">
        <p14:creationId xmlns:p14="http://schemas.microsoft.com/office/powerpoint/2010/main" val="354756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521B6B-CDAA-48C9-B870-9D0F9A242244}"/>
              </a:ext>
            </a:extLst>
          </p:cNvPr>
          <p:cNvSpPr>
            <a:spLocks noGrp="1"/>
          </p:cNvSpPr>
          <p:nvPr>
            <p:ph type="title"/>
          </p:nvPr>
        </p:nvSpPr>
        <p:spPr>
          <a:xfrm>
            <a:off x="457200" y="2585121"/>
            <a:ext cx="8229600" cy="981075"/>
          </a:xfrm>
        </p:spPr>
        <p:txBody>
          <a:bodyPr/>
          <a:lstStyle/>
          <a:p>
            <a:r>
              <a:rPr lang="en-US" dirty="0">
                <a:latin typeface="Gill Sans MT" panose="020B0502020104020203" pitchFamily="34" charset="0"/>
              </a:rPr>
              <a:t>Post-Accident Scenarios</a:t>
            </a:r>
          </a:p>
        </p:txBody>
      </p:sp>
      <p:sp>
        <p:nvSpPr>
          <p:cNvPr id="4" name="Content Placeholder 3">
            <a:extLst>
              <a:ext uri="{FF2B5EF4-FFF2-40B4-BE49-F238E27FC236}">
                <a16:creationId xmlns:a16="http://schemas.microsoft.com/office/drawing/2014/main" id="{48C7022E-F108-4999-9179-50400C399E88}"/>
              </a:ext>
            </a:extLst>
          </p:cNvPr>
          <p:cNvSpPr txBox="1">
            <a:spLocks/>
          </p:cNvSpPr>
          <p:nvPr/>
        </p:nvSpPr>
        <p:spPr>
          <a:xfrm>
            <a:off x="457200" y="3595142"/>
            <a:ext cx="8484669" cy="216603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spcBef>
                <a:spcPts val="400"/>
              </a:spcBef>
              <a:spcAft>
                <a:spcPts val="400"/>
              </a:spcAft>
              <a:buFont typeface="Arial" charset="0"/>
              <a:buNone/>
            </a:pPr>
            <a:r>
              <a:rPr lang="en-US" sz="2400" b="1" dirty="0">
                <a:solidFill>
                  <a:srgbClr val="395B74"/>
                </a:solidFill>
                <a:cs typeface="Raavi" pitchFamily="34" charset="0"/>
              </a:rPr>
              <a:t>News Stories about Actual</a:t>
            </a:r>
            <a:r>
              <a:rPr lang="en-US" sz="2400" dirty="0"/>
              <a:t> </a:t>
            </a:r>
            <a:r>
              <a:rPr lang="en-US" sz="2400" b="1" dirty="0">
                <a:solidFill>
                  <a:srgbClr val="395B74"/>
                </a:solidFill>
                <a:cs typeface="Raavi" pitchFamily="34" charset="0"/>
              </a:rPr>
              <a:t>Incidents</a:t>
            </a:r>
          </a:p>
        </p:txBody>
      </p:sp>
    </p:spTree>
    <p:extLst>
      <p:ext uri="{BB962C8B-B14F-4D97-AF65-F5344CB8AC3E}">
        <p14:creationId xmlns:p14="http://schemas.microsoft.com/office/powerpoint/2010/main" val="310738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1"/>
          </p:nvPr>
        </p:nvSpPr>
        <p:spPr>
          <a:xfrm>
            <a:off x="457200" y="1600200"/>
            <a:ext cx="4038600" cy="4525963"/>
          </a:xfrm>
        </p:spPr>
        <p:txBody>
          <a:bodyPr wrap="square" anchor="t">
            <a:normAutofit/>
          </a:bodyPr>
          <a:lstStyle/>
          <a:p>
            <a:pPr marL="0" indent="0">
              <a:lnSpc>
                <a:spcPct val="90000"/>
              </a:lnSpc>
              <a:spcBef>
                <a:spcPts val="400"/>
              </a:spcBef>
              <a:spcAft>
                <a:spcPts val="400"/>
              </a:spcAft>
              <a:buNone/>
            </a:pPr>
            <a:r>
              <a:rPr lang="en-US" sz="2400" b="1" dirty="0"/>
              <a:t>Passengers Injured When Truck Broadsides Transit Bus</a:t>
            </a:r>
          </a:p>
          <a:p>
            <a:pPr>
              <a:lnSpc>
                <a:spcPct val="90000"/>
              </a:lnSpc>
              <a:spcBef>
                <a:spcPts val="400"/>
              </a:spcBef>
              <a:spcAft>
                <a:spcPts val="400"/>
              </a:spcAft>
            </a:pPr>
            <a:r>
              <a:rPr lang="en-US" sz="2000">
                <a:latin typeface="Gill Sans MT"/>
                <a:ea typeface="ＭＳ Ｐゴシック"/>
              </a:rPr>
              <a:t>A _______transit bus was </a:t>
            </a:r>
            <a:r>
              <a:rPr lang="en-US" sz="2000" dirty="0">
                <a:latin typeface="Gill Sans MT"/>
                <a:ea typeface="ＭＳ Ｐゴシック"/>
              </a:rPr>
              <a:t>broadsided by a tractor-trailer, injuring three bus passengers.</a:t>
            </a:r>
          </a:p>
          <a:p>
            <a:pPr>
              <a:lnSpc>
                <a:spcPct val="90000"/>
              </a:lnSpc>
              <a:spcBef>
                <a:spcPts val="400"/>
              </a:spcBef>
              <a:spcAft>
                <a:spcPts val="400"/>
              </a:spcAft>
            </a:pPr>
            <a:r>
              <a:rPr lang="en-US" sz="2000" dirty="0"/>
              <a:t>The injured passengers were taken to local hospitals.</a:t>
            </a:r>
          </a:p>
          <a:p>
            <a:pPr>
              <a:lnSpc>
                <a:spcPct val="90000"/>
              </a:lnSpc>
              <a:spcBef>
                <a:spcPts val="400"/>
              </a:spcBef>
              <a:spcAft>
                <a:spcPts val="400"/>
              </a:spcAft>
            </a:pPr>
            <a:r>
              <a:rPr lang="en-US" sz="2000" dirty="0"/>
              <a:t>According to law enforcement, the ______ bus was traveling eastbound on _____ through the intersection when the semi-truck ran a red light and collided with the bus.</a:t>
            </a:r>
          </a:p>
          <a:p>
            <a:pPr marL="0" indent="0">
              <a:lnSpc>
                <a:spcPct val="90000"/>
              </a:lnSpc>
              <a:spcBef>
                <a:spcPts val="400"/>
              </a:spcBef>
              <a:spcAft>
                <a:spcPts val="400"/>
              </a:spcAft>
              <a:buNone/>
            </a:pPr>
            <a:endParaRPr lang="en-US" sz="2600" dirty="0"/>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32</a:t>
            </a:fld>
            <a:endParaRPr lang="en-US"/>
          </a:p>
        </p:txBody>
      </p:sp>
      <p:pic>
        <p:nvPicPr>
          <p:cNvPr id="5122" name="Picture 2" descr="true">
            <a:extLst>
              <a:ext uri="{FF2B5EF4-FFF2-40B4-BE49-F238E27FC236}">
                <a16:creationId xmlns:a16="http://schemas.microsoft.com/office/drawing/2014/main" id="{C6E56059-C13D-45B6-9A09-DE1DBE7CCB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86" r="20020"/>
          <a:stretch/>
        </p:blipFill>
        <p:spPr bwMode="auto">
          <a:xfrm>
            <a:off x="4639875" y="1600200"/>
            <a:ext cx="3866451"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eardrop 1">
            <a:extLst>
              <a:ext uri="{FF2B5EF4-FFF2-40B4-BE49-F238E27FC236}">
                <a16:creationId xmlns:a16="http://schemas.microsoft.com/office/drawing/2014/main" id="{7B8C13B2-9BEC-4FF1-A773-B3E570A38A04}"/>
              </a:ext>
            </a:extLst>
          </p:cNvPr>
          <p:cNvSpPr/>
          <p:nvPr/>
        </p:nvSpPr>
        <p:spPr>
          <a:xfrm>
            <a:off x="7055318" y="3744227"/>
            <a:ext cx="481264" cy="327259"/>
          </a:xfrm>
          <a:prstGeom prst="teardrop">
            <a:avLst/>
          </a:prstGeom>
          <a:solidFill>
            <a:srgbClr val="78A030">
              <a:alpha val="9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46189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534256" y="1784190"/>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73633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a:t>
            </a:r>
            <a:r>
              <a:rPr lang="en-US" sz="2800" dirty="0"/>
              <a:t> </a:t>
            </a:r>
            <a:r>
              <a:rPr lang="en-US" sz="2800" dirty="0">
                <a:latin typeface="Gill Sans MT" panose="020B0502020104020203" pitchFamily="34" charset="0"/>
              </a:rPr>
              <a:t>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197166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1"/>
          </p:nvPr>
        </p:nvSpPr>
        <p:spPr>
          <a:xfrm>
            <a:off x="4788569" y="1518703"/>
            <a:ext cx="4038600" cy="4525963"/>
          </a:xfrm>
        </p:spPr>
        <p:txBody>
          <a:bodyPr wrap="square" anchor="t">
            <a:normAutofit/>
          </a:bodyPr>
          <a:lstStyle/>
          <a:p>
            <a:pPr marL="0" indent="0">
              <a:lnSpc>
                <a:spcPct val="90000"/>
              </a:lnSpc>
              <a:spcBef>
                <a:spcPts val="400"/>
              </a:spcBef>
              <a:spcAft>
                <a:spcPts val="400"/>
              </a:spcAft>
              <a:buNone/>
            </a:pPr>
            <a:r>
              <a:rPr lang="en-US" sz="2400" b="1" dirty="0"/>
              <a:t>Roof Ripped Off _______ Bus in _______ Crash</a:t>
            </a:r>
          </a:p>
          <a:p>
            <a:pPr>
              <a:lnSpc>
                <a:spcPct val="90000"/>
              </a:lnSpc>
              <a:spcBef>
                <a:spcPts val="400"/>
              </a:spcBef>
              <a:spcAft>
                <a:spcPts val="400"/>
              </a:spcAft>
            </a:pPr>
            <a:r>
              <a:rPr lang="en-US" sz="2000" b="0" i="0" dirty="0">
                <a:effectLst/>
              </a:rPr>
              <a:t>The roof of the bus was ripped off when the driver tried to maneuver underneath a bridge. The accident ruptured the natural gas pipe that powered the bus, releasing thousands of pounds of gas into the air.</a:t>
            </a:r>
          </a:p>
          <a:p>
            <a:pPr fontAlgn="base">
              <a:lnSpc>
                <a:spcPct val="90000"/>
              </a:lnSpc>
            </a:pPr>
            <a:r>
              <a:rPr lang="en-US" sz="2000" b="0" i="0" dirty="0">
                <a:effectLst/>
              </a:rPr>
              <a:t>Fortunately, the bus driver was the only person on board.</a:t>
            </a:r>
          </a:p>
          <a:p>
            <a:pPr fontAlgn="base">
              <a:lnSpc>
                <a:spcPct val="90000"/>
              </a:lnSpc>
            </a:pPr>
            <a:r>
              <a:rPr lang="en-US" sz="2000" dirty="0"/>
              <a:t>No injuries were reported.</a:t>
            </a:r>
            <a:br>
              <a:rPr lang="en-US" sz="2000" dirty="0"/>
            </a:br>
            <a:endParaRPr lang="en-US" sz="2000" dirty="0"/>
          </a:p>
        </p:txBody>
      </p:sp>
      <p:pic>
        <p:nvPicPr>
          <p:cNvPr id="1026" name="Picture 2" descr="A bus is parked on the side of the road&#10;&#10;Description automatically generated with low confidence">
            <a:extLst>
              <a:ext uri="{FF2B5EF4-FFF2-40B4-BE49-F238E27FC236}">
                <a16:creationId xmlns:a16="http://schemas.microsoft.com/office/drawing/2014/main" id="{9BAAB871-7A23-4BBB-8CB4-52DCABF92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49" r="17029" b="3"/>
          <a:stretch/>
        </p:blipFill>
        <p:spPr bwMode="auto">
          <a:xfrm>
            <a:off x="457200" y="1518703"/>
            <a:ext cx="3948417" cy="4424897"/>
          </a:xfrm>
          <a:prstGeom prst="rect">
            <a:avLst/>
          </a:prstGeom>
          <a:solidFill>
            <a:srgbClr val="FFFFFF"/>
          </a:solidFill>
        </p:spPr>
      </p:pic>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lstStyle/>
          <a:p>
            <a:pPr>
              <a:spcAft>
                <a:spcPts val="600"/>
              </a:spcAft>
            </a:pPr>
            <a:fld id="{F00A00CB-2C12-43BD-8097-0EF59CD27AF0}" type="slidenum">
              <a:rPr lang="en-US" smtClean="0"/>
              <a:pPr>
                <a:spcAft>
                  <a:spcPts val="600"/>
                </a:spcAft>
              </a:pPr>
              <a:t>35</a:t>
            </a:fld>
            <a:endParaRPr lang="en-US"/>
          </a:p>
        </p:txBody>
      </p:sp>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401882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578707"/>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3645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a:t>
            </a:r>
            <a:r>
              <a:rPr lang="en-US" sz="2800" dirty="0"/>
              <a:t> </a:t>
            </a:r>
            <a:r>
              <a:rPr lang="en-US" sz="2800" dirty="0">
                <a:latin typeface="Gill Sans MT" panose="020B0502020104020203" pitchFamily="34" charset="0"/>
              </a:rPr>
              <a:t>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148133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1"/>
          </p:nvPr>
        </p:nvSpPr>
        <p:spPr>
          <a:xfrm>
            <a:off x="457200" y="1600200"/>
            <a:ext cx="4038600" cy="4525963"/>
          </a:xfrm>
        </p:spPr>
        <p:txBody>
          <a:bodyPr wrap="square" anchor="t">
            <a:normAutofit/>
          </a:bodyPr>
          <a:lstStyle/>
          <a:p>
            <a:pPr marL="0" indent="0">
              <a:lnSpc>
                <a:spcPct val="90000"/>
              </a:lnSpc>
              <a:spcBef>
                <a:spcPts val="400"/>
              </a:spcBef>
              <a:spcAft>
                <a:spcPts val="400"/>
              </a:spcAft>
              <a:buNone/>
            </a:pPr>
            <a:r>
              <a:rPr lang="en-US" sz="2400" b="1" dirty="0">
                <a:latin typeface="Gill Sans MT"/>
                <a:ea typeface="ＭＳ Ｐゴシック"/>
              </a:rPr>
              <a:t>Transit Bus Crashes Down Stairs at Stadium</a:t>
            </a:r>
          </a:p>
          <a:p>
            <a:pPr>
              <a:lnSpc>
                <a:spcPct val="90000"/>
              </a:lnSpc>
              <a:spcBef>
                <a:spcPts val="400"/>
              </a:spcBef>
              <a:spcAft>
                <a:spcPts val="400"/>
              </a:spcAft>
            </a:pPr>
            <a:r>
              <a:rPr lang="en-US" sz="2000">
                <a:latin typeface="Gill Sans MT"/>
                <a:ea typeface="ＭＳ Ｐゴシック"/>
              </a:rPr>
              <a:t> A _______transit bus crashed </a:t>
            </a:r>
            <a:r>
              <a:rPr lang="en-US" sz="2000" dirty="0">
                <a:latin typeface="Gill Sans MT"/>
                <a:ea typeface="ＭＳ Ｐゴシック"/>
              </a:rPr>
              <a:t>down a flight of stairs just outside of _______ Stadium.</a:t>
            </a:r>
          </a:p>
          <a:p>
            <a:pPr>
              <a:lnSpc>
                <a:spcPct val="90000"/>
              </a:lnSpc>
              <a:spcBef>
                <a:spcPts val="400"/>
              </a:spcBef>
              <a:spcAft>
                <a:spcPts val="400"/>
              </a:spcAft>
            </a:pPr>
            <a:r>
              <a:rPr lang="en-US" sz="2000" dirty="0"/>
              <a:t>Police say the crash was due to a mechanical failure.</a:t>
            </a:r>
          </a:p>
          <a:p>
            <a:pPr>
              <a:lnSpc>
                <a:spcPct val="90000"/>
              </a:lnSpc>
              <a:spcBef>
                <a:spcPts val="400"/>
              </a:spcBef>
              <a:spcAft>
                <a:spcPts val="400"/>
              </a:spcAft>
            </a:pPr>
            <a:r>
              <a:rPr lang="en-US" sz="2000" dirty="0"/>
              <a:t>Nobody was hurt in the crash.</a:t>
            </a:r>
          </a:p>
          <a:p>
            <a:pPr>
              <a:lnSpc>
                <a:spcPct val="90000"/>
              </a:lnSpc>
              <a:spcBef>
                <a:spcPts val="400"/>
              </a:spcBef>
              <a:spcAft>
                <a:spcPts val="400"/>
              </a:spcAft>
            </a:pPr>
            <a:r>
              <a:rPr lang="en-US" sz="2000" dirty="0"/>
              <a:t>There were no passengers on the bus at the time.</a:t>
            </a:r>
            <a:endParaRPr lang="en-US" sz="2600" dirty="0"/>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38</a:t>
            </a:fld>
            <a:endParaRPr lang="en-US"/>
          </a:p>
        </p:txBody>
      </p:sp>
      <p:pic>
        <p:nvPicPr>
          <p:cNvPr id="3" name="Picture 2">
            <a:extLst>
              <a:ext uri="{FF2B5EF4-FFF2-40B4-BE49-F238E27FC236}">
                <a16:creationId xmlns:a16="http://schemas.microsoft.com/office/drawing/2014/main" id="{A53EDB8A-4C03-4CA4-B549-89FF14EB3C61}"/>
              </a:ext>
            </a:extLst>
          </p:cNvPr>
          <p:cNvPicPr>
            <a:picLocks noChangeAspect="1"/>
          </p:cNvPicPr>
          <p:nvPr/>
        </p:nvPicPr>
        <p:blipFill rotWithShape="1">
          <a:blip r:embed="rId3"/>
          <a:srcRect l="24966" r="5728"/>
          <a:stretch/>
        </p:blipFill>
        <p:spPr>
          <a:xfrm>
            <a:off x="4648202" y="1476011"/>
            <a:ext cx="3930314" cy="4650152"/>
          </a:xfrm>
          <a:prstGeom prst="rect">
            <a:avLst/>
          </a:prstGeom>
        </p:spPr>
      </p:pic>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1340785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553022"/>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40679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 </a:t>
            </a:r>
          </a:p>
          <a:p>
            <a:pPr marL="800100" lvl="1" indent="-342900">
              <a:spcBef>
                <a:spcPts val="400"/>
              </a:spcBef>
              <a:spcAft>
                <a:spcPts val="400"/>
              </a:spcAft>
              <a:buAutoNum type="arabicParenBoth"/>
            </a:pPr>
            <a:r>
              <a:rPr lang="en-US" sz="1600" dirty="0">
                <a:latin typeface="Gill Sans MT"/>
                <a:ea typeface="ＭＳ Ｐゴシック"/>
              </a:rPr>
              <a:t>An individual dies; or </a:t>
            </a:r>
            <a:endParaRPr lang="en-US" sz="1600" dirty="0"/>
          </a:p>
          <a:p>
            <a:pPr marL="800100" lvl="1" indent="-342900">
              <a:spcBef>
                <a:spcPts val="400"/>
              </a:spcBef>
              <a:spcAft>
                <a:spcPts val="400"/>
              </a:spcAft>
              <a:buAutoNum type="arabicParenBoth"/>
            </a:pPr>
            <a:r>
              <a:rPr lang="en-US" sz="1600" dirty="0"/>
              <a:t>An individual suffers bodily injury and immediately receives medical treatment away from the scene of the accident; or </a:t>
            </a:r>
          </a:p>
          <a:p>
            <a:pPr marL="800100" lvl="1" indent="-342900">
              <a:spcBef>
                <a:spcPts val="400"/>
              </a:spcBef>
              <a:spcAft>
                <a:spcPts val="400"/>
              </a:spcAft>
              <a:buAutoNum type="arabicParenBoth"/>
            </a:pPr>
            <a:r>
              <a:rPr lang="en-US" sz="1600" dirty="0"/>
              <a:t>With respect to an occurrence in which the mass transit vehicle involved is a bus, electric bus, van, or automobile, one or more vehicles (including non-FTA funded vehicles) incurs disabling damage as the result of the occurrence and such vehicle or vehicles are transported away from the scene by a tow truck or other vehicle; or </a:t>
            </a:r>
          </a:p>
          <a:p>
            <a:pPr marL="800100" lvl="1" indent="-342900">
              <a:spcBef>
                <a:spcPts val="400"/>
              </a:spcBef>
              <a:spcAft>
                <a:spcPts val="400"/>
              </a:spcAft>
              <a:buAutoNum type="arabicParenBoth"/>
            </a:pPr>
            <a:r>
              <a:rPr lang="en-US" sz="1600" dirty="0"/>
              <a:t>With respect to an occurrence in which the public transportation vehicle involved is a rail car, trolley car, trolley bus, or vessel, the public transportation vehicle is removed from operation.</a:t>
            </a:r>
            <a:endParaRPr lang="en-US" sz="2400" dirty="0"/>
          </a:p>
          <a:p>
            <a:pPr marL="457200" lvl="1" indent="0">
              <a:spcBef>
                <a:spcPts val="400"/>
              </a:spcBef>
              <a:spcAft>
                <a:spcPts val="400"/>
              </a:spcAft>
              <a:buNone/>
            </a:pPr>
            <a:endParaRPr lang="en-US" sz="1600" b="1" dirty="0"/>
          </a:p>
          <a:p>
            <a:pPr lvl="2">
              <a:spcBef>
                <a:spcPts val="400"/>
              </a:spcBef>
              <a:spcAft>
                <a:spcPts val="400"/>
              </a:spcAft>
            </a:pPr>
            <a:endParaRPr lang="en-US" sz="16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a:latin typeface="Gill Sans MT" panose="020B0502020104020203" pitchFamily="34" charset="0"/>
              </a:rPr>
              <a:t>What is an Accident?</a:t>
            </a:r>
            <a:endParaRPr lang="en-US" sz="2800" dirty="0">
              <a:latin typeface="Gill Sans MT" panose="020B0502020104020203" pitchFamily="34" charset="0"/>
            </a:endParaRPr>
          </a:p>
        </p:txBody>
      </p:sp>
    </p:spTree>
    <p:extLst>
      <p:ext uri="{BB962C8B-B14F-4D97-AF65-F5344CB8AC3E}">
        <p14:creationId xmlns:p14="http://schemas.microsoft.com/office/powerpoint/2010/main" val="178639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3376517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1"/>
          </p:nvPr>
        </p:nvSpPr>
        <p:spPr>
          <a:xfrm>
            <a:off x="457200" y="1600200"/>
            <a:ext cx="8229600" cy="4525963"/>
          </a:xfrm>
        </p:spPr>
        <p:txBody>
          <a:bodyPr wrap="square" anchor="t">
            <a:normAutofit/>
          </a:bodyPr>
          <a:lstStyle/>
          <a:p>
            <a:pPr marL="0" indent="0">
              <a:lnSpc>
                <a:spcPct val="90000"/>
              </a:lnSpc>
              <a:spcBef>
                <a:spcPts val="400"/>
              </a:spcBef>
              <a:spcAft>
                <a:spcPts val="400"/>
              </a:spcAft>
              <a:buNone/>
            </a:pPr>
            <a:r>
              <a:rPr lang="en-US" sz="2400" b="1" dirty="0"/>
              <a:t>Student Goes into Cardiac Arrest on Bus</a:t>
            </a:r>
          </a:p>
          <a:p>
            <a:pPr>
              <a:lnSpc>
                <a:spcPct val="90000"/>
              </a:lnSpc>
              <a:spcBef>
                <a:spcPts val="400"/>
              </a:spcBef>
              <a:spcAft>
                <a:spcPts val="400"/>
              </a:spcAft>
            </a:pPr>
            <a:r>
              <a:rPr lang="en-US" sz="2000" dirty="0"/>
              <a:t>Student suffered a heart issue that led to a seizure, along with oxygen deprivation.</a:t>
            </a:r>
          </a:p>
          <a:p>
            <a:pPr>
              <a:lnSpc>
                <a:spcPct val="90000"/>
              </a:lnSpc>
              <a:spcBef>
                <a:spcPts val="400"/>
              </a:spcBef>
              <a:spcAft>
                <a:spcPts val="400"/>
              </a:spcAft>
            </a:pPr>
            <a:r>
              <a:rPr lang="en-US" sz="2000" dirty="0"/>
              <a:t>EMS arrived and initiated resuscitation before the student was taken to _____ Health Center.</a:t>
            </a:r>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41</a:t>
            </a:fld>
            <a:endParaRPr lang="en-US"/>
          </a:p>
        </p:txBody>
      </p:sp>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041924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719977"/>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2256218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endParaRPr lang="en-US" sz="2400" dirty="0"/>
          </a:p>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endParaRPr lang="en-US" sz="1600" b="1" dirty="0"/>
          </a:p>
          <a:p>
            <a:pPr lvl="2">
              <a:spcBef>
                <a:spcPts val="400"/>
              </a:spcBef>
              <a:spcAft>
                <a:spcPts val="400"/>
              </a:spcAft>
            </a:pPr>
            <a:endParaRPr lang="en-US" sz="16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215919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1"/>
          </p:nvPr>
        </p:nvSpPr>
        <p:spPr>
          <a:xfrm>
            <a:off x="5065296" y="1568918"/>
            <a:ext cx="4038600" cy="4525963"/>
          </a:xfrm>
        </p:spPr>
        <p:txBody>
          <a:bodyPr wrap="square" anchor="t">
            <a:normAutofit/>
          </a:bodyPr>
          <a:lstStyle/>
          <a:p>
            <a:pPr marL="0" indent="0">
              <a:lnSpc>
                <a:spcPct val="90000"/>
              </a:lnSpc>
              <a:spcBef>
                <a:spcPts val="400"/>
              </a:spcBef>
              <a:spcAft>
                <a:spcPts val="400"/>
              </a:spcAft>
              <a:buNone/>
            </a:pPr>
            <a:r>
              <a:rPr lang="en-US" sz="2400" b="1" dirty="0"/>
              <a:t>7 Hurt when School Bus Slips on Ice, Crashes into ______ Bus</a:t>
            </a:r>
          </a:p>
          <a:p>
            <a:pPr>
              <a:lnSpc>
                <a:spcPct val="90000"/>
              </a:lnSpc>
              <a:spcBef>
                <a:spcPts val="400"/>
              </a:spcBef>
              <a:spcAft>
                <a:spcPts val="400"/>
              </a:spcAft>
            </a:pPr>
            <a:r>
              <a:rPr lang="en-US" sz="2000" dirty="0">
                <a:latin typeface="Gill Sans MT"/>
                <a:ea typeface="ＭＳ Ｐゴシック"/>
              </a:rPr>
              <a:t>A school bus with students on board hit the patch of ice and rear-ended the _____ bus, according to _____ fire and police officials. </a:t>
            </a:r>
            <a:endParaRPr lang="en-US" sz="2000" dirty="0"/>
          </a:p>
          <a:p>
            <a:pPr>
              <a:lnSpc>
                <a:spcPct val="90000"/>
              </a:lnSpc>
              <a:spcBef>
                <a:spcPts val="400"/>
              </a:spcBef>
              <a:spcAft>
                <a:spcPts val="400"/>
              </a:spcAft>
            </a:pPr>
            <a:r>
              <a:rPr lang="en-US" sz="2000" dirty="0">
                <a:latin typeface="Gill Sans MT"/>
                <a:ea typeface="ＭＳ Ｐゴシック"/>
              </a:rPr>
              <a:t>The _____ bus was pushed forward and hit another </a:t>
            </a:r>
            <a:r>
              <a:rPr lang="en-US" sz="2000">
                <a:latin typeface="Gill Sans MT"/>
                <a:ea typeface="ＭＳ Ｐゴシック"/>
              </a:rPr>
              <a:t>vehicle.</a:t>
            </a:r>
            <a:endParaRPr lang="en-US" sz="2000" dirty="0"/>
          </a:p>
          <a:p>
            <a:pPr>
              <a:lnSpc>
                <a:spcPct val="90000"/>
              </a:lnSpc>
              <a:spcBef>
                <a:spcPts val="400"/>
              </a:spcBef>
              <a:spcAft>
                <a:spcPts val="400"/>
              </a:spcAft>
            </a:pPr>
            <a:r>
              <a:rPr lang="en-US" sz="2000" dirty="0"/>
              <a:t>Seven people were taken to area hospitals, all in good conditions.</a:t>
            </a:r>
          </a:p>
          <a:p>
            <a:pPr marL="0" indent="0">
              <a:lnSpc>
                <a:spcPct val="90000"/>
              </a:lnSpc>
              <a:spcBef>
                <a:spcPts val="400"/>
              </a:spcBef>
              <a:spcAft>
                <a:spcPts val="400"/>
              </a:spcAft>
              <a:buNone/>
            </a:pPr>
            <a:endParaRPr lang="en-US" sz="2600" dirty="0"/>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44</a:t>
            </a:fld>
            <a:endParaRPr lang="en-US"/>
          </a:p>
        </p:txBody>
      </p:sp>
      <p:pic>
        <p:nvPicPr>
          <p:cNvPr id="6146" name="Picture 2">
            <a:extLst>
              <a:ext uri="{FF2B5EF4-FFF2-40B4-BE49-F238E27FC236}">
                <a16:creationId xmlns:a16="http://schemas.microsoft.com/office/drawing/2014/main" id="{9067C958-1ED1-4478-8052-7ACCEB317C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16" r="17760"/>
          <a:stretch/>
        </p:blipFill>
        <p:spPr bwMode="auto">
          <a:xfrm>
            <a:off x="190500" y="1592981"/>
            <a:ext cx="4608096"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Chord 2">
            <a:extLst>
              <a:ext uri="{FF2B5EF4-FFF2-40B4-BE49-F238E27FC236}">
                <a16:creationId xmlns:a16="http://schemas.microsoft.com/office/drawing/2014/main" id="{317732AB-D968-4AA9-9E5F-90423D7EB052}"/>
              </a:ext>
            </a:extLst>
          </p:cNvPr>
          <p:cNvSpPr/>
          <p:nvPr/>
        </p:nvSpPr>
        <p:spPr>
          <a:xfrm>
            <a:off x="3072063" y="3429000"/>
            <a:ext cx="1130970" cy="108284"/>
          </a:xfrm>
          <a:prstGeom prst="chord">
            <a:avLst/>
          </a:prstGeom>
          <a:solidFill>
            <a:srgbClr val="BF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562429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448727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4165224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FCB4FD-B9D6-4D97-9F9E-F6C5F2E0A80C}"/>
              </a:ext>
            </a:extLst>
          </p:cNvPr>
          <p:cNvSpPr>
            <a:spLocks noGrp="1"/>
          </p:cNvSpPr>
          <p:nvPr>
            <p:ph idx="1"/>
          </p:nvPr>
        </p:nvSpPr>
        <p:spPr/>
        <p:txBody>
          <a:bodyPr/>
          <a:lstStyle/>
          <a:p>
            <a:pPr marL="0" indent="0">
              <a:lnSpc>
                <a:spcPct val="90000"/>
              </a:lnSpc>
              <a:spcBef>
                <a:spcPts val="400"/>
              </a:spcBef>
              <a:spcAft>
                <a:spcPts val="400"/>
              </a:spcAft>
              <a:buNone/>
            </a:pPr>
            <a:r>
              <a:rPr lang="en-US" sz="2400" b="1" dirty="0"/>
              <a:t>5 Killed During Head-On Crash Involving Car, _____ Transit Bus</a:t>
            </a:r>
          </a:p>
          <a:p>
            <a:r>
              <a:rPr lang="en-US" sz="2000" dirty="0">
                <a:hlinkClick r:id="rId2">
                  <a:extLst>
                    <a:ext uri="{A12FA001-AC4F-418D-AE19-62706E023703}">
                      <ahyp:hlinkClr xmlns:ahyp="http://schemas.microsoft.com/office/drawing/2018/hyperlinkcolor" xmlns="" val="tx"/>
                    </a:ext>
                  </a:extLst>
                </a:hlinkClick>
              </a:rPr>
              <a:t>Five people are dead</a:t>
            </a:r>
            <a:r>
              <a:rPr lang="en-US" sz="2000" dirty="0"/>
              <a:t> and two others critically injured following a head-on crash involving a car and _______ bus in ________.</a:t>
            </a:r>
          </a:p>
          <a:p>
            <a:r>
              <a:rPr lang="en-US" sz="2000" dirty="0"/>
              <a:t>Police said the driver of a Nissan Sentra crossed the center line and crashed head-on into a ______ bus.  The driver lost control and hit a tree.</a:t>
            </a:r>
          </a:p>
        </p:txBody>
      </p:sp>
      <p:sp>
        <p:nvSpPr>
          <p:cNvPr id="5" name="Slide Number Placeholder 4">
            <a:extLst>
              <a:ext uri="{FF2B5EF4-FFF2-40B4-BE49-F238E27FC236}">
                <a16:creationId xmlns:a16="http://schemas.microsoft.com/office/drawing/2014/main" id="{EF44A0D7-3822-45F1-A353-15A418240F39}"/>
              </a:ext>
            </a:extLst>
          </p:cNvPr>
          <p:cNvSpPr>
            <a:spLocks noGrp="1"/>
          </p:cNvSpPr>
          <p:nvPr>
            <p:ph type="sldNum" sz="quarter" idx="4294967295"/>
          </p:nvPr>
        </p:nvSpPr>
        <p:spPr>
          <a:xfrm>
            <a:off x="8610600" y="6161088"/>
            <a:ext cx="533400" cy="700087"/>
          </a:xfrm>
          <a:prstGeom prst="rect">
            <a:avLst/>
          </a:prstGeom>
        </p:spPr>
        <p:txBody>
          <a:bodyPr/>
          <a:lstStyle/>
          <a:p>
            <a:fld id="{F00A00CB-2C12-43BD-8097-0EF59CD27AF0}" type="slidenum">
              <a:rPr lang="en-US" smtClean="0"/>
              <a:pPr/>
              <a:t>47</a:t>
            </a:fld>
            <a:endParaRPr lang="en-US" dirty="0"/>
          </a:p>
        </p:txBody>
      </p:sp>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4181802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553022"/>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310687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B869570-3CEE-4BE5-A15F-8BE7AAB7A165}"/>
              </a:ext>
            </a:extLst>
          </p:cNvPr>
          <p:cNvPicPr>
            <a:picLocks noGrp="1" noChangeAspect="1"/>
          </p:cNvPicPr>
          <p:nvPr>
            <p:ph idx="1"/>
          </p:nvPr>
        </p:nvPicPr>
        <p:blipFill rotWithShape="1">
          <a:blip r:embed="rId3"/>
          <a:srcRect l="877" t="2701" r="1346"/>
          <a:stretch/>
        </p:blipFill>
        <p:spPr>
          <a:xfrm>
            <a:off x="279645" y="1703671"/>
            <a:ext cx="8584710" cy="3157086"/>
          </a:xfrm>
        </p:spPr>
      </p:pic>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197002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latin typeface="Gill Sans MT"/>
                <a:ea typeface="ＭＳ Ｐゴシック"/>
              </a:rPr>
              <a:t>Accident means an occurrence associated with the operation of a </a:t>
            </a:r>
            <a:r>
              <a:rPr lang="en-US" sz="2400" dirty="0">
                <a:highlight>
                  <a:srgbClr val="FFFF00"/>
                </a:highlight>
                <a:latin typeface="Gill Sans MT"/>
                <a:ea typeface="ＭＳ Ｐゴシック"/>
              </a:rPr>
              <a:t>vehicle</a:t>
            </a:r>
            <a:r>
              <a:rPr lang="en-US" dirty="0">
                <a:highlight>
                  <a:srgbClr val="FFFF00"/>
                </a:highlight>
                <a:latin typeface="Gill Sans MT"/>
                <a:ea typeface="ＭＳ Ｐゴシック"/>
              </a:rPr>
              <a:t>.</a:t>
            </a:r>
            <a:r>
              <a:rPr lang="en-US" dirty="0">
                <a:latin typeface="Gill Sans MT"/>
                <a:ea typeface="ＭＳ Ｐゴシック"/>
              </a:rPr>
              <a:t> </a:t>
            </a:r>
            <a:endParaRPr lang="en-US" sz="2400" dirty="0"/>
          </a:p>
          <a:p>
            <a:pPr marL="457200" lvl="1"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dirty="0">
                <a:latin typeface="Gill Sans MT"/>
                <a:ea typeface="ＭＳ Ｐゴシック"/>
              </a:rPr>
              <a:t>Transit </a:t>
            </a:r>
            <a:r>
              <a:rPr lang="en-US" sz="2400">
                <a:latin typeface="Gill Sans MT"/>
                <a:ea typeface="ＭＳ Ｐゴシック"/>
              </a:rPr>
              <a:t>vehicle</a:t>
            </a:r>
            <a:r>
              <a:rPr lang="en-US">
                <a:latin typeface="Gill Sans MT"/>
                <a:ea typeface="ＭＳ Ｐゴシック"/>
              </a:rPr>
              <a:t>:</a:t>
            </a:r>
            <a:endParaRPr lang="en-US" sz="2400" dirty="0"/>
          </a:p>
          <a:p>
            <a:pPr lvl="1">
              <a:spcBef>
                <a:spcPts val="400"/>
              </a:spcBef>
              <a:spcAft>
                <a:spcPts val="400"/>
              </a:spcAft>
            </a:pPr>
            <a:r>
              <a:rPr lang="en-US" sz="1600" b="1" dirty="0"/>
              <a:t>Revenue service vehicle</a:t>
            </a:r>
          </a:p>
          <a:p>
            <a:pPr lvl="2">
              <a:spcBef>
                <a:spcPts val="400"/>
              </a:spcBef>
              <a:spcAft>
                <a:spcPts val="400"/>
              </a:spcAft>
            </a:pPr>
            <a:r>
              <a:rPr lang="en-US" sz="1200" b="1" dirty="0">
                <a:latin typeface="Gill Sans MT"/>
                <a:ea typeface="ＭＳ Ｐゴシック"/>
              </a:rPr>
              <a:t>Transports passengers</a:t>
            </a:r>
          </a:p>
          <a:p>
            <a:pPr lvl="1">
              <a:spcBef>
                <a:spcPts val="400"/>
              </a:spcBef>
              <a:spcAft>
                <a:spcPts val="400"/>
              </a:spcAft>
            </a:pPr>
            <a:r>
              <a:rPr lang="en-US" sz="1600" b="1" dirty="0"/>
              <a:t>Non-revenue service transit vehicle that requires CDL to operate</a:t>
            </a:r>
          </a:p>
          <a:p>
            <a:pPr lvl="1">
              <a:spcBef>
                <a:spcPts val="400"/>
              </a:spcBef>
              <a:spcAft>
                <a:spcPts val="400"/>
              </a:spcAft>
            </a:pPr>
            <a:r>
              <a:rPr lang="en-US" sz="1600" b="1" dirty="0">
                <a:solidFill>
                  <a:srgbClr val="00CC00"/>
                </a:solidFill>
              </a:rPr>
              <a:t>Revenue service vehicle with no passengers</a:t>
            </a:r>
          </a:p>
          <a:p>
            <a:pPr lvl="1">
              <a:spcBef>
                <a:spcPts val="400"/>
              </a:spcBef>
              <a:spcAft>
                <a:spcPts val="400"/>
              </a:spcAft>
            </a:pPr>
            <a:r>
              <a:rPr lang="en-US" sz="1600" b="1" dirty="0">
                <a:solidFill>
                  <a:srgbClr val="FF0000"/>
                </a:solidFill>
              </a:rPr>
              <a:t>Supervisor vehicle that does not transport passengers</a:t>
            </a:r>
          </a:p>
          <a:p>
            <a:pPr lvl="1">
              <a:spcBef>
                <a:spcPts val="400"/>
              </a:spcBef>
              <a:spcAft>
                <a:spcPts val="400"/>
              </a:spcAft>
            </a:pPr>
            <a:r>
              <a:rPr lang="en-US" sz="1600" b="1" dirty="0">
                <a:solidFill>
                  <a:srgbClr val="FF0000"/>
                </a:solidFill>
              </a:rPr>
              <a:t>Vehicle used only by security officer</a:t>
            </a:r>
          </a:p>
          <a:p>
            <a:pPr lvl="1">
              <a:spcBef>
                <a:spcPts val="400"/>
              </a:spcBef>
              <a:spcAft>
                <a:spcPts val="400"/>
              </a:spcAft>
            </a:pPr>
            <a:endParaRPr lang="en-US" sz="1600" b="1" dirty="0"/>
          </a:p>
          <a:p>
            <a:pPr lvl="2">
              <a:spcBef>
                <a:spcPts val="400"/>
              </a:spcBef>
              <a:spcAft>
                <a:spcPts val="400"/>
              </a:spcAft>
            </a:pPr>
            <a:endParaRPr lang="en-US" sz="16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94640" y="2731982"/>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67295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Valley Transit bus crashed into a utility pole near the intersection of State Street and Prospect Avenue in Appleton, January 4, 2019. (Photo courtesy of Dave Nackers)&lt;p&gt;{/p}">
            <a:extLst>
              <a:ext uri="{FF2B5EF4-FFF2-40B4-BE49-F238E27FC236}">
                <a16:creationId xmlns:a16="http://schemas.microsoft.com/office/drawing/2014/main" id="{25A38BAF-7826-4AA3-899E-D00F120C1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06" r="21200" b="-2"/>
          <a:stretch/>
        </p:blipFill>
        <p:spPr bwMode="auto">
          <a:xfrm>
            <a:off x="581454" y="1600201"/>
            <a:ext cx="3914346" cy="4386714"/>
          </a:xfrm>
          <a:prstGeom prst="rect">
            <a:avLst/>
          </a:prstGeom>
          <a:solidFill>
            <a:srgbClr val="FFFFFF"/>
          </a:solidFill>
        </p:spPr>
      </p:pic>
      <p:sp>
        <p:nvSpPr>
          <p:cNvPr id="4" name="Content Placeholder 3">
            <a:extLst>
              <a:ext uri="{FF2B5EF4-FFF2-40B4-BE49-F238E27FC236}">
                <a16:creationId xmlns:a16="http://schemas.microsoft.com/office/drawing/2014/main" id="{34DCEE18-F8DC-493C-9F8C-130439B50970}"/>
              </a:ext>
            </a:extLst>
          </p:cNvPr>
          <p:cNvSpPr>
            <a:spLocks noGrp="1"/>
          </p:cNvSpPr>
          <p:nvPr>
            <p:ph sz="half" idx="2"/>
          </p:nvPr>
        </p:nvSpPr>
        <p:spPr>
          <a:xfrm>
            <a:off x="4648200" y="1600200"/>
            <a:ext cx="4038600" cy="4525963"/>
          </a:xfrm>
        </p:spPr>
        <p:txBody>
          <a:bodyPr wrap="square" anchor="t">
            <a:normAutofit lnSpcReduction="10000"/>
          </a:bodyPr>
          <a:lstStyle/>
          <a:p>
            <a:pPr marL="0" indent="0">
              <a:lnSpc>
                <a:spcPct val="90000"/>
              </a:lnSpc>
              <a:spcBef>
                <a:spcPts val="400"/>
              </a:spcBef>
              <a:spcAft>
                <a:spcPts val="400"/>
              </a:spcAft>
              <a:buNone/>
            </a:pPr>
            <a:r>
              <a:rPr lang="en-US" sz="2400" b="1" dirty="0"/>
              <a:t>No One Hurt in _____ Bus Crash</a:t>
            </a:r>
          </a:p>
          <a:p>
            <a:pPr>
              <a:lnSpc>
                <a:spcPct val="90000"/>
              </a:lnSpc>
              <a:spcBef>
                <a:spcPts val="400"/>
              </a:spcBef>
              <a:spcAft>
                <a:spcPts val="400"/>
              </a:spcAft>
            </a:pPr>
            <a:r>
              <a:rPr lang="en-US" sz="2400" dirty="0"/>
              <a:t>No one was injured after _____ bus crashed into a utility pole. No injuries have been reported.</a:t>
            </a:r>
          </a:p>
          <a:p>
            <a:pPr>
              <a:lnSpc>
                <a:spcPct val="90000"/>
              </a:lnSpc>
              <a:spcBef>
                <a:spcPts val="400"/>
              </a:spcBef>
              <a:spcAft>
                <a:spcPts val="400"/>
              </a:spcAft>
            </a:pPr>
            <a:r>
              <a:rPr lang="en-US" sz="2400" dirty="0"/>
              <a:t>_______ says one of its buses ended up on the curb in the snow after hitting a pole.</a:t>
            </a:r>
          </a:p>
          <a:p>
            <a:pPr>
              <a:lnSpc>
                <a:spcPct val="90000"/>
              </a:lnSpc>
              <a:spcBef>
                <a:spcPts val="400"/>
              </a:spcBef>
              <a:spcAft>
                <a:spcPts val="400"/>
              </a:spcAft>
            </a:pPr>
            <a:r>
              <a:rPr lang="en-US" sz="2400" dirty="0"/>
              <a:t>_______ says the crash caused cosmetic damage to the bus.</a:t>
            </a:r>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50</a:t>
            </a:fld>
            <a:endParaRPr lang="en-US"/>
          </a:p>
        </p:txBody>
      </p:sp>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4287254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719977"/>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1940119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2214102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sz="half" idx="2"/>
          </p:nvPr>
        </p:nvSpPr>
        <p:spPr>
          <a:xfrm>
            <a:off x="457200" y="1513572"/>
            <a:ext cx="4038600" cy="4525963"/>
          </a:xfrm>
        </p:spPr>
        <p:txBody>
          <a:bodyPr wrap="square" anchor="t">
            <a:normAutofit fontScale="85000" lnSpcReduction="10000"/>
          </a:bodyPr>
          <a:lstStyle/>
          <a:p>
            <a:pPr marL="0" indent="0">
              <a:lnSpc>
                <a:spcPct val="90000"/>
              </a:lnSpc>
              <a:spcBef>
                <a:spcPts val="400"/>
              </a:spcBef>
              <a:spcAft>
                <a:spcPts val="400"/>
              </a:spcAft>
              <a:buNone/>
            </a:pPr>
            <a:r>
              <a:rPr lang="en-US" sz="2400" b="1" dirty="0"/>
              <a:t>Bus Hits Moose</a:t>
            </a:r>
          </a:p>
          <a:p>
            <a:pPr>
              <a:lnSpc>
                <a:spcPct val="90000"/>
              </a:lnSpc>
              <a:spcBef>
                <a:spcPts val="400"/>
              </a:spcBef>
              <a:spcAft>
                <a:spcPts val="400"/>
              </a:spcAft>
            </a:pPr>
            <a:r>
              <a:rPr lang="en-US" sz="2400" dirty="0"/>
              <a:t>The _____ bus struck an animal – reported to be a moose by witnesses.</a:t>
            </a:r>
          </a:p>
          <a:p>
            <a:pPr>
              <a:lnSpc>
                <a:spcPct val="90000"/>
              </a:lnSpc>
              <a:spcBef>
                <a:spcPts val="400"/>
              </a:spcBef>
              <a:spcAft>
                <a:spcPts val="400"/>
              </a:spcAft>
            </a:pPr>
            <a:r>
              <a:rPr lang="en-US" sz="2400" dirty="0"/>
              <a:t>“I cannot confirm it was a moose, but the bus did hit an animal and there was fairly significant damage to the front of the bus.”</a:t>
            </a:r>
          </a:p>
          <a:p>
            <a:pPr>
              <a:lnSpc>
                <a:spcPct val="90000"/>
              </a:lnSpc>
              <a:spcBef>
                <a:spcPts val="400"/>
              </a:spcBef>
              <a:spcAft>
                <a:spcPts val="400"/>
              </a:spcAft>
            </a:pPr>
            <a:r>
              <a:rPr lang="en-US" sz="2400" dirty="0"/>
              <a:t>No one was injured in the crash.</a:t>
            </a:r>
          </a:p>
          <a:p>
            <a:pPr>
              <a:lnSpc>
                <a:spcPct val="90000"/>
              </a:lnSpc>
              <a:spcBef>
                <a:spcPts val="400"/>
              </a:spcBef>
              <a:spcAft>
                <a:spcPts val="400"/>
              </a:spcAft>
            </a:pPr>
            <a:r>
              <a:rPr lang="en-US" sz="2400" dirty="0"/>
              <a:t>The officers followed the [bus] as they drove down the road and switched the bus.</a:t>
            </a:r>
          </a:p>
          <a:p>
            <a:pPr>
              <a:lnSpc>
                <a:spcPct val="90000"/>
              </a:lnSpc>
              <a:spcBef>
                <a:spcPts val="400"/>
              </a:spcBef>
              <a:spcAft>
                <a:spcPts val="400"/>
              </a:spcAft>
            </a:pPr>
            <a:r>
              <a:rPr lang="en-US" sz="2400" dirty="0"/>
              <a:t>For decades, moose have been a rarity in the area, but began migrating back from Canada in the 1980’s.</a:t>
            </a:r>
          </a:p>
        </p:txBody>
      </p:sp>
      <p:sp>
        <p:nvSpPr>
          <p:cNvPr id="71" name="Slide Number Placeholder 4">
            <a:extLst>
              <a:ext uri="{FF2B5EF4-FFF2-40B4-BE49-F238E27FC236}">
                <a16:creationId xmlns:a16="http://schemas.microsoft.com/office/drawing/2014/main" id="{89694877-0A0F-4F5A-A8E9-C96CD5F94D5E}"/>
              </a:ext>
            </a:extLst>
          </p:cNvPr>
          <p:cNvSpPr>
            <a:spLocks noGrp="1"/>
          </p:cNvSpPr>
          <p:nvPr>
            <p:ph type="sldNum" sz="quarter" idx="12"/>
          </p:nvPr>
        </p:nvSpPr>
        <p:spPr>
          <a:xfrm>
            <a:off x="8696325" y="6161024"/>
            <a:ext cx="533399" cy="700151"/>
          </a:xfrm>
        </p:spPr>
        <p:txBody>
          <a:bodyPr>
            <a:normAutofit/>
          </a:bodyPr>
          <a:lstStyle/>
          <a:p>
            <a:pPr>
              <a:spcAft>
                <a:spcPts val="600"/>
              </a:spcAft>
            </a:pPr>
            <a:fld id="{F00A00CB-2C12-43BD-8097-0EF59CD27AF0}" type="slidenum">
              <a:rPr lang="en-US" smtClean="0"/>
              <a:pPr>
                <a:spcAft>
                  <a:spcPts val="600"/>
                </a:spcAft>
              </a:pPr>
              <a:t>53</a:t>
            </a:fld>
            <a:endParaRPr lang="en-US"/>
          </a:p>
        </p:txBody>
      </p:sp>
      <p:pic>
        <p:nvPicPr>
          <p:cNvPr id="3076" name="Picture 4">
            <a:extLst>
              <a:ext uri="{FF2B5EF4-FFF2-40B4-BE49-F238E27FC236}">
                <a16:creationId xmlns:a16="http://schemas.microsoft.com/office/drawing/2014/main" id="{03B2CF3B-B582-48A6-B7C0-E85661A5D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9" r="12894"/>
          <a:stretch/>
        </p:blipFill>
        <p:spPr bwMode="auto">
          <a:xfrm>
            <a:off x="4807819" y="1513572"/>
            <a:ext cx="3978126" cy="44056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2720549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771348"/>
            <a:ext cx="8229600" cy="4525963"/>
          </a:xfrm>
        </p:spPr>
        <p:txBody>
          <a:bodyPr/>
          <a:lstStyle/>
          <a:p>
            <a:pPr marL="0" indent="0" algn="ctr">
              <a:spcBef>
                <a:spcPts val="400"/>
              </a:spcBef>
              <a:spcAft>
                <a:spcPts val="400"/>
              </a:spcAft>
              <a:buNone/>
            </a:pPr>
            <a:r>
              <a:rPr lang="en-US" sz="2800" dirty="0"/>
              <a:t>Has a post-accident threshold been met?</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the operator be tested?</a:t>
            </a:r>
          </a:p>
          <a:p>
            <a:pPr marL="0" indent="0" algn="ctr">
              <a:spcBef>
                <a:spcPts val="400"/>
              </a:spcBef>
              <a:spcAft>
                <a:spcPts val="400"/>
              </a:spcAft>
              <a:buNone/>
            </a:pPr>
            <a:endParaRPr lang="en-US" sz="2800" dirty="0"/>
          </a:p>
          <a:p>
            <a:pPr marL="0" indent="0" algn="ctr">
              <a:spcBef>
                <a:spcPts val="400"/>
              </a:spcBef>
              <a:spcAft>
                <a:spcPts val="400"/>
              </a:spcAft>
              <a:buNone/>
            </a:pPr>
            <a:endParaRPr lang="en-US" sz="2800" dirty="0"/>
          </a:p>
          <a:p>
            <a:pPr marL="0" indent="0" algn="ctr">
              <a:spcBef>
                <a:spcPts val="400"/>
              </a:spcBef>
              <a:spcAft>
                <a:spcPts val="400"/>
              </a:spcAft>
              <a:buNone/>
            </a:pPr>
            <a:r>
              <a:rPr lang="en-US" sz="2800" dirty="0"/>
              <a:t>Should anyone else be tested?</a:t>
            </a:r>
            <a:endParaRPr lang="en-US" sz="24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spTree>
    <p:extLst>
      <p:ext uri="{BB962C8B-B14F-4D97-AF65-F5344CB8AC3E}">
        <p14:creationId xmlns:p14="http://schemas.microsoft.com/office/powerpoint/2010/main" val="1360096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Post-Accident Scenarios</a:t>
            </a:r>
          </a:p>
        </p:txBody>
      </p:sp>
      <p:pic>
        <p:nvPicPr>
          <p:cNvPr id="7" name="Picture 6">
            <a:extLst>
              <a:ext uri="{FF2B5EF4-FFF2-40B4-BE49-F238E27FC236}">
                <a16:creationId xmlns:a16="http://schemas.microsoft.com/office/drawing/2014/main" id="{C243176A-8543-4C78-938D-C23A7D048BF0}"/>
              </a:ext>
            </a:extLst>
          </p:cNvPr>
          <p:cNvPicPr>
            <a:picLocks noChangeAspect="1"/>
          </p:cNvPicPr>
          <p:nvPr/>
        </p:nvPicPr>
        <p:blipFill>
          <a:blip r:embed="rId3"/>
          <a:stretch>
            <a:fillRect/>
          </a:stretch>
        </p:blipFill>
        <p:spPr>
          <a:xfrm>
            <a:off x="129941" y="1600200"/>
            <a:ext cx="8884118" cy="3276856"/>
          </a:xfrm>
          <a:prstGeom prst="rect">
            <a:avLst/>
          </a:prstGeom>
        </p:spPr>
      </p:pic>
    </p:spTree>
    <p:extLst>
      <p:ext uri="{BB962C8B-B14F-4D97-AF65-F5344CB8AC3E}">
        <p14:creationId xmlns:p14="http://schemas.microsoft.com/office/powerpoint/2010/main" val="154780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FCB4FD-B9D6-4D97-9F9E-F6C5F2E0A80C}"/>
              </a:ext>
            </a:extLst>
          </p:cNvPr>
          <p:cNvSpPr>
            <a:spLocks noGrp="1"/>
          </p:cNvSpPr>
          <p:nvPr>
            <p:ph idx="1"/>
          </p:nvPr>
        </p:nvSpPr>
        <p:spPr>
          <a:xfrm>
            <a:off x="457200" y="1767155"/>
            <a:ext cx="8229600" cy="4525963"/>
          </a:xfrm>
        </p:spPr>
        <p:txBody>
          <a:bodyPr/>
          <a:lstStyle/>
          <a:p>
            <a:pPr>
              <a:lnSpc>
                <a:spcPct val="90000"/>
              </a:lnSpc>
              <a:spcBef>
                <a:spcPts val="400"/>
              </a:spcBef>
              <a:spcAft>
                <a:spcPts val="400"/>
              </a:spcAft>
            </a:pPr>
            <a:r>
              <a:rPr lang="en-US" sz="2400" dirty="0">
                <a:hlinkClick r:id="rId2"/>
              </a:rPr>
              <a:t>Post-Accident Testing Chart</a:t>
            </a:r>
            <a:endParaRPr lang="en-US" sz="2400" dirty="0"/>
          </a:p>
          <a:p>
            <a:pPr>
              <a:lnSpc>
                <a:spcPct val="90000"/>
              </a:lnSpc>
              <a:spcBef>
                <a:spcPts val="400"/>
              </a:spcBef>
              <a:spcAft>
                <a:spcPts val="400"/>
              </a:spcAft>
            </a:pPr>
            <a:r>
              <a:rPr lang="en-US" sz="2400" dirty="0">
                <a:hlinkClick r:id="rId3"/>
              </a:rPr>
              <a:t>Decision Making Form</a:t>
            </a:r>
            <a:endParaRPr lang="en-US" sz="2400" dirty="0"/>
          </a:p>
          <a:p>
            <a:pPr>
              <a:lnSpc>
                <a:spcPct val="90000"/>
              </a:lnSpc>
              <a:spcBef>
                <a:spcPts val="400"/>
              </a:spcBef>
              <a:spcAft>
                <a:spcPts val="400"/>
              </a:spcAft>
            </a:pPr>
            <a:r>
              <a:rPr lang="en-US" sz="2400" dirty="0">
                <a:hlinkClick r:id="rId4"/>
              </a:rPr>
              <a:t>Order Post-Accident Threshold Cards</a:t>
            </a:r>
            <a:endParaRPr lang="en-US" sz="2400" dirty="0"/>
          </a:p>
        </p:txBody>
      </p:sp>
      <p:sp>
        <p:nvSpPr>
          <p:cNvPr id="5" name="Slide Number Placeholder 4">
            <a:extLst>
              <a:ext uri="{FF2B5EF4-FFF2-40B4-BE49-F238E27FC236}">
                <a16:creationId xmlns:a16="http://schemas.microsoft.com/office/drawing/2014/main" id="{EF44A0D7-3822-45F1-A353-15A418240F39}"/>
              </a:ext>
            </a:extLst>
          </p:cNvPr>
          <p:cNvSpPr>
            <a:spLocks noGrp="1"/>
          </p:cNvSpPr>
          <p:nvPr>
            <p:ph type="sldNum" sz="quarter" idx="4294967295"/>
          </p:nvPr>
        </p:nvSpPr>
        <p:spPr>
          <a:xfrm>
            <a:off x="8610600" y="6161088"/>
            <a:ext cx="533400" cy="700087"/>
          </a:xfrm>
          <a:prstGeom prst="rect">
            <a:avLst/>
          </a:prstGeom>
        </p:spPr>
        <p:txBody>
          <a:bodyPr/>
          <a:lstStyle/>
          <a:p>
            <a:fld id="{F00A00CB-2C12-43BD-8097-0EF59CD27AF0}" type="slidenum">
              <a:rPr lang="en-US" smtClean="0"/>
              <a:pPr/>
              <a:t>56</a:t>
            </a:fld>
            <a:endParaRPr lang="en-US" dirty="0"/>
          </a:p>
        </p:txBody>
      </p:sp>
      <p:sp>
        <p:nvSpPr>
          <p:cNvPr id="7"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Resources</a:t>
            </a:r>
          </a:p>
        </p:txBody>
      </p:sp>
    </p:spTree>
    <p:extLst>
      <p:ext uri="{BB962C8B-B14F-4D97-AF65-F5344CB8AC3E}">
        <p14:creationId xmlns:p14="http://schemas.microsoft.com/office/powerpoint/2010/main" val="873285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8623117"/>
              </p:ext>
            </p:extLst>
          </p:nvPr>
        </p:nvGraphicFramePr>
        <p:xfrm>
          <a:off x="1303867" y="2103120"/>
          <a:ext cx="6536266" cy="1554480"/>
        </p:xfrm>
        <a:graphic>
          <a:graphicData uri="http://schemas.openxmlformats.org/drawingml/2006/table">
            <a:tbl>
              <a:tblPr firstRow="1" bandRow="1">
                <a:tableStyleId>{5940675A-B579-460E-94D1-54222C63F5DA}</a:tableStyleId>
              </a:tblPr>
              <a:tblGrid>
                <a:gridCol w="6536266">
                  <a:extLst>
                    <a:ext uri="{9D8B030D-6E8A-4147-A177-3AD203B41FA5}">
                      <a16:colId xmlns:a16="http://schemas.microsoft.com/office/drawing/2014/main" val="2223823368"/>
                    </a:ext>
                  </a:extLst>
                </a:gridCol>
              </a:tblGrid>
              <a:tr h="370840">
                <a:tc>
                  <a:txBody>
                    <a:bodyPr/>
                    <a:lstStyle/>
                    <a:p>
                      <a:pPr algn="ctr"/>
                      <a:r>
                        <a:rPr lang="en-US" sz="2400" dirty="0">
                          <a:latin typeface="Gill Sans MT" panose="020B0502020104020203" pitchFamily="34" charset="0"/>
                        </a:rPr>
                        <a:t>Trent Kenneth Fontanella</a:t>
                      </a:r>
                    </a:p>
                    <a:p>
                      <a:pPr algn="ctr"/>
                      <a:r>
                        <a:rPr lang="en-US" sz="2400" dirty="0">
                          <a:latin typeface="Gill Sans MT" panose="020B0502020104020203" pitchFamily="34" charset="0"/>
                        </a:rPr>
                        <a:t>Cahill Swift</a:t>
                      </a:r>
                    </a:p>
                    <a:p>
                      <a:pPr algn="ctr"/>
                      <a:r>
                        <a:rPr lang="en-US" sz="2400" dirty="0">
                          <a:latin typeface="Gill Sans MT" panose="020B0502020104020203" pitchFamily="34" charset="0"/>
                        </a:rPr>
                        <a:t>(617) 314-9208 ext. 6</a:t>
                      </a:r>
                    </a:p>
                    <a:p>
                      <a:pPr algn="ctr"/>
                      <a:r>
                        <a:rPr lang="en-US" sz="2400" dirty="0" smtClean="0">
                          <a:latin typeface="Gill Sans MT" panose="020B0502020104020203" pitchFamily="34" charset="0"/>
                          <a:hlinkClick r:id="rId2"/>
                        </a:rPr>
                        <a:t>tfontanella@cahillswift.com</a:t>
                      </a:r>
                      <a:r>
                        <a:rPr lang="en-US" sz="2400" dirty="0" smtClean="0">
                          <a:latin typeface="Gill Sans MT" panose="020B0502020104020203" pitchFamily="34" charset="0"/>
                        </a:rPr>
                        <a:t> </a:t>
                      </a:r>
                      <a:endParaRPr lang="en-US" sz="2400" dirty="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0"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smtClean="0">
                <a:latin typeface="Gill Sans MT" panose="020B0502020104020203" pitchFamily="34" charset="0"/>
              </a:rPr>
              <a:t>Questions?</a:t>
            </a:r>
            <a:endParaRPr lang="en-US" sz="2800" dirty="0">
              <a:latin typeface="Gill Sans MT" panose="020B0502020104020203" pitchFamily="34" charset="0"/>
            </a:endParaRPr>
          </a:p>
        </p:txBody>
      </p:sp>
    </p:spTree>
    <p:extLst>
      <p:ext uri="{BB962C8B-B14F-4D97-AF65-F5344CB8AC3E}">
        <p14:creationId xmlns:p14="http://schemas.microsoft.com/office/powerpoint/2010/main" val="45674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latin typeface="Gill Sans MT"/>
                <a:ea typeface="ＭＳ Ｐゴシック"/>
              </a:rPr>
              <a:t>Accident means an occurrence </a:t>
            </a:r>
            <a:r>
              <a:rPr lang="en-US" sz="2400" dirty="0">
                <a:highlight>
                  <a:srgbClr val="FFFF00"/>
                </a:highlight>
                <a:latin typeface="Gill Sans MT"/>
                <a:ea typeface="ＭＳ Ｐゴシック"/>
              </a:rPr>
              <a:t>associated with the operation </a:t>
            </a:r>
            <a:r>
              <a:rPr lang="en-US" sz="2400" dirty="0">
                <a:latin typeface="Gill Sans MT"/>
                <a:ea typeface="ＭＳ Ｐゴシック"/>
              </a:rPr>
              <a:t>of a vehicle</a:t>
            </a:r>
            <a:r>
              <a:rPr lang="en-US" dirty="0">
                <a:latin typeface="Gill Sans MT"/>
                <a:ea typeface="ＭＳ Ｐゴシック"/>
              </a:rPr>
              <a:t>. </a:t>
            </a:r>
            <a:endParaRPr lang="en-US" sz="2400" dirty="0"/>
          </a:p>
          <a:p>
            <a:pPr marL="457200" lvl="1"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dirty="0">
                <a:latin typeface="Gill Sans MT"/>
                <a:ea typeface="ＭＳ Ｐゴシック"/>
              </a:rPr>
              <a:t>An incident related to any type of operation of the </a:t>
            </a:r>
            <a:r>
              <a:rPr lang="en-US" sz="2400">
                <a:latin typeface="Gill Sans MT"/>
                <a:ea typeface="ＭＳ Ｐゴシック"/>
              </a:rPr>
              <a:t>vehicle</a:t>
            </a:r>
            <a:r>
              <a:rPr lang="en-US">
                <a:latin typeface="Gill Sans MT"/>
                <a:ea typeface="ＭＳ Ｐゴシック"/>
              </a:rPr>
              <a:t>:</a:t>
            </a:r>
            <a:endParaRPr lang="en-US" sz="2400" dirty="0"/>
          </a:p>
          <a:p>
            <a:pPr lvl="1">
              <a:spcBef>
                <a:spcPts val="400"/>
              </a:spcBef>
              <a:spcAft>
                <a:spcPts val="400"/>
              </a:spcAft>
            </a:pPr>
            <a:r>
              <a:rPr lang="en-US" sz="1600" b="1" dirty="0"/>
              <a:t>Not conditional on vehicle moving, a vehicle “crash”, or location of vehicle</a:t>
            </a:r>
          </a:p>
          <a:p>
            <a:pPr lvl="1">
              <a:spcBef>
                <a:spcPts val="400"/>
              </a:spcBef>
              <a:spcAft>
                <a:spcPts val="400"/>
              </a:spcAft>
            </a:pPr>
            <a:r>
              <a:rPr lang="en-US" sz="1600" b="1" dirty="0"/>
              <a:t>Includes vehicle equipment not directly related to movement of vehicle (lift)</a:t>
            </a:r>
          </a:p>
          <a:p>
            <a:pPr lvl="1">
              <a:spcBef>
                <a:spcPts val="400"/>
              </a:spcBef>
              <a:spcAft>
                <a:spcPts val="400"/>
              </a:spcAft>
            </a:pPr>
            <a:r>
              <a:rPr lang="en-US" sz="1600" b="1" dirty="0">
                <a:solidFill>
                  <a:srgbClr val="00CC00"/>
                </a:solidFill>
              </a:rPr>
              <a:t>Incident occurs in transit parking lot</a:t>
            </a:r>
          </a:p>
          <a:p>
            <a:pPr lvl="1">
              <a:spcBef>
                <a:spcPts val="400"/>
              </a:spcBef>
              <a:spcAft>
                <a:spcPts val="400"/>
              </a:spcAft>
            </a:pPr>
            <a:r>
              <a:rPr lang="en-US" sz="1600" b="1" dirty="0">
                <a:solidFill>
                  <a:srgbClr val="00CC00"/>
                </a:solidFill>
              </a:rPr>
              <a:t>Loading passenger using wheelchair lift</a:t>
            </a:r>
          </a:p>
          <a:p>
            <a:pPr lvl="1">
              <a:spcBef>
                <a:spcPts val="400"/>
              </a:spcBef>
              <a:spcAft>
                <a:spcPts val="400"/>
              </a:spcAft>
            </a:pPr>
            <a:r>
              <a:rPr lang="en-US" sz="1600" b="1" dirty="0">
                <a:solidFill>
                  <a:srgbClr val="00CC00"/>
                </a:solidFill>
              </a:rPr>
              <a:t>Passenger falls when bus driver takes sharps turn</a:t>
            </a:r>
          </a:p>
          <a:p>
            <a:pPr lvl="2">
              <a:spcBef>
                <a:spcPts val="400"/>
              </a:spcBef>
              <a:spcAft>
                <a:spcPts val="400"/>
              </a:spcAft>
            </a:pPr>
            <a:r>
              <a:rPr lang="en-US" sz="1200" b="1" dirty="0"/>
              <a:t>Operation of the vehicle was related to the occurrence</a:t>
            </a:r>
          </a:p>
          <a:p>
            <a:pPr lvl="1">
              <a:spcBef>
                <a:spcPts val="400"/>
              </a:spcBef>
              <a:spcAft>
                <a:spcPts val="400"/>
              </a:spcAft>
            </a:pPr>
            <a:r>
              <a:rPr lang="en-US" sz="1600" b="1" dirty="0">
                <a:solidFill>
                  <a:srgbClr val="FF0000"/>
                </a:solidFill>
              </a:rPr>
              <a:t>Passenger has heart attack when loading the bus</a:t>
            </a:r>
          </a:p>
          <a:p>
            <a:pPr lvl="2">
              <a:spcBef>
                <a:spcPts val="400"/>
              </a:spcBef>
              <a:spcAft>
                <a:spcPts val="400"/>
              </a:spcAft>
            </a:pPr>
            <a:r>
              <a:rPr lang="en-US" sz="1200" b="1" dirty="0"/>
              <a:t>Operation of the vehicle was not related to the occurrence</a:t>
            </a:r>
            <a:endParaRPr lang="en-US" sz="1200" b="1" dirty="0">
              <a:solidFill>
                <a:srgbClr val="00CC00"/>
              </a:solidFill>
            </a:endParaRPr>
          </a:p>
          <a:p>
            <a:pPr lvl="1">
              <a:spcBef>
                <a:spcPts val="400"/>
              </a:spcBef>
              <a:spcAft>
                <a:spcPts val="400"/>
              </a:spcAft>
            </a:pPr>
            <a:endParaRPr lang="en-US" sz="1600" b="1" dirty="0"/>
          </a:p>
          <a:p>
            <a:pPr lvl="2">
              <a:spcBef>
                <a:spcPts val="400"/>
              </a:spcBef>
              <a:spcAft>
                <a:spcPts val="400"/>
              </a:spcAft>
            </a:pPr>
            <a:endParaRPr lang="en-US" sz="1600" dirty="0"/>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94640" y="2731982"/>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0330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highlight>
                  <a:srgbClr val="FFFF00"/>
                </a:highlight>
                <a:latin typeface="Gill Sans MT"/>
                <a:ea typeface="ＭＳ Ｐゴシック"/>
              </a:rPr>
              <a:t>(1) An individual dies;</a:t>
            </a:r>
          </a:p>
          <a:p>
            <a:pPr marL="457200" lvl="1"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a:latin typeface="Gill Sans MT"/>
                <a:ea typeface="ＭＳ Ｐゴシック"/>
              </a:rPr>
              <a:t>Death of any individual</a:t>
            </a:r>
            <a:r>
              <a:rPr lang="en-US">
                <a:latin typeface="Gill Sans MT"/>
                <a:ea typeface="ＭＳ Ｐゴシック"/>
              </a:rPr>
              <a:t>:</a:t>
            </a:r>
            <a:endParaRPr lang="en-US" sz="1200" b="1" dirty="0"/>
          </a:p>
          <a:p>
            <a:pPr lvl="1">
              <a:spcBef>
                <a:spcPts val="400"/>
              </a:spcBef>
              <a:spcAft>
                <a:spcPts val="400"/>
              </a:spcAft>
            </a:pPr>
            <a:r>
              <a:rPr lang="en-US" sz="1600" b="1" dirty="0">
                <a:solidFill>
                  <a:srgbClr val="00CC00"/>
                </a:solidFill>
              </a:rPr>
              <a:t>Transit vehicle passenger or driver</a:t>
            </a:r>
          </a:p>
          <a:p>
            <a:pPr lvl="1">
              <a:spcBef>
                <a:spcPts val="400"/>
              </a:spcBef>
              <a:spcAft>
                <a:spcPts val="400"/>
              </a:spcAft>
            </a:pPr>
            <a:r>
              <a:rPr lang="en-US" sz="1600" b="1" dirty="0">
                <a:solidFill>
                  <a:srgbClr val="00CC00"/>
                </a:solidFill>
              </a:rPr>
              <a:t>Passenger of another vehicle involved in the accident</a:t>
            </a:r>
          </a:p>
          <a:p>
            <a:pPr lvl="1">
              <a:spcBef>
                <a:spcPts val="400"/>
              </a:spcBef>
              <a:spcAft>
                <a:spcPts val="400"/>
              </a:spcAft>
            </a:pPr>
            <a:r>
              <a:rPr lang="en-US" sz="1600" b="1" dirty="0">
                <a:solidFill>
                  <a:srgbClr val="00CC00"/>
                </a:solidFill>
              </a:rPr>
              <a:t>Pedestrian</a:t>
            </a:r>
          </a:p>
          <a:p>
            <a:pPr lvl="1">
              <a:spcBef>
                <a:spcPts val="400"/>
              </a:spcBef>
              <a:spcAft>
                <a:spcPts val="400"/>
              </a:spcAft>
            </a:pPr>
            <a:r>
              <a:rPr lang="en-US" sz="1600" b="1" dirty="0">
                <a:solidFill>
                  <a:srgbClr val="FF0000"/>
                </a:solidFill>
              </a:rPr>
              <a:t>Death of animal</a:t>
            </a: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94640" y="3096620"/>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3785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t>(2) An individual suffers bodily injury and </a:t>
            </a:r>
            <a:r>
              <a:rPr lang="en-US" sz="2000" dirty="0">
                <a:highlight>
                  <a:srgbClr val="FFFF00"/>
                </a:highlight>
              </a:rPr>
              <a:t>immediately receives medical treatment away from the scene</a:t>
            </a:r>
            <a:r>
              <a:rPr lang="en-US" sz="2000" dirty="0"/>
              <a:t> of the accident</a:t>
            </a:r>
            <a:endParaRPr lang="en-US" sz="2400" dirty="0"/>
          </a:p>
          <a:p>
            <a:pPr marL="0" indent="0">
              <a:spcBef>
                <a:spcPts val="400"/>
              </a:spcBef>
              <a:spcAft>
                <a:spcPts val="400"/>
              </a:spcAft>
              <a:buNone/>
            </a:pPr>
            <a:endParaRPr lang="en-US" sz="2400" dirty="0"/>
          </a:p>
          <a:p>
            <a:pPr>
              <a:spcBef>
                <a:spcPts val="400"/>
              </a:spcBef>
              <a:spcAft>
                <a:spcPts val="400"/>
              </a:spcAft>
              <a:buFont typeface="Arial" panose="020B0604020202020204" pitchFamily="34" charset="0"/>
              <a:buChar char="•"/>
            </a:pPr>
            <a:r>
              <a:rPr lang="en-US" sz="2400">
                <a:latin typeface="Gill Sans MT"/>
                <a:ea typeface="ＭＳ Ｐゴシック"/>
              </a:rPr>
              <a:t>Immediately travels from incident scene to place of treatment</a:t>
            </a:r>
            <a:r>
              <a:rPr lang="en-US">
                <a:latin typeface="Gill Sans MT"/>
                <a:ea typeface="ＭＳ Ｐゴシック"/>
              </a:rPr>
              <a:t>.</a:t>
            </a:r>
            <a:endParaRPr lang="en-US" sz="2400"/>
          </a:p>
          <a:p>
            <a:pPr lvl="1">
              <a:spcBef>
                <a:spcPts val="400"/>
              </a:spcBef>
              <a:spcAft>
                <a:spcPts val="400"/>
              </a:spcAft>
            </a:pPr>
            <a:r>
              <a:rPr lang="en-US" sz="1600" b="1" dirty="0"/>
              <a:t>Not contingent on ambulance transport</a:t>
            </a:r>
          </a:p>
          <a:p>
            <a:pPr lvl="1">
              <a:spcBef>
                <a:spcPts val="400"/>
              </a:spcBef>
              <a:spcAft>
                <a:spcPts val="400"/>
              </a:spcAft>
            </a:pPr>
            <a:r>
              <a:rPr lang="en-US" sz="1600" b="1" dirty="0"/>
              <a:t>Does not specify type of treatment facility</a:t>
            </a:r>
          </a:p>
          <a:p>
            <a:pPr lvl="1">
              <a:spcBef>
                <a:spcPts val="400"/>
              </a:spcBef>
              <a:spcAft>
                <a:spcPts val="400"/>
              </a:spcAft>
            </a:pPr>
            <a:r>
              <a:rPr lang="en-US" sz="1600" b="1" dirty="0">
                <a:solidFill>
                  <a:srgbClr val="00CC00"/>
                </a:solidFill>
              </a:rPr>
              <a:t>Individual immediately drives themself to primary care doctor’s office</a:t>
            </a:r>
            <a:endParaRPr lang="en-US" sz="1600" b="1" dirty="0">
              <a:solidFill>
                <a:srgbClr val="FF0000"/>
              </a:solidFill>
            </a:endParaRPr>
          </a:p>
          <a:p>
            <a:pPr lvl="1">
              <a:spcBef>
                <a:spcPts val="400"/>
              </a:spcBef>
              <a:spcAft>
                <a:spcPts val="400"/>
              </a:spcAft>
            </a:pPr>
            <a:r>
              <a:rPr lang="en-US" sz="1600" b="1" dirty="0">
                <a:solidFill>
                  <a:srgbClr val="FF0000"/>
                </a:solidFill>
              </a:rPr>
              <a:t>Paramedic provides basic on-site treatment (bandage, ice pack)</a:t>
            </a:r>
          </a:p>
          <a:p>
            <a:pPr lvl="1">
              <a:spcBef>
                <a:spcPts val="400"/>
              </a:spcBef>
              <a:spcAft>
                <a:spcPts val="400"/>
              </a:spcAft>
            </a:pPr>
            <a:r>
              <a:rPr lang="en-US" sz="1600" b="1" dirty="0">
                <a:solidFill>
                  <a:srgbClr val="FF0000"/>
                </a:solidFill>
              </a:rPr>
              <a:t>Individual decides to go to urgent care later that day</a:t>
            </a:r>
          </a:p>
          <a:p>
            <a:pPr lvl="1">
              <a:spcBef>
                <a:spcPts val="400"/>
              </a:spcBef>
              <a:spcAft>
                <a:spcPts val="400"/>
              </a:spcAft>
            </a:pPr>
            <a:endParaRPr lang="en-US" sz="1600" b="1" dirty="0">
              <a:solidFill>
                <a:srgbClr val="FF0000"/>
              </a:solidFill>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94640" y="3429000"/>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060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a:xfrm>
            <a:off x="457200" y="1206269"/>
            <a:ext cx="8229600" cy="4525963"/>
          </a:xfrm>
        </p:spPr>
        <p:txBody>
          <a:bodyPr/>
          <a:lstStyle/>
          <a:p>
            <a:pPr marL="0" indent="0">
              <a:spcBef>
                <a:spcPts val="400"/>
              </a:spcBef>
              <a:spcAft>
                <a:spcPts val="400"/>
              </a:spcAft>
              <a:buNone/>
            </a:pPr>
            <a:r>
              <a:rPr lang="en-US" sz="2400" dirty="0"/>
              <a:t>655.4 Definitions</a:t>
            </a:r>
          </a:p>
          <a:p>
            <a:pPr>
              <a:spcBef>
                <a:spcPts val="400"/>
              </a:spcBef>
              <a:spcAft>
                <a:spcPts val="400"/>
              </a:spcAft>
            </a:pPr>
            <a:r>
              <a:rPr lang="en-US" sz="2400" dirty="0"/>
              <a:t>Accident means an occurrence associated with the operation of a vehicle, if as a result:</a:t>
            </a:r>
          </a:p>
          <a:p>
            <a:pPr marL="457200" lvl="1" indent="0">
              <a:spcBef>
                <a:spcPts val="400"/>
              </a:spcBef>
              <a:spcAft>
                <a:spcPts val="400"/>
              </a:spcAft>
              <a:buNone/>
            </a:pPr>
            <a:r>
              <a:rPr lang="en-US" sz="2000" dirty="0">
                <a:latin typeface="Gill Sans MT"/>
                <a:ea typeface="ＭＳ Ｐゴシック"/>
              </a:rPr>
              <a:t>(3) With respect to an occurrence in which the mass transit vehicle involved is a </a:t>
            </a:r>
            <a:r>
              <a:rPr lang="en-US" sz="2000" dirty="0">
                <a:highlight>
                  <a:srgbClr val="FFFF00"/>
                </a:highlight>
                <a:latin typeface="Gill Sans MT"/>
                <a:ea typeface="ＭＳ Ｐゴシック"/>
              </a:rPr>
              <a:t>bus, electric bus, van, or automobile</a:t>
            </a:r>
            <a:r>
              <a:rPr lang="en-US" sz="2000" dirty="0">
                <a:latin typeface="Gill Sans MT"/>
                <a:ea typeface="ＭＳ Ｐゴシック"/>
              </a:rPr>
              <a:t>, one or more vehicles (including non-FTA funded vehicles) </a:t>
            </a:r>
            <a:r>
              <a:rPr lang="en-US" sz="2000" dirty="0">
                <a:highlight>
                  <a:srgbClr val="FFFF00"/>
                </a:highlight>
                <a:latin typeface="Gill Sans MT"/>
                <a:ea typeface="ＭＳ Ｐゴシック"/>
              </a:rPr>
              <a:t>incurs disabling damage</a:t>
            </a:r>
            <a:r>
              <a:rPr lang="en-US" sz="2000" dirty="0">
                <a:latin typeface="Gill Sans MT"/>
                <a:ea typeface="ＭＳ Ｐゴシック"/>
              </a:rPr>
              <a:t> as the result of the occurrence and such vehicle or vehicles are transported away from the scene by a tow truck or other vehicle</a:t>
            </a:r>
            <a:r>
              <a:rPr lang="en-US" dirty="0">
                <a:latin typeface="Gill Sans MT"/>
                <a:ea typeface="ＭＳ Ｐゴシック"/>
              </a:rPr>
              <a:t>.</a:t>
            </a:r>
            <a:endParaRPr lang="en-US" sz="2400" dirty="0">
              <a:latin typeface="Gill Sans MT"/>
              <a:ea typeface="ＭＳ Ｐゴシック"/>
            </a:endParaRPr>
          </a:p>
        </p:txBody>
      </p:sp>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a:xfrm>
            <a:off x="457200" y="225194"/>
            <a:ext cx="8229600" cy="981075"/>
          </a:xfrm>
        </p:spPr>
        <p:txBody>
          <a:bodyPr/>
          <a:lstStyle/>
          <a:p>
            <a:r>
              <a:rPr lang="en-US" sz="2800" dirty="0">
                <a:latin typeface="Gill Sans MT" panose="020B0502020104020203" pitchFamily="34" charset="0"/>
              </a:rPr>
              <a:t>What is an Accident?</a:t>
            </a:r>
          </a:p>
        </p:txBody>
      </p:sp>
      <p:cxnSp>
        <p:nvCxnSpPr>
          <p:cNvPr id="3" name="Straight Connector 2">
            <a:extLst>
              <a:ext uri="{FF2B5EF4-FFF2-40B4-BE49-F238E27FC236}">
                <a16:creationId xmlns:a16="http://schemas.microsoft.com/office/drawing/2014/main" id="{2E3ECCD7-3B7B-47D5-A51D-3297E9755BF6}"/>
              </a:ext>
            </a:extLst>
          </p:cNvPr>
          <p:cNvCxnSpPr/>
          <p:nvPr/>
        </p:nvCxnSpPr>
        <p:spPr>
          <a:xfrm>
            <a:off x="549761" y="4377059"/>
            <a:ext cx="78817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31091160"/>
      </p:ext>
    </p:extLst>
  </p:cSld>
  <p:clrMapOvr>
    <a:masterClrMapping/>
  </p:clrMapOvr>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04D0D1A273D246BEE00180C9ADF878" ma:contentTypeVersion="0" ma:contentTypeDescription="Create a new document." ma:contentTypeScope="" ma:versionID="e187cad5b4529f3aef2c6a6aaa9f6814">
  <xsd:schema xmlns:xsd="http://www.w3.org/2001/XMLSchema" xmlns:xs="http://www.w3.org/2001/XMLSchema" xmlns:p="http://schemas.microsoft.com/office/2006/metadata/properties" targetNamespace="http://schemas.microsoft.com/office/2006/metadata/properties" ma:root="true" ma:fieldsID="c6a20c2ff566dc00e42a682f4118c95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A2ECE-B7C0-4881-84A7-B3E32ED133A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7FA14E6-1604-4791-962F-71352CCD9D4A}">
  <ds:schemaRefs>
    <ds:schemaRef ds:uri="http://schemas.microsoft.com/sharepoint/v3/contenttype/forms"/>
  </ds:schemaRefs>
</ds:datastoreItem>
</file>

<file path=customXml/itemProps3.xml><?xml version="1.0" encoding="utf-8"?>
<ds:datastoreItem xmlns:ds="http://schemas.openxmlformats.org/officeDocument/2006/customXml" ds:itemID="{27A4DD1E-3C77-4D41-99D0-FDF984E61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FTA3 (2)</Template>
  <TotalTime>40145</TotalTime>
  <Words>2927</Words>
  <Application>Microsoft Office PowerPoint</Application>
  <PresentationFormat>On-screen Show (4:3)</PresentationFormat>
  <Paragraphs>377</Paragraphs>
  <Slides>57</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 Unicode MS</vt:lpstr>
      <vt:lpstr>ＭＳ Ｐゴシック</vt:lpstr>
      <vt:lpstr>Arial</vt:lpstr>
      <vt:lpstr>Calibri</vt:lpstr>
      <vt:lpstr>Gill Sans MT</vt:lpstr>
      <vt:lpstr>Raavi</vt:lpstr>
      <vt:lpstr>FTA3 (2)</vt:lpstr>
      <vt:lpstr>Post-Accident Testing Thresholds &amp; Scenarios   Trent Fontanella Cahill Swift  FTA Drug and Alcohol Program National Conference May 13, 2021    </vt:lpstr>
      <vt:lpstr>Speaker</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What is an Accident?</vt:lpstr>
      <vt:lpstr>When &amp; Who to Test</vt:lpstr>
      <vt:lpstr>When and Who to Test</vt:lpstr>
      <vt:lpstr>When and Who to Test</vt:lpstr>
      <vt:lpstr>When and Who to Test</vt:lpstr>
      <vt:lpstr>When and Who to Test</vt:lpstr>
      <vt:lpstr>When and Who to Test</vt:lpstr>
      <vt:lpstr>When and Who to Test</vt:lpstr>
      <vt:lpstr>When and Who to Test</vt:lpstr>
      <vt:lpstr>When and Who to Test</vt:lpstr>
      <vt:lpstr>When and Who to Test</vt:lpstr>
      <vt:lpstr>When and Who to Test</vt:lpstr>
      <vt:lpstr>When and Who to Test</vt:lpstr>
      <vt:lpstr>When and Who to Test</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Post-Accident Scenarios</vt:lpstr>
      <vt:lpstr>Resources</vt:lpstr>
      <vt:lpstr>Questions?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PPT Template</dc:title>
  <dc:creator>test</dc:creator>
  <cp:lastModifiedBy>DeCoste, Lori (Volpe)</cp:lastModifiedBy>
  <cp:revision>822</cp:revision>
  <cp:lastPrinted>2019-04-16T14:53:25Z</cp:lastPrinted>
  <dcterms:created xsi:type="dcterms:W3CDTF">2012-04-18T16:44:28Z</dcterms:created>
  <dcterms:modified xsi:type="dcterms:W3CDTF">2021-04-05T11:48:43Z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0x010100A304D0D1A273D246BEE00180C9ADF878</vt:lpwstr>
  </property>
</Properties>
</file>