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Lst>
  <p:notesMasterIdLst>
    <p:notesMasterId r:id="rId47"/>
  </p:notesMasterIdLst>
  <p:handoutMasterIdLst>
    <p:handoutMasterId r:id="rId48"/>
  </p:handoutMasterIdLst>
  <p:sldIdLst>
    <p:sldId id="361" r:id="rId5"/>
    <p:sldId id="448" r:id="rId6"/>
    <p:sldId id="258" r:id="rId7"/>
    <p:sldId id="431" r:id="rId8"/>
    <p:sldId id="263" r:id="rId9"/>
    <p:sldId id="265" r:id="rId10"/>
    <p:sldId id="428" r:id="rId11"/>
    <p:sldId id="429" r:id="rId12"/>
    <p:sldId id="430" r:id="rId13"/>
    <p:sldId id="261" r:id="rId14"/>
    <p:sldId id="264" r:id="rId15"/>
    <p:sldId id="262" r:id="rId16"/>
    <p:sldId id="435" r:id="rId17"/>
    <p:sldId id="436" r:id="rId18"/>
    <p:sldId id="274" r:id="rId19"/>
    <p:sldId id="275" r:id="rId20"/>
    <p:sldId id="276" r:id="rId21"/>
    <p:sldId id="277" r:id="rId22"/>
    <p:sldId id="278" r:id="rId23"/>
    <p:sldId id="444" r:id="rId24"/>
    <p:sldId id="266" r:id="rId25"/>
    <p:sldId id="432" r:id="rId26"/>
    <p:sldId id="434" r:id="rId27"/>
    <p:sldId id="433" r:id="rId28"/>
    <p:sldId id="272" r:id="rId29"/>
    <p:sldId id="438" r:id="rId30"/>
    <p:sldId id="273" r:id="rId31"/>
    <p:sldId id="441" r:id="rId32"/>
    <p:sldId id="446" r:id="rId33"/>
    <p:sldId id="447" r:id="rId34"/>
    <p:sldId id="267" r:id="rId35"/>
    <p:sldId id="269" r:id="rId36"/>
    <p:sldId id="280" r:id="rId37"/>
    <p:sldId id="443" r:id="rId38"/>
    <p:sldId id="284" r:id="rId39"/>
    <p:sldId id="285" r:id="rId40"/>
    <p:sldId id="268" r:id="rId41"/>
    <p:sldId id="270" r:id="rId42"/>
    <p:sldId id="286" r:id="rId43"/>
    <p:sldId id="287" r:id="rId44"/>
    <p:sldId id="445" r:id="rId45"/>
    <p:sldId id="427" r:id="rId4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744"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7" name="USDOT_User" initials="U" lastIdx="7" clrIdx="7"/>
  <p:cmAuthor id="1" name="test" initials="t" lastIdx="3" clrIdx="1"/>
  <p:cmAuthor id="2" name="Key, Candace (FTA)" initials="KC(" lastIdx="20" clrIdx="2"/>
  <p:cmAuthor id="3" name="Liu, Jeremy CTR (FTA)" initials="LJC(" lastIdx="14" clrIdx="3"/>
  <p:cmAuthor id="4" name="M.Zolghadr" initials="MZ" lastIdx="8" clrIdx="4"/>
  <p:cmAuthor id="5" name="Adrianne_Malasky" initials="AM" lastIdx="1" clrIdx="5"/>
  <p:cmAuthor id="6" name="Dluger, Angela (FTA)" initials="DA("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48C"/>
    <a:srgbClr val="6B8BA2"/>
    <a:srgbClr val="000000"/>
    <a:srgbClr val="395B74"/>
    <a:srgbClr val="00CC00"/>
    <a:srgbClr val="8FB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61" autoAdjust="0"/>
    <p:restoredTop sz="93979" autoAdjust="0"/>
  </p:normalViewPr>
  <p:slideViewPr>
    <p:cSldViewPr snapToGrid="0" snapToObjects="1">
      <p:cViewPr varScale="1">
        <p:scale>
          <a:sx n="74" d="100"/>
          <a:sy n="74" d="100"/>
        </p:scale>
        <p:origin x="898" y="67"/>
      </p:cViewPr>
      <p:guideLst>
        <p:guide orient="horz" pos="744"/>
        <p:guide pos="288"/>
      </p:guideLst>
    </p:cSldViewPr>
  </p:slideViewPr>
  <p:outlineViewPr>
    <p:cViewPr>
      <p:scale>
        <a:sx n="33" d="100"/>
        <a:sy n="33" d="100"/>
      </p:scale>
      <p:origin x="0" y="-3642"/>
    </p:cViewPr>
  </p:outlineViewPr>
  <p:notesTextViewPr>
    <p:cViewPr>
      <p:scale>
        <a:sx n="125" d="100"/>
        <a:sy n="125" d="100"/>
      </p:scale>
      <p:origin x="0" y="0"/>
    </p:cViewPr>
  </p:notesTextViewPr>
  <p:sorterViewPr>
    <p:cViewPr>
      <p:scale>
        <a:sx n="100" d="100"/>
        <a:sy n="100" d="100"/>
      </p:scale>
      <p:origin x="0" y="-2718"/>
    </p:cViewPr>
  </p:sorterViewPr>
  <p:notesViewPr>
    <p:cSldViewPr snapToGrid="0" snapToObjects="1">
      <p:cViewPr>
        <p:scale>
          <a:sx n="100" d="100"/>
          <a:sy n="100" d="100"/>
        </p:scale>
        <p:origin x="1584" y="-26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ms, Marcia (FTA)" userId="S::marcia.simms@ad.dot.gov::7b845034-58a9-42e7-bb83-20c392f787ec" providerId="AD" clId="Web-{5DB575B7-9490-13B3-FCB4-EACB298D1F09}"/>
    <pc:docChg chg="modSld">
      <pc:chgData name="Simms, Marcia (FTA)" userId="S::marcia.simms@ad.dot.gov::7b845034-58a9-42e7-bb83-20c392f787ec" providerId="AD" clId="Web-{5DB575B7-9490-13B3-FCB4-EACB298D1F09}" dt="2021-03-30T19:06:44.824" v="44" actId="20577"/>
      <pc:docMkLst>
        <pc:docMk/>
      </pc:docMkLst>
      <pc:sldChg chg="modSp">
        <pc:chgData name="Simms, Marcia (FTA)" userId="S::marcia.simms@ad.dot.gov::7b845034-58a9-42e7-bb83-20c392f787ec" providerId="AD" clId="Web-{5DB575B7-9490-13B3-FCB4-EACB298D1F09}" dt="2021-03-30T18:47:50.540" v="17" actId="20577"/>
        <pc:sldMkLst>
          <pc:docMk/>
          <pc:sldMk cId="4091235228" sldId="261"/>
        </pc:sldMkLst>
        <pc:spChg chg="mod">
          <ac:chgData name="Simms, Marcia (FTA)" userId="S::marcia.simms@ad.dot.gov::7b845034-58a9-42e7-bb83-20c392f787ec" providerId="AD" clId="Web-{5DB575B7-9490-13B3-FCB4-EACB298D1F09}" dt="2021-03-30T18:47:50.540" v="17" actId="20577"/>
          <ac:spMkLst>
            <pc:docMk/>
            <pc:sldMk cId="4091235228" sldId="261"/>
            <ac:spMk id="3" creationId="{00000000-0000-0000-0000-000000000000}"/>
          </ac:spMkLst>
        </pc:spChg>
      </pc:sldChg>
      <pc:sldChg chg="modSp">
        <pc:chgData name="Simms, Marcia (FTA)" userId="S::marcia.simms@ad.dot.gov::7b845034-58a9-42e7-bb83-20c392f787ec" providerId="AD" clId="Web-{5DB575B7-9490-13B3-FCB4-EACB298D1F09}" dt="2021-03-30T18:48:51.385" v="24" actId="20577"/>
        <pc:sldMkLst>
          <pc:docMk/>
          <pc:sldMk cId="1548030117" sldId="262"/>
        </pc:sldMkLst>
        <pc:spChg chg="mod">
          <ac:chgData name="Simms, Marcia (FTA)" userId="S::marcia.simms@ad.dot.gov::7b845034-58a9-42e7-bb83-20c392f787ec" providerId="AD" clId="Web-{5DB575B7-9490-13B3-FCB4-EACB298D1F09}" dt="2021-03-30T18:48:51.385" v="24" actId="20577"/>
          <ac:spMkLst>
            <pc:docMk/>
            <pc:sldMk cId="1548030117" sldId="262"/>
            <ac:spMk id="3" creationId="{00000000-0000-0000-0000-000000000000}"/>
          </ac:spMkLst>
        </pc:spChg>
      </pc:sldChg>
      <pc:sldChg chg="modSp">
        <pc:chgData name="Simms, Marcia (FTA)" userId="S::marcia.simms@ad.dot.gov::7b845034-58a9-42e7-bb83-20c392f787ec" providerId="AD" clId="Web-{5DB575B7-9490-13B3-FCB4-EACB298D1F09}" dt="2021-03-30T18:45:15.069" v="4" actId="20577"/>
        <pc:sldMkLst>
          <pc:docMk/>
          <pc:sldMk cId="1026619033" sldId="263"/>
        </pc:sldMkLst>
        <pc:spChg chg="mod">
          <ac:chgData name="Simms, Marcia (FTA)" userId="S::marcia.simms@ad.dot.gov::7b845034-58a9-42e7-bb83-20c392f787ec" providerId="AD" clId="Web-{5DB575B7-9490-13B3-FCB4-EACB298D1F09}" dt="2021-03-30T18:45:15.069" v="4" actId="20577"/>
          <ac:spMkLst>
            <pc:docMk/>
            <pc:sldMk cId="1026619033" sldId="263"/>
            <ac:spMk id="3" creationId="{00000000-0000-0000-0000-000000000000}"/>
          </ac:spMkLst>
        </pc:spChg>
      </pc:sldChg>
      <pc:sldChg chg="modSp">
        <pc:chgData name="Simms, Marcia (FTA)" userId="S::marcia.simms@ad.dot.gov::7b845034-58a9-42e7-bb83-20c392f787ec" providerId="AD" clId="Web-{5DB575B7-9490-13B3-FCB4-EACB298D1F09}" dt="2021-03-30T18:48:10.478" v="20" actId="20577"/>
        <pc:sldMkLst>
          <pc:docMk/>
          <pc:sldMk cId="1155358119" sldId="264"/>
        </pc:sldMkLst>
        <pc:spChg chg="mod">
          <ac:chgData name="Simms, Marcia (FTA)" userId="S::marcia.simms@ad.dot.gov::7b845034-58a9-42e7-bb83-20c392f787ec" providerId="AD" clId="Web-{5DB575B7-9490-13B3-FCB4-EACB298D1F09}" dt="2021-03-30T18:48:10.478" v="20" actId="20577"/>
          <ac:spMkLst>
            <pc:docMk/>
            <pc:sldMk cId="1155358119" sldId="264"/>
            <ac:spMk id="3" creationId="{00000000-0000-0000-0000-000000000000}"/>
          </ac:spMkLst>
        </pc:spChg>
      </pc:sldChg>
      <pc:sldChg chg="modSp">
        <pc:chgData name="Simms, Marcia (FTA)" userId="S::marcia.simms@ad.dot.gov::7b845034-58a9-42e7-bb83-20c392f787ec" providerId="AD" clId="Web-{5DB575B7-9490-13B3-FCB4-EACB298D1F09}" dt="2021-03-30T18:45:27.709" v="6" actId="20577"/>
        <pc:sldMkLst>
          <pc:docMk/>
          <pc:sldMk cId="3777727012" sldId="265"/>
        </pc:sldMkLst>
        <pc:spChg chg="mod">
          <ac:chgData name="Simms, Marcia (FTA)" userId="S::marcia.simms@ad.dot.gov::7b845034-58a9-42e7-bb83-20c392f787ec" providerId="AD" clId="Web-{5DB575B7-9490-13B3-FCB4-EACB298D1F09}" dt="2021-03-30T18:45:27.709" v="6" actId="20577"/>
          <ac:spMkLst>
            <pc:docMk/>
            <pc:sldMk cId="3777727012" sldId="265"/>
            <ac:spMk id="3" creationId="{00000000-0000-0000-0000-000000000000}"/>
          </ac:spMkLst>
        </pc:spChg>
      </pc:sldChg>
      <pc:sldChg chg="modSp">
        <pc:chgData name="Simms, Marcia (FTA)" userId="S::marcia.simms@ad.dot.gov::7b845034-58a9-42e7-bb83-20c392f787ec" providerId="AD" clId="Web-{5DB575B7-9490-13B3-FCB4-EACB298D1F09}" dt="2021-03-30T19:05:36.886" v="36" actId="20577"/>
        <pc:sldMkLst>
          <pc:docMk/>
          <pc:sldMk cId="575456418" sldId="267"/>
        </pc:sldMkLst>
        <pc:spChg chg="mod">
          <ac:chgData name="Simms, Marcia (FTA)" userId="S::marcia.simms@ad.dot.gov::7b845034-58a9-42e7-bb83-20c392f787ec" providerId="AD" clId="Web-{5DB575B7-9490-13B3-FCB4-EACB298D1F09}" dt="2021-03-30T19:05:36.886" v="36" actId="20577"/>
          <ac:spMkLst>
            <pc:docMk/>
            <pc:sldMk cId="575456418" sldId="267"/>
            <ac:spMk id="3" creationId="{00000000-0000-0000-0000-000000000000}"/>
          </ac:spMkLst>
        </pc:spChg>
      </pc:sldChg>
      <pc:sldChg chg="modSp">
        <pc:chgData name="Simms, Marcia (FTA)" userId="S::marcia.simms@ad.dot.gov::7b845034-58a9-42e7-bb83-20c392f787ec" providerId="AD" clId="Web-{5DB575B7-9490-13B3-FCB4-EACB298D1F09}" dt="2021-03-30T19:06:30.043" v="41" actId="20577"/>
        <pc:sldMkLst>
          <pc:docMk/>
          <pc:sldMk cId="4068350195" sldId="268"/>
        </pc:sldMkLst>
        <pc:spChg chg="mod">
          <ac:chgData name="Simms, Marcia (FTA)" userId="S::marcia.simms@ad.dot.gov::7b845034-58a9-42e7-bb83-20c392f787ec" providerId="AD" clId="Web-{5DB575B7-9490-13B3-FCB4-EACB298D1F09}" dt="2021-03-30T19:06:30.043" v="41" actId="20577"/>
          <ac:spMkLst>
            <pc:docMk/>
            <pc:sldMk cId="4068350195" sldId="268"/>
            <ac:spMk id="3" creationId="{00000000-0000-0000-0000-000000000000}"/>
          </ac:spMkLst>
        </pc:spChg>
      </pc:sldChg>
      <pc:sldChg chg="modSp">
        <pc:chgData name="Simms, Marcia (FTA)" userId="S::marcia.simms@ad.dot.gov::7b845034-58a9-42e7-bb83-20c392f787ec" providerId="AD" clId="Web-{5DB575B7-9490-13B3-FCB4-EACB298D1F09}" dt="2021-03-30T19:05:50.605" v="38" actId="20577"/>
        <pc:sldMkLst>
          <pc:docMk/>
          <pc:sldMk cId="1111710202" sldId="269"/>
        </pc:sldMkLst>
        <pc:spChg chg="mod">
          <ac:chgData name="Simms, Marcia (FTA)" userId="S::marcia.simms@ad.dot.gov::7b845034-58a9-42e7-bb83-20c392f787ec" providerId="AD" clId="Web-{5DB575B7-9490-13B3-FCB4-EACB298D1F09}" dt="2021-03-30T19:05:50.605" v="38" actId="20577"/>
          <ac:spMkLst>
            <pc:docMk/>
            <pc:sldMk cId="1111710202" sldId="269"/>
            <ac:spMk id="3" creationId="{00000000-0000-0000-0000-000000000000}"/>
          </ac:spMkLst>
        </pc:spChg>
      </pc:sldChg>
      <pc:sldChg chg="modSp">
        <pc:chgData name="Simms, Marcia (FTA)" userId="S::marcia.simms@ad.dot.gov::7b845034-58a9-42e7-bb83-20c392f787ec" providerId="AD" clId="Web-{5DB575B7-9490-13B3-FCB4-EACB298D1F09}" dt="2021-03-30T19:06:44.824" v="44" actId="20577"/>
        <pc:sldMkLst>
          <pc:docMk/>
          <pc:sldMk cId="565616539" sldId="270"/>
        </pc:sldMkLst>
        <pc:spChg chg="mod">
          <ac:chgData name="Simms, Marcia (FTA)" userId="S::marcia.simms@ad.dot.gov::7b845034-58a9-42e7-bb83-20c392f787ec" providerId="AD" clId="Web-{5DB575B7-9490-13B3-FCB4-EACB298D1F09}" dt="2021-03-30T19:06:44.824" v="44" actId="20577"/>
          <ac:spMkLst>
            <pc:docMk/>
            <pc:sldMk cId="565616539" sldId="270"/>
            <ac:spMk id="3" creationId="{00000000-0000-0000-0000-000000000000}"/>
          </ac:spMkLst>
        </pc:spChg>
      </pc:sldChg>
      <pc:sldChg chg="modSp">
        <pc:chgData name="Simms, Marcia (FTA)" userId="S::marcia.simms@ad.dot.gov::7b845034-58a9-42e7-bb83-20c392f787ec" providerId="AD" clId="Web-{5DB575B7-9490-13B3-FCB4-EACB298D1F09}" dt="2021-03-30T19:01:56.038" v="30" actId="20577"/>
        <pc:sldMkLst>
          <pc:docMk/>
          <pc:sldMk cId="2765127049" sldId="272"/>
        </pc:sldMkLst>
        <pc:spChg chg="mod">
          <ac:chgData name="Simms, Marcia (FTA)" userId="S::marcia.simms@ad.dot.gov::7b845034-58a9-42e7-bb83-20c392f787ec" providerId="AD" clId="Web-{5DB575B7-9490-13B3-FCB4-EACB298D1F09}" dt="2021-03-30T19:01:56.038" v="30" actId="20577"/>
          <ac:spMkLst>
            <pc:docMk/>
            <pc:sldMk cId="2765127049" sldId="272"/>
            <ac:spMk id="3" creationId="{00000000-0000-0000-0000-000000000000}"/>
          </ac:spMkLst>
        </pc:spChg>
      </pc:sldChg>
      <pc:sldChg chg="modSp">
        <pc:chgData name="Simms, Marcia (FTA)" userId="S::marcia.simms@ad.dot.gov::7b845034-58a9-42e7-bb83-20c392f787ec" providerId="AD" clId="Web-{5DB575B7-9490-13B3-FCB4-EACB298D1F09}" dt="2021-03-30T19:04:57.916" v="33" actId="20577"/>
        <pc:sldMkLst>
          <pc:docMk/>
          <pc:sldMk cId="1754569969" sldId="273"/>
        </pc:sldMkLst>
        <pc:spChg chg="mod">
          <ac:chgData name="Simms, Marcia (FTA)" userId="S::marcia.simms@ad.dot.gov::7b845034-58a9-42e7-bb83-20c392f787ec" providerId="AD" clId="Web-{5DB575B7-9490-13B3-FCB4-EACB298D1F09}" dt="2021-03-30T19:04:57.916" v="33" actId="20577"/>
          <ac:spMkLst>
            <pc:docMk/>
            <pc:sldMk cId="1754569969" sldId="273"/>
            <ac:spMk id="3" creationId="{00000000-0000-0000-0000-000000000000}"/>
          </ac:spMkLst>
        </pc:spChg>
      </pc:sldChg>
      <pc:sldChg chg="modSp">
        <pc:chgData name="Simms, Marcia (FTA)" userId="S::marcia.simms@ad.dot.gov::7b845034-58a9-42e7-bb83-20c392f787ec" providerId="AD" clId="Web-{5DB575B7-9490-13B3-FCB4-EACB298D1F09}" dt="2021-03-30T19:00:45.787" v="25" actId="20577"/>
        <pc:sldMkLst>
          <pc:docMk/>
          <pc:sldMk cId="3845732547" sldId="277"/>
        </pc:sldMkLst>
        <pc:spChg chg="mod">
          <ac:chgData name="Simms, Marcia (FTA)" userId="S::marcia.simms@ad.dot.gov::7b845034-58a9-42e7-bb83-20c392f787ec" providerId="AD" clId="Web-{5DB575B7-9490-13B3-FCB4-EACB298D1F09}" dt="2021-03-30T19:00:45.787" v="25" actId="20577"/>
          <ac:spMkLst>
            <pc:docMk/>
            <pc:sldMk cId="3845732547" sldId="277"/>
            <ac:spMk id="3" creationId="{00000000-0000-0000-0000-000000000000}"/>
          </ac:spMkLst>
        </pc:spChg>
      </pc:sldChg>
      <pc:sldChg chg="modSp">
        <pc:chgData name="Simms, Marcia (FTA)" userId="S::marcia.simms@ad.dot.gov::7b845034-58a9-42e7-bb83-20c392f787ec" providerId="AD" clId="Web-{5DB575B7-9490-13B3-FCB4-EACB298D1F09}" dt="2021-03-30T18:46:10.726" v="12" actId="20577"/>
        <pc:sldMkLst>
          <pc:docMk/>
          <pc:sldMk cId="2241862552" sldId="429"/>
        </pc:sldMkLst>
        <pc:spChg chg="mod">
          <ac:chgData name="Simms, Marcia (FTA)" userId="S::marcia.simms@ad.dot.gov::7b845034-58a9-42e7-bb83-20c392f787ec" providerId="AD" clId="Web-{5DB575B7-9490-13B3-FCB4-EACB298D1F09}" dt="2021-03-30T18:46:10.726" v="12" actId="20577"/>
          <ac:spMkLst>
            <pc:docMk/>
            <pc:sldMk cId="2241862552" sldId="429"/>
            <ac:spMk id="3" creationId="{00000000-0000-0000-0000-000000000000}"/>
          </ac:spMkLst>
        </pc:spChg>
      </pc:sldChg>
      <pc:sldChg chg="modSp">
        <pc:chgData name="Simms, Marcia (FTA)" userId="S::marcia.simms@ad.dot.gov::7b845034-58a9-42e7-bb83-20c392f787ec" providerId="AD" clId="Web-{5DB575B7-9490-13B3-FCB4-EACB298D1F09}" dt="2021-03-30T19:01:05.444" v="26" actId="20577"/>
        <pc:sldMkLst>
          <pc:docMk/>
          <pc:sldMk cId="2558766022" sldId="444"/>
        </pc:sldMkLst>
        <pc:spChg chg="mod">
          <ac:chgData name="Simms, Marcia (FTA)" userId="S::marcia.simms@ad.dot.gov::7b845034-58a9-42e7-bb83-20c392f787ec" providerId="AD" clId="Web-{5DB575B7-9490-13B3-FCB4-EACB298D1F09}" dt="2021-03-30T19:01:05.444" v="26" actId="20577"/>
          <ac:spMkLst>
            <pc:docMk/>
            <pc:sldMk cId="2558766022" sldId="444"/>
            <ac:spMk id="4" creationId="{AE272C9A-40DA-4BED-A956-A192FD69C8C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2757" tIns="46378" rIns="92757" bIns="46378" rtlCol="0"/>
          <a:lstStyle>
            <a:lvl1pPr algn="r">
              <a:defRPr sz="1200"/>
            </a:lvl1pPr>
          </a:lstStyle>
          <a:p>
            <a:fld id="{1DC33813-86A8-492A-AE12-98AAEACF43FF}" type="datetimeFigureOut">
              <a:rPr lang="en-US" smtClean="0"/>
              <a:pPr/>
              <a:t>4/2/2021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757" tIns="46378" rIns="92757" bIns="46378" rtlCol="0" anchor="b"/>
          <a:lstStyle>
            <a:lvl1pPr algn="r">
              <a:defRPr sz="1200"/>
            </a:lvl1pPr>
          </a:lstStyle>
          <a:p>
            <a:fld id="{32BDEEE6-70E4-425C-905B-2A4AC3985FF0}" type="slidenum">
              <a:rPr lang="en-US" smtClean="0"/>
              <a:pPr/>
              <a:t>‹#›</a:t>
            </a:fld>
            <a:endParaRPr lang="en-US" dirty="0"/>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C212F185-B6B5-4E3A-AD87-2FF3BCD19979}" type="datetimeFigureOut">
              <a:rPr lang="en-US" smtClean="0"/>
              <a:pPr/>
              <a:t>4/2/2021</a:t>
            </a:fld>
            <a:endParaRPr lang="en-US" dirty="0"/>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74FDF521-A8C0-47CF-B688-3383CB252F15}" type="slidenum">
              <a:rPr lang="en-US" smtClean="0"/>
              <a:pPr/>
              <a:t>‹#›</a:t>
            </a:fld>
            <a:endParaRPr lang="en-US" dirty="0"/>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183380"/>
          </a:xfrm>
          <a:prstGeom prst="rect">
            <a:avLst/>
          </a:prstGeom>
        </p:spPr>
        <p:txBody>
          <a:bodyPr lIns="91427" tIns="45713" rIns="91427" bIns="45713">
            <a:normAutofit/>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97862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atin typeface="Gill Sans MT" panose="020B0502020104020203" pitchFamily="34" charset="0"/>
              </a:defRPr>
            </a:lvl1pPr>
          </a:lstStyle>
          <a:p>
            <a:r>
              <a:rPr lang="en-US" dirty="0"/>
              <a:t>Click to edit Master title style</a:t>
            </a:r>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latin typeface="Gill Sans MT" panose="020B05020201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lvl1pPr>
              <a:defRPr>
                <a:latin typeface="Gill Sans MT" panose="020B0502020104020203"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561860"/>
            <a:ext cx="6019800" cy="5564303"/>
          </a:xfrm>
        </p:spPr>
        <p:txBody>
          <a:bodyPr vert="eaVert"/>
          <a:lstStyle>
            <a:lvl1pPr>
              <a:defRPr>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rgbClr val="395B74"/>
                </a:solidFill>
                <a:latin typeface="Gill Sans MT" panose="020B0502020104020203" pitchFamily="34" charset="0"/>
                <a:cs typeface="Raav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Gill Sans MT" pitchFamily="34" charset="0"/>
              </a:defRPr>
            </a:lvl1pPr>
            <a:lvl2pPr>
              <a:defRPr sz="2000">
                <a:latin typeface="Gill Sans MT" pitchFamily="34" charset="0"/>
              </a:defRPr>
            </a:lvl2pPr>
            <a:lvl3pPr>
              <a:defRPr sz="1800">
                <a:latin typeface="Gill Sans MT" pitchFamily="34" charset="0"/>
              </a:defRPr>
            </a:lvl3pPr>
            <a:lvl4pPr>
              <a:defRPr sz="1600">
                <a:latin typeface="Gill Sans MT" pitchFamily="34" charset="0"/>
              </a:defRPr>
            </a:lvl4pPr>
            <a:lvl5pPr>
              <a:defRPr sz="1600">
                <a:latin typeface="Gill Sans MT" pitchFamily="34" charset="0"/>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Gill Sans MT" panose="020B0502020104020203"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ill Sans MT" panose="020B05020201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atin typeface="Gill Sans MT" panose="020B0502020104020203" pitchFamily="34" charset="0"/>
              </a:defRPr>
            </a:lvl1pPr>
          </a:lstStyle>
          <a:p>
            <a:pPr>
              <a:defRPr/>
            </a:pPr>
            <a:fld id="{F00A00CB-2C12-43BD-8097-0EF59CD27AF0}"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5724"/>
            <a:ext cx="8229600" cy="932729"/>
          </a:xfrm>
        </p:spPr>
        <p:txBody>
          <a:bodyPr/>
          <a:lstStyle>
            <a:lvl1pPr>
              <a:defRPr>
                <a:latin typeface="Gill Sans MT" panose="020B0502020104020203"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atin typeface="Gill Sans MT" panose="020B0502020104020203" pitchFamily="34" charset="0"/>
              </a:defRPr>
            </a:lvl1pPr>
            <a:lvl2pPr>
              <a:defRPr sz="2000">
                <a:latin typeface="Gill Sans MT" panose="020B0502020104020203" pitchFamily="34" charset="0"/>
              </a:defRPr>
            </a:lvl2pPr>
            <a:lvl3pPr>
              <a:defRPr sz="1800">
                <a:latin typeface="Gill Sans MT" panose="020B0502020104020203" pitchFamily="34" charset="0"/>
              </a:defRPr>
            </a:lvl3pPr>
            <a:lvl4pPr>
              <a:defRPr sz="1600">
                <a:latin typeface="Gill Sans MT" panose="020B0502020104020203" pitchFamily="34" charset="0"/>
              </a:defRPr>
            </a:lvl4pPr>
            <a:lvl5pPr>
              <a:defRPr sz="1600">
                <a:latin typeface="Gill Sans MT" panose="020B0502020104020203"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400">
                <a:latin typeface="Gill Sans MT" panose="020B0502020104020203" pitchFamily="34" charset="0"/>
              </a:defRPr>
            </a:lvl1pPr>
            <a:lvl2pPr>
              <a:defRPr sz="2000">
                <a:latin typeface="Gill Sans MT" panose="020B0502020104020203" pitchFamily="34" charset="0"/>
              </a:defRPr>
            </a:lvl2pPr>
            <a:lvl3pPr>
              <a:defRPr sz="1800">
                <a:latin typeface="Gill Sans MT" panose="020B0502020104020203" pitchFamily="34" charset="0"/>
              </a:defRPr>
            </a:lvl3pPr>
            <a:lvl4pPr>
              <a:defRPr sz="1600">
                <a:latin typeface="Gill Sans MT" panose="020B0502020104020203" pitchFamily="34" charset="0"/>
              </a:defRPr>
            </a:lvl4pPr>
            <a:lvl5pPr>
              <a:defRPr sz="1600">
                <a:latin typeface="Gill Sans MT" panose="020B0502020104020203"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Gill Sans MT" panose="020B05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Gill Sans MT" panose="020B0502020104020203" pitchFamily="34" charset="0"/>
              </a:defRPr>
            </a:lvl1pPr>
            <a:lvl2pPr>
              <a:defRPr sz="2000">
                <a:latin typeface="Gill Sans MT" panose="020B0502020104020203" pitchFamily="34" charset="0"/>
              </a:defRPr>
            </a:lvl2pPr>
            <a:lvl3pPr>
              <a:defRPr sz="1800">
                <a:latin typeface="Gill Sans MT" panose="020B0502020104020203" pitchFamily="34" charset="0"/>
              </a:defRPr>
            </a:lvl3pPr>
            <a:lvl4pPr>
              <a:defRPr sz="1600">
                <a:latin typeface="Gill Sans MT" panose="020B0502020104020203" pitchFamily="34" charset="0"/>
              </a:defRPr>
            </a:lvl4pPr>
            <a:lvl5pPr>
              <a:defRPr sz="1600">
                <a:latin typeface="Gill Sans MT" panose="020B050202010402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Gill Sans MT" panose="020B05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Gill Sans MT" panose="020B0502020104020203" pitchFamily="34" charset="0"/>
              </a:defRPr>
            </a:lvl1pPr>
            <a:lvl2pPr>
              <a:defRPr sz="2000">
                <a:latin typeface="Gill Sans MT" panose="020B0502020104020203" pitchFamily="34" charset="0"/>
              </a:defRPr>
            </a:lvl2pPr>
            <a:lvl3pPr>
              <a:defRPr sz="1800">
                <a:latin typeface="Gill Sans MT" panose="020B0502020104020203" pitchFamily="34" charset="0"/>
              </a:defRPr>
            </a:lvl3pPr>
            <a:lvl4pPr>
              <a:defRPr sz="1600">
                <a:latin typeface="Gill Sans MT" panose="020B0502020104020203" pitchFamily="34" charset="0"/>
              </a:defRPr>
            </a:lvl4pPr>
            <a:lvl5pPr>
              <a:defRPr sz="1600">
                <a:latin typeface="Gill Sans MT" panose="020B050202010402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atin typeface="Gill Sans MT" panose="020B0502020104020203" pitchFamily="34" charset="0"/>
              </a:defRPr>
            </a:lvl1pPr>
          </a:lstStyle>
          <a:p>
            <a:pPr>
              <a:defRPr/>
            </a:pPr>
            <a:fld id="{F00A00CB-2C12-43BD-8097-0EF59CD27AF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a:t>Click to edit Master title style</a:t>
            </a:r>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Gill Sans MT" panose="020B0502020104020203"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Gill Sans MT" panose="020B0502020104020203" pitchFamily="34" charset="0"/>
              </a:defRPr>
            </a:lvl1pPr>
            <a:lvl2pPr>
              <a:defRPr sz="2800">
                <a:latin typeface="Gill Sans MT" panose="020B0502020104020203" pitchFamily="34" charset="0"/>
              </a:defRPr>
            </a:lvl2pPr>
            <a:lvl3pPr>
              <a:defRPr sz="2400">
                <a:latin typeface="Gill Sans MT" panose="020B0502020104020203" pitchFamily="34" charset="0"/>
              </a:defRPr>
            </a:lvl3pPr>
            <a:lvl4pPr>
              <a:defRPr sz="2000">
                <a:latin typeface="Gill Sans MT" panose="020B0502020104020203" pitchFamily="34" charset="0"/>
              </a:defRPr>
            </a:lvl4pPr>
            <a:lvl5pPr>
              <a:defRPr sz="2000">
                <a:latin typeface="Gill Sans MT" panose="020B0502020104020203"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Gill Sans MT" panose="020B05020201040202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Gill Sans MT" panose="020B0502020104020203"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Gill Sans MT" panose="020B05020201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ill Sans MT" panose="020B05020201040202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panose="020B0502020104020203" pitchFamily="34" charset="0"/>
                <a:cs typeface="Gill Sans MT" panose="020B0502020104020203" pitchFamily="34" charset="0"/>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header4-01-0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2800" b="1" i="0" kern="1200" baseline="0">
          <a:solidFill>
            <a:srgbClr val="395B74"/>
          </a:solidFill>
          <a:latin typeface="Gill Sans MT" panose="020B0502020104020203" pitchFamily="34" charset="0"/>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ternationalcredentialing.org/memberboards" TargetMode="External"/><Relationship Id="rId2" Type="http://schemas.openxmlformats.org/officeDocument/2006/relationships/hyperlink" Target="https://www.naadac.org/sap-directory" TargetMode="External"/><Relationship Id="rId1" Type="http://schemas.openxmlformats.org/officeDocument/2006/relationships/slideLayout" Target="../slideLayouts/slideLayout2.xml"/><Relationship Id="rId4" Type="http://schemas.openxmlformats.org/officeDocument/2006/relationships/hyperlink" Target="https://www.nbcc.org/search/counselorfin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ransportation.gov/odapc/Approved-Evidential-Breath-Measurement-Devic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cmcnulty@cahillswift.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686296" y="2047875"/>
            <a:ext cx="5764668" cy="3937289"/>
          </a:xfrm>
        </p:spPr>
        <p:txBody>
          <a:bodyPr rtlCol="0" anchor="t">
            <a:normAutofit fontScale="90000"/>
          </a:bodyPr>
          <a:lstStyle/>
          <a:p>
            <a:pPr fontAlgn="auto">
              <a:spcAft>
                <a:spcPts val="0"/>
              </a:spcAft>
              <a:defRPr/>
            </a:pPr>
            <a:r>
              <a:rPr lang="en-US" sz="3600" dirty="0">
                <a:solidFill>
                  <a:srgbClr val="385B74"/>
                </a:solidFill>
                <a:ea typeface="Arial Unicode MS" panose="020B0604020202020204" pitchFamily="34" charset="-128"/>
                <a:cs typeface="Arial Unicode MS" panose="020B0604020202020204" pitchFamily="34" charset="-128"/>
              </a:rPr>
              <a:t>Testing for Small and Rural Transit Employers: Challenges and Best Practices </a:t>
            </a:r>
            <a:br>
              <a:rPr lang="en-US" sz="36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Craig McNulty</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Cahill Swift</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FTA Drug and </a:t>
            </a:r>
            <a:r>
              <a:rPr lang="en-US" sz="2400" dirty="0" smtClean="0">
                <a:solidFill>
                  <a:srgbClr val="385B74"/>
                </a:solidFill>
                <a:ea typeface="Arial Unicode MS" panose="020B0604020202020204" pitchFamily="34" charset="-128"/>
                <a:cs typeface="Arial Unicode MS" panose="020B0604020202020204" pitchFamily="34" charset="-128"/>
              </a:rPr>
              <a:t>Alcohol Program</a:t>
            </a:r>
            <a:r>
              <a:rPr lang="en-US" sz="2400" dirty="0">
                <a:solidFill>
                  <a:srgbClr val="385B74"/>
                </a:solidFill>
                <a:ea typeface="Arial Unicode MS" panose="020B0604020202020204" pitchFamily="34" charset="-128"/>
                <a:cs typeface="Arial Unicode MS" panose="020B0604020202020204" pitchFamily="34" charset="-128"/>
              </a:rPr>
              <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National Conference</a:t>
            </a:r>
            <a:br>
              <a:rPr lang="en-US" sz="2400" dirty="0">
                <a:solidFill>
                  <a:srgbClr val="385B74"/>
                </a:solidFill>
                <a:ea typeface="Arial Unicode MS" panose="020B0604020202020204" pitchFamily="34" charset="-128"/>
                <a:cs typeface="Arial Unicode MS" panose="020B0604020202020204" pitchFamily="34" charset="-128"/>
              </a:rPr>
            </a:br>
            <a:r>
              <a:rPr lang="en-US" sz="2400" dirty="0">
                <a:solidFill>
                  <a:srgbClr val="385B74"/>
                </a:solidFill>
                <a:ea typeface="Arial Unicode MS" panose="020B0604020202020204" pitchFamily="34" charset="-128"/>
                <a:cs typeface="Arial Unicode MS" panose="020B0604020202020204" pitchFamily="34" charset="-128"/>
              </a:rPr>
              <a:t>May 12, 2021</a:t>
            </a:r>
            <a:r>
              <a:rPr lang="en-US" sz="1800" dirty="0">
                <a:solidFill>
                  <a:srgbClr val="385B74"/>
                </a:solidFill>
                <a:ea typeface="Arial Unicode MS" panose="020B0604020202020204" pitchFamily="34" charset="-128"/>
                <a:cs typeface="Arial Unicode MS" panose="020B0604020202020204" pitchFamily="34" charset="-128"/>
              </a:rPr>
              <a:t/>
            </a:r>
            <a:br>
              <a:rPr lang="en-US" sz="1800" dirty="0">
                <a:solidFill>
                  <a:srgbClr val="385B74"/>
                </a:solidFill>
                <a:ea typeface="Arial Unicode MS" panose="020B0604020202020204" pitchFamily="34" charset="-128"/>
                <a:cs typeface="Arial Unicode MS" panose="020B0604020202020204" pitchFamily="34" charset="-128"/>
              </a:rPr>
            </a:br>
            <a:r>
              <a:rPr lang="en-US" sz="2000" dirty="0">
                <a:solidFill>
                  <a:srgbClr val="385B74"/>
                </a:solidFill>
                <a:ea typeface="Arial Unicode MS" panose="020B0604020202020204" pitchFamily="34" charset="-128"/>
                <a:cs typeface="Arial Unicode MS" panose="020B0604020202020204" pitchFamily="34" charset="-128"/>
              </a:rPr>
              <a:t/>
            </a:r>
            <a:br>
              <a:rPr lang="en-US" sz="2000" dirty="0">
                <a:solidFill>
                  <a:srgbClr val="385B74"/>
                </a:solidFill>
                <a:ea typeface="Arial Unicode MS" panose="020B0604020202020204" pitchFamily="34" charset="-128"/>
                <a:cs typeface="Arial Unicode MS" panose="020B0604020202020204" pitchFamily="34" charset="-128"/>
              </a:rPr>
            </a:br>
            <a:r>
              <a:rPr lang="en-US" sz="1800" dirty="0">
                <a:solidFill>
                  <a:srgbClr val="385B74"/>
                </a:solidFill>
                <a:ea typeface="Arial Unicode MS" panose="020B0604020202020204" pitchFamily="34" charset="-128"/>
                <a:cs typeface="Arial Unicode MS" panose="020B0604020202020204" pitchFamily="34" charset="-128"/>
              </a:rPr>
              <a:t/>
            </a:r>
            <a:br>
              <a:rPr lang="en-US" sz="1800" dirty="0">
                <a:solidFill>
                  <a:srgbClr val="385B74"/>
                </a:solidFill>
                <a:ea typeface="Arial Unicode MS" panose="020B0604020202020204" pitchFamily="34" charset="-128"/>
                <a:cs typeface="Arial Unicode MS" panose="020B0604020202020204" pitchFamily="34" charset="-128"/>
              </a:rPr>
            </a:br>
            <a:r>
              <a:rPr lang="en-US" sz="1800" dirty="0">
                <a:solidFill>
                  <a:srgbClr val="385B74"/>
                </a:solidFill>
                <a:ea typeface="Arial Unicode MS" panose="020B0604020202020204" pitchFamily="34" charset="-128"/>
                <a:cs typeface="Arial Unicode MS" panose="020B0604020202020204" pitchFamily="34" charset="-128"/>
              </a:rPr>
              <a:t/>
            </a:r>
            <a:br>
              <a:rPr lang="en-US" sz="1800" dirty="0">
                <a:solidFill>
                  <a:srgbClr val="385B74"/>
                </a:solidFill>
                <a:ea typeface="Arial Unicode MS" panose="020B0604020202020204" pitchFamily="34" charset="-128"/>
                <a:cs typeface="Arial Unicode MS" panose="020B0604020202020204" pitchFamily="34" charset="-128"/>
              </a:rPr>
            </a:br>
            <a:endParaRPr lang="en-US" sz="1800" dirty="0">
              <a:solidFill>
                <a:schemeClr val="tx1"/>
              </a:solidFill>
              <a:ea typeface="Arial Unicode MS" panose="020B0604020202020204" pitchFamily="34" charset="-128"/>
              <a:cs typeface="Arial Unicode MS" panose="020B0604020202020204" pitchFamily="34" charset="-128"/>
            </a:endParaRPr>
          </a:p>
        </p:txBody>
      </p:sp>
      <p:sp>
        <p:nvSpPr>
          <p:cNvPr id="4" name="TextBox 3"/>
          <p:cNvSpPr txBox="1"/>
          <p:nvPr/>
        </p:nvSpPr>
        <p:spPr>
          <a:xfrm>
            <a:off x="8219621" y="669314"/>
            <a:ext cx="571500" cy="707886"/>
          </a:xfrm>
          <a:prstGeom prst="rect">
            <a:avLst/>
          </a:prstGeom>
          <a:noFill/>
        </p:spPr>
        <p:txBody>
          <a:bodyPr wrap="square" rtlCol="0">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endParaRPr lang="en-US" sz="4000" dirty="0">
              <a:solidFill>
                <a:srgbClr val="FF0000"/>
              </a:solidFill>
            </a:endParaRPr>
          </a:p>
        </p:txBody>
      </p:sp>
    </p:spTree>
    <p:extLst>
      <p:ext uri="{BB962C8B-B14F-4D97-AF65-F5344CB8AC3E}">
        <p14:creationId xmlns:p14="http://schemas.microsoft.com/office/powerpoint/2010/main" val="320479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Training</a:t>
            </a:r>
            <a:endParaRPr lang="en-US" dirty="0"/>
          </a:p>
        </p:txBody>
      </p:sp>
      <p:sp>
        <p:nvSpPr>
          <p:cNvPr id="3" name="Content Placeholder 2"/>
          <p:cNvSpPr>
            <a:spLocks noGrp="1"/>
          </p:cNvSpPr>
          <p:nvPr>
            <p:ph idx="1"/>
          </p:nvPr>
        </p:nvSpPr>
        <p:spPr/>
        <p:txBody>
          <a:bodyPr/>
          <a:lstStyle/>
          <a:p>
            <a:endParaRPr lang="en-US" dirty="0"/>
          </a:p>
          <a:p>
            <a:r>
              <a:rPr lang="en-US" dirty="0">
                <a:latin typeface="Gill Sans MT"/>
                <a:ea typeface="ＭＳ Ｐゴシック"/>
              </a:rPr>
              <a:t>DAPM was never trained. </a:t>
            </a:r>
            <a:endParaRPr lang="en-US" dirty="0"/>
          </a:p>
          <a:p>
            <a:pPr lvl="1"/>
            <a:r>
              <a:rPr lang="en-US" dirty="0"/>
              <a:t>Or received ineffective training</a:t>
            </a:r>
          </a:p>
          <a:p>
            <a:endParaRPr lang="en-US" dirty="0"/>
          </a:p>
          <a:p>
            <a:r>
              <a:rPr lang="en-US" dirty="0">
                <a:latin typeface="Gill Sans MT"/>
                <a:ea typeface="ＭＳ Ｐゴシック"/>
              </a:rPr>
              <a:t>Only DAPM knows </a:t>
            </a:r>
            <a:r>
              <a:rPr lang="en-US" dirty="0" smtClean="0">
                <a:latin typeface="Gill Sans MT"/>
                <a:ea typeface="ＭＳ Ｐゴシック"/>
              </a:rPr>
              <a:t>rules.</a:t>
            </a:r>
            <a:endParaRPr lang="en-US" dirty="0"/>
          </a:p>
          <a:p>
            <a:pPr lvl="1"/>
            <a:r>
              <a:rPr lang="en-US" dirty="0"/>
              <a:t>There is no backup</a:t>
            </a:r>
          </a:p>
          <a:p>
            <a:endParaRPr lang="en-US" dirty="0"/>
          </a:p>
        </p:txBody>
      </p:sp>
    </p:spTree>
    <p:extLst>
      <p:ext uri="{BB962C8B-B14F-4D97-AF65-F5344CB8AC3E}">
        <p14:creationId xmlns:p14="http://schemas.microsoft.com/office/powerpoint/2010/main" val="409123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endParaRPr lang="en-US" dirty="0"/>
          </a:p>
          <a:p>
            <a:r>
              <a:rPr lang="en-US" dirty="0">
                <a:latin typeface="Gill Sans MT"/>
                <a:ea typeface="ＭＳ Ｐゴシック"/>
              </a:rPr>
              <a:t>Compliant </a:t>
            </a:r>
            <a:r>
              <a:rPr lang="en-US">
                <a:latin typeface="Gill Sans MT"/>
                <a:ea typeface="ＭＳ Ｐゴシック"/>
              </a:rPr>
              <a:t>policy.</a:t>
            </a:r>
            <a:endParaRPr lang="en-US" dirty="0"/>
          </a:p>
          <a:p>
            <a:pPr lvl="1"/>
            <a:r>
              <a:rPr lang="en-US" dirty="0"/>
              <a:t>Will help establish required baselines </a:t>
            </a:r>
          </a:p>
          <a:p>
            <a:pPr lvl="1"/>
            <a:endParaRPr lang="en-US" dirty="0"/>
          </a:p>
          <a:p>
            <a:r>
              <a:rPr lang="en-US">
                <a:latin typeface="Gill Sans MT"/>
                <a:ea typeface="ＭＳ Ｐゴシック"/>
              </a:rPr>
              <a:t>Employee/supervisor training.</a:t>
            </a:r>
            <a:endParaRPr lang="en-US"/>
          </a:p>
          <a:p>
            <a:pPr lvl="1"/>
            <a:r>
              <a:rPr lang="en-US" dirty="0"/>
              <a:t>60-minute drug awareness </a:t>
            </a:r>
          </a:p>
          <a:p>
            <a:pPr lvl="1"/>
            <a:r>
              <a:rPr lang="en-US" dirty="0"/>
              <a:t>Reasonable Suspicion (60/60)</a:t>
            </a:r>
          </a:p>
          <a:p>
            <a:pPr lvl="1"/>
            <a:r>
              <a:rPr lang="en-US" dirty="0"/>
              <a:t>Post-Accident thresholds and timeframes</a:t>
            </a:r>
          </a:p>
          <a:p>
            <a:endParaRPr lang="en-US" dirty="0"/>
          </a:p>
          <a:p>
            <a:r>
              <a:rPr lang="en-US">
                <a:latin typeface="Gill Sans MT"/>
                <a:ea typeface="ＭＳ Ｐゴシック"/>
              </a:rPr>
              <a:t>Display and distribution of materials.</a:t>
            </a:r>
            <a:endParaRPr lang="en-US"/>
          </a:p>
          <a:p>
            <a:endParaRPr lang="en-US" dirty="0"/>
          </a:p>
        </p:txBody>
      </p:sp>
    </p:spTree>
    <p:extLst>
      <p:ext uri="{BB962C8B-B14F-4D97-AF65-F5344CB8AC3E}">
        <p14:creationId xmlns:p14="http://schemas.microsoft.com/office/powerpoint/2010/main" val="1155358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Unfavorable Geography</a:t>
            </a:r>
            <a:endParaRPr lang="en-US" dirty="0"/>
          </a:p>
        </p:txBody>
      </p:sp>
      <p:sp>
        <p:nvSpPr>
          <p:cNvPr id="3" name="Content Placeholder 2"/>
          <p:cNvSpPr>
            <a:spLocks noGrp="1"/>
          </p:cNvSpPr>
          <p:nvPr>
            <p:ph idx="1"/>
          </p:nvPr>
        </p:nvSpPr>
        <p:spPr/>
        <p:txBody>
          <a:bodyPr/>
          <a:lstStyle/>
          <a:p>
            <a:endParaRPr lang="en-US" dirty="0"/>
          </a:p>
          <a:p>
            <a:r>
              <a:rPr lang="en-US" dirty="0">
                <a:latin typeface="Gill Sans MT"/>
                <a:ea typeface="ＭＳ Ｐゴシック"/>
              </a:rPr>
              <a:t>Isolated</a:t>
            </a:r>
            <a:r>
              <a:rPr lang="en-US">
                <a:latin typeface="Gill Sans MT"/>
                <a:ea typeface="ＭＳ Ｐゴシック"/>
              </a:rPr>
              <a:t> location...</a:t>
            </a:r>
            <a:endParaRPr lang="en-US"/>
          </a:p>
          <a:p>
            <a:pPr lvl="1"/>
            <a:r>
              <a:rPr lang="en-US" dirty="0"/>
              <a:t>Or multiple remote locations</a:t>
            </a:r>
          </a:p>
          <a:p>
            <a:pPr lvl="1"/>
            <a:endParaRPr lang="en-US" dirty="0"/>
          </a:p>
          <a:p>
            <a:r>
              <a:rPr lang="en-US" dirty="0">
                <a:latin typeface="Gill Sans MT"/>
                <a:ea typeface="ＭＳ Ｐゴシック"/>
              </a:rPr>
              <a:t>… which lead to specific random, post-accident, and </a:t>
            </a:r>
            <a:r>
              <a:rPr lang="en-US">
                <a:latin typeface="Gill Sans MT"/>
                <a:ea typeface="ＭＳ Ｐゴシック"/>
              </a:rPr>
              <a:t>reasonable suspicion testing difficulties.</a:t>
            </a:r>
            <a:endParaRPr lang="en-US"/>
          </a:p>
        </p:txBody>
      </p:sp>
    </p:spTree>
    <p:extLst>
      <p:ext uri="{BB962C8B-B14F-4D97-AF65-F5344CB8AC3E}">
        <p14:creationId xmlns:p14="http://schemas.microsoft.com/office/powerpoint/2010/main" val="154803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Unfavorable Geography</a:t>
            </a:r>
            <a:endParaRPr lang="en-US" dirty="0"/>
          </a:p>
        </p:txBody>
      </p:sp>
      <p:sp>
        <p:nvSpPr>
          <p:cNvPr id="3" name="Content Placeholder 2"/>
          <p:cNvSpPr>
            <a:spLocks noGrp="1"/>
          </p:cNvSpPr>
          <p:nvPr>
            <p:ph idx="1"/>
          </p:nvPr>
        </p:nvSpPr>
        <p:spPr/>
        <p:txBody>
          <a:bodyPr/>
          <a:lstStyle/>
          <a:p>
            <a:endParaRPr lang="en-US" dirty="0"/>
          </a:p>
          <a:p>
            <a:r>
              <a:rPr lang="en-US" dirty="0"/>
              <a:t>Isolated location</a:t>
            </a:r>
          </a:p>
          <a:p>
            <a:pPr lvl="1"/>
            <a:r>
              <a:rPr lang="en-US" dirty="0"/>
              <a:t>Inability to locate “</a:t>
            </a:r>
            <a:r>
              <a:rPr lang="en-US" i="1" dirty="0"/>
              <a:t>readily available</a:t>
            </a:r>
            <a:r>
              <a:rPr lang="en-US" dirty="0"/>
              <a:t>” Substance Abuse Professionals (SAPs)</a:t>
            </a:r>
          </a:p>
        </p:txBody>
      </p:sp>
    </p:spTree>
    <p:extLst>
      <p:ext uri="{BB962C8B-B14F-4D97-AF65-F5344CB8AC3E}">
        <p14:creationId xmlns:p14="http://schemas.microsoft.com/office/powerpoint/2010/main" val="1418305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Find a Qualified SAP </a:t>
            </a:r>
            <a:endParaRPr lang="en-US" dirty="0"/>
          </a:p>
        </p:txBody>
      </p:sp>
      <p:sp>
        <p:nvSpPr>
          <p:cNvPr id="3" name="Content Placeholder 2"/>
          <p:cNvSpPr>
            <a:spLocks noGrp="1"/>
          </p:cNvSpPr>
          <p:nvPr>
            <p:ph idx="1"/>
          </p:nvPr>
        </p:nvSpPr>
        <p:spPr/>
        <p:txBody>
          <a:bodyPr/>
          <a:lstStyle/>
          <a:p>
            <a:pPr marL="0" indent="0" algn="ctr">
              <a:buNone/>
            </a:pPr>
            <a:r>
              <a:rPr lang="en-US" b="1" dirty="0"/>
              <a:t>Organizations approved by the Office of Drug and Alcohol Policy and Compliance (ODAPC)</a:t>
            </a:r>
          </a:p>
          <a:p>
            <a:pPr lvl="4"/>
            <a:endParaRPr lang="en-US" dirty="0"/>
          </a:p>
          <a:p>
            <a:r>
              <a:rPr lang="en-US" dirty="0"/>
              <a:t>National Association of Alcoholism and Drug Abuse Counselors Certification Commission (NAADAC)</a:t>
            </a:r>
          </a:p>
          <a:p>
            <a:pPr lvl="1"/>
            <a:r>
              <a:rPr lang="en-US" dirty="0">
                <a:hlinkClick r:id="rId2"/>
              </a:rPr>
              <a:t>https://www.naadac.org/sap-directory</a:t>
            </a:r>
            <a:endParaRPr lang="en-US" dirty="0"/>
          </a:p>
          <a:p>
            <a:pPr lvl="4"/>
            <a:endParaRPr lang="en-US" dirty="0"/>
          </a:p>
          <a:p>
            <a:r>
              <a:rPr lang="en-US" dirty="0"/>
              <a:t>International Certification Reciprocity Consortium (ICRC)</a:t>
            </a:r>
          </a:p>
          <a:p>
            <a:pPr lvl="1"/>
            <a:r>
              <a:rPr lang="en-US" dirty="0">
                <a:hlinkClick r:id="rId3"/>
              </a:rPr>
              <a:t>https://internationalcredentialing.org/memberboards</a:t>
            </a:r>
            <a:r>
              <a:rPr lang="en-US" dirty="0"/>
              <a:t>  </a:t>
            </a:r>
          </a:p>
          <a:p>
            <a:pPr lvl="4"/>
            <a:endParaRPr lang="en-US" dirty="0"/>
          </a:p>
          <a:p>
            <a:r>
              <a:rPr lang="en-US" dirty="0"/>
              <a:t>National Board for Certified Counselors (NBCC)</a:t>
            </a:r>
          </a:p>
          <a:p>
            <a:pPr lvl="1"/>
            <a:r>
              <a:rPr lang="en-US" dirty="0">
                <a:hlinkClick r:id="rId4"/>
              </a:rPr>
              <a:t>https://www.nbcc.org/search/counselorfind</a:t>
            </a:r>
            <a:r>
              <a:rPr lang="en-US" dirty="0"/>
              <a:t> </a:t>
            </a:r>
          </a:p>
          <a:p>
            <a:endParaRPr lang="en-US" dirty="0"/>
          </a:p>
        </p:txBody>
      </p:sp>
    </p:spTree>
    <p:extLst>
      <p:ext uri="{BB962C8B-B14F-4D97-AF65-F5344CB8AC3E}">
        <p14:creationId xmlns:p14="http://schemas.microsoft.com/office/powerpoint/2010/main" val="38777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Service Agents</a:t>
            </a:r>
            <a:endParaRPr lang="en-US" dirty="0"/>
          </a:p>
        </p:txBody>
      </p:sp>
      <p:sp>
        <p:nvSpPr>
          <p:cNvPr id="3" name="Content Placeholder 2"/>
          <p:cNvSpPr>
            <a:spLocks noGrp="1"/>
          </p:cNvSpPr>
          <p:nvPr>
            <p:ph idx="1"/>
          </p:nvPr>
        </p:nvSpPr>
        <p:spPr>
          <a:xfrm>
            <a:off x="457200" y="1600200"/>
            <a:ext cx="8416636" cy="4525963"/>
          </a:xfrm>
        </p:spPr>
        <p:txBody>
          <a:bodyPr/>
          <a:lstStyle/>
          <a:p>
            <a:pPr>
              <a:lnSpc>
                <a:spcPct val="150000"/>
              </a:lnSpc>
            </a:pPr>
            <a:endParaRPr lang="en-US" dirty="0"/>
          </a:p>
          <a:p>
            <a:pPr>
              <a:lnSpc>
                <a:spcPct val="150000"/>
              </a:lnSpc>
            </a:pPr>
            <a:r>
              <a:rPr lang="en-US" dirty="0"/>
              <a:t>Medical Review Officer (MRO)</a:t>
            </a:r>
          </a:p>
          <a:p>
            <a:pPr>
              <a:lnSpc>
                <a:spcPct val="150000"/>
              </a:lnSpc>
            </a:pPr>
            <a:r>
              <a:rPr lang="en-US" dirty="0"/>
              <a:t>Substance Abuse Professional (SAP)</a:t>
            </a:r>
          </a:p>
          <a:p>
            <a:pPr>
              <a:lnSpc>
                <a:spcPct val="150000"/>
              </a:lnSpc>
            </a:pPr>
            <a:r>
              <a:rPr lang="en-US" dirty="0"/>
              <a:t>Urine Collector</a:t>
            </a:r>
          </a:p>
          <a:p>
            <a:pPr>
              <a:lnSpc>
                <a:spcPct val="150000"/>
              </a:lnSpc>
            </a:pPr>
            <a:r>
              <a:rPr lang="en-US" dirty="0"/>
              <a:t>Screening Test Technician (STT)/Breath Alcohol Technician (BAT)</a:t>
            </a:r>
          </a:p>
          <a:p>
            <a:pPr>
              <a:lnSpc>
                <a:spcPct val="150000"/>
              </a:lnSpc>
            </a:pPr>
            <a:r>
              <a:rPr lang="en-US" dirty="0"/>
              <a:t>Collection Site</a:t>
            </a:r>
          </a:p>
          <a:p>
            <a:pPr>
              <a:lnSpc>
                <a:spcPct val="150000"/>
              </a:lnSpc>
            </a:pPr>
            <a:endParaRPr lang="en-US" dirty="0"/>
          </a:p>
          <a:p>
            <a:pPr>
              <a:lnSpc>
                <a:spcPct val="150000"/>
              </a:lnSpc>
            </a:pPr>
            <a:endParaRPr lang="en-US" dirty="0"/>
          </a:p>
          <a:p>
            <a:pPr>
              <a:lnSpc>
                <a:spcPct val="150000"/>
              </a:lnSpc>
            </a:pPr>
            <a:endParaRPr lang="en-US" dirty="0"/>
          </a:p>
          <a:p>
            <a:pPr>
              <a:lnSpc>
                <a:spcPct val="150000"/>
              </a:lnSpc>
            </a:pPr>
            <a:endParaRPr lang="en-US" dirty="0"/>
          </a:p>
          <a:p>
            <a:pPr>
              <a:lnSpc>
                <a:spcPct val="150000"/>
              </a:lnSpc>
            </a:pPr>
            <a:endParaRPr lang="en-US" dirty="0"/>
          </a:p>
          <a:p>
            <a:pPr lvl="1">
              <a:lnSpc>
                <a:spcPct val="150000"/>
              </a:lnSpc>
            </a:pPr>
            <a:endParaRPr lang="en-US" dirty="0"/>
          </a:p>
          <a:p>
            <a:pPr>
              <a:lnSpc>
                <a:spcPct val="150000"/>
              </a:lnSpc>
            </a:pPr>
            <a:endParaRPr lang="en-US" dirty="0"/>
          </a:p>
          <a:p>
            <a:pPr>
              <a:lnSpc>
                <a:spcPct val="150000"/>
              </a:lnSpc>
            </a:pPr>
            <a:endParaRPr lang="en-US" dirty="0"/>
          </a:p>
          <a:p>
            <a:pPr>
              <a:lnSpc>
                <a:spcPct val="150000"/>
              </a:lnSpc>
            </a:pPr>
            <a:endParaRPr lang="en-US" dirty="0"/>
          </a:p>
          <a:p>
            <a:pPr>
              <a:lnSpc>
                <a:spcPct val="150000"/>
              </a:lnSpc>
            </a:pPr>
            <a:endParaRPr lang="en-US" dirty="0"/>
          </a:p>
        </p:txBody>
      </p:sp>
    </p:spTree>
    <p:extLst>
      <p:ext uri="{BB962C8B-B14F-4D97-AF65-F5344CB8AC3E}">
        <p14:creationId xmlns:p14="http://schemas.microsoft.com/office/powerpoint/2010/main" val="2757397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Service Agents</a:t>
            </a:r>
            <a:endParaRPr lang="en-US" dirty="0"/>
          </a:p>
        </p:txBody>
      </p:sp>
      <p:sp>
        <p:nvSpPr>
          <p:cNvPr id="3" name="Content Placeholder 2"/>
          <p:cNvSpPr>
            <a:spLocks noGrp="1"/>
          </p:cNvSpPr>
          <p:nvPr>
            <p:ph idx="1"/>
          </p:nvPr>
        </p:nvSpPr>
        <p:spPr/>
        <p:txBody>
          <a:bodyPr/>
          <a:lstStyle/>
          <a:p>
            <a:endParaRPr lang="en-US" dirty="0"/>
          </a:p>
          <a:p>
            <a:r>
              <a:rPr lang="en-US" dirty="0"/>
              <a:t>MRO</a:t>
            </a:r>
          </a:p>
          <a:p>
            <a:pPr lvl="1"/>
            <a:r>
              <a:rPr lang="en-US" dirty="0"/>
              <a:t>Check qualifications</a:t>
            </a:r>
          </a:p>
          <a:p>
            <a:pPr lvl="1"/>
            <a:r>
              <a:rPr lang="en-US" dirty="0"/>
              <a:t>Create easy reporting path</a:t>
            </a:r>
          </a:p>
          <a:p>
            <a:pPr lvl="1"/>
            <a:endParaRPr lang="en-US" dirty="0"/>
          </a:p>
          <a:p>
            <a:r>
              <a:rPr lang="en-US" dirty="0"/>
              <a:t>SAP</a:t>
            </a:r>
          </a:p>
          <a:p>
            <a:pPr lvl="1"/>
            <a:r>
              <a:rPr lang="en-US" dirty="0"/>
              <a:t>Check qualifications</a:t>
            </a:r>
          </a:p>
          <a:p>
            <a:pPr lvl="1"/>
            <a:r>
              <a:rPr lang="en-US" dirty="0"/>
              <a:t>Must have at least two “</a:t>
            </a:r>
            <a:r>
              <a:rPr lang="en-US" i="1" dirty="0"/>
              <a:t>readily available</a:t>
            </a:r>
            <a:r>
              <a:rPr lang="en-US" dirty="0"/>
              <a:t>” SAPs</a:t>
            </a:r>
          </a:p>
          <a:p>
            <a:pPr lvl="1"/>
            <a:r>
              <a:rPr lang="en-US" dirty="0"/>
              <a:t>Can use just a broker (</a:t>
            </a:r>
            <a:r>
              <a:rPr lang="en-US" i="1" dirty="0"/>
              <a:t>as long as you have an agreement</a:t>
            </a:r>
            <a:r>
              <a:rPr lang="en-US" dirty="0"/>
              <a:t>)</a:t>
            </a:r>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73287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Service Agents</a:t>
            </a:r>
            <a:endParaRPr lang="en-US" dirty="0"/>
          </a:p>
        </p:txBody>
      </p:sp>
      <p:sp>
        <p:nvSpPr>
          <p:cNvPr id="3" name="Content Placeholder 2"/>
          <p:cNvSpPr>
            <a:spLocks noGrp="1"/>
          </p:cNvSpPr>
          <p:nvPr>
            <p:ph idx="1"/>
          </p:nvPr>
        </p:nvSpPr>
        <p:spPr/>
        <p:txBody>
          <a:bodyPr/>
          <a:lstStyle/>
          <a:p>
            <a:endParaRPr lang="en-US" dirty="0"/>
          </a:p>
          <a:p>
            <a:r>
              <a:rPr lang="en-US" dirty="0"/>
              <a:t>Urine Collectors, STTs, and BATs</a:t>
            </a:r>
          </a:p>
          <a:p>
            <a:pPr lvl="1"/>
            <a:endParaRPr lang="en-US" dirty="0"/>
          </a:p>
          <a:p>
            <a:pPr lvl="1"/>
            <a:r>
              <a:rPr lang="en-US" dirty="0"/>
              <a:t>Check qualifications </a:t>
            </a:r>
          </a:p>
          <a:p>
            <a:pPr lvl="2"/>
            <a:r>
              <a:rPr lang="en-US" dirty="0"/>
              <a:t>Proactively ask collection site to send over any new hire’s qualifications </a:t>
            </a:r>
          </a:p>
          <a:p>
            <a:pPr lvl="1"/>
            <a:endParaRPr lang="en-US" dirty="0"/>
          </a:p>
          <a:p>
            <a:pPr lvl="1"/>
            <a:r>
              <a:rPr lang="en-US" dirty="0"/>
              <a:t>Error correction training (</a:t>
            </a:r>
            <a:r>
              <a:rPr lang="en-US" i="1" dirty="0"/>
              <a:t>when necessary</a:t>
            </a:r>
            <a:r>
              <a:rPr lang="en-US" dirty="0"/>
              <a:t>)</a:t>
            </a:r>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38028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Service Agents</a:t>
            </a:r>
            <a:endParaRPr lang="en-US" dirty="0"/>
          </a:p>
        </p:txBody>
      </p:sp>
      <p:sp>
        <p:nvSpPr>
          <p:cNvPr id="3" name="Content Placeholder 2"/>
          <p:cNvSpPr>
            <a:spLocks noGrp="1"/>
          </p:cNvSpPr>
          <p:nvPr>
            <p:ph idx="1"/>
          </p:nvPr>
        </p:nvSpPr>
        <p:spPr/>
        <p:txBody>
          <a:bodyPr/>
          <a:lstStyle/>
          <a:p>
            <a:endParaRPr lang="en-US" dirty="0"/>
          </a:p>
          <a:p>
            <a:r>
              <a:rPr lang="en-US" dirty="0"/>
              <a:t>Collection Site</a:t>
            </a:r>
          </a:p>
          <a:p>
            <a:pPr lvl="1"/>
            <a:endParaRPr lang="en-US" dirty="0"/>
          </a:p>
          <a:p>
            <a:pPr lvl="1"/>
            <a:r>
              <a:rPr lang="en-US">
                <a:latin typeface="Gill Sans MT"/>
                <a:ea typeface="ＭＳ Ｐゴシック"/>
              </a:rPr>
              <a:t>Check if EBT is on conforming products list (CPL): </a:t>
            </a:r>
            <a:endParaRPr lang="en-US"/>
          </a:p>
          <a:p>
            <a:pPr lvl="2"/>
            <a:r>
              <a:rPr lang="en-US" dirty="0"/>
              <a:t>See ODAPC website: </a:t>
            </a:r>
            <a:r>
              <a:rPr lang="en-US" dirty="0">
                <a:hlinkClick r:id="rId2"/>
              </a:rPr>
              <a:t>https://www.transportation.gov/odapc/Approved-Evidential-Breath-Measurement-Devices</a:t>
            </a:r>
            <a:r>
              <a:rPr lang="en-US" dirty="0"/>
              <a:t>)</a:t>
            </a:r>
          </a:p>
          <a:p>
            <a:pPr lvl="1"/>
            <a:endParaRPr lang="en-US" dirty="0"/>
          </a:p>
          <a:p>
            <a:pPr lvl="1"/>
            <a:r>
              <a:rPr lang="en-US" dirty="0"/>
              <a:t>Stop by: </a:t>
            </a:r>
          </a:p>
          <a:p>
            <a:pPr lvl="2"/>
            <a:r>
              <a:rPr lang="en-US" dirty="0"/>
              <a:t>Check enclosure </a:t>
            </a:r>
          </a:p>
          <a:p>
            <a:pPr lvl="2"/>
            <a:r>
              <a:rPr lang="en-US" dirty="0"/>
              <a:t>Check the sign-in process (</a:t>
            </a:r>
            <a:r>
              <a:rPr lang="en-US" i="1" dirty="0"/>
              <a:t>no collection site specific consent form</a:t>
            </a:r>
            <a:r>
              <a:rPr lang="en-US" dirty="0"/>
              <a:t>)</a:t>
            </a:r>
          </a:p>
          <a:p>
            <a:pPr lvl="2"/>
            <a:r>
              <a:rPr lang="en-US" dirty="0"/>
              <a:t>Talk to manager, and/or collectors, and assure them it is ok to call you with any problem</a:t>
            </a:r>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45732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Service Agents</a:t>
            </a:r>
            <a:endParaRPr lang="en-US" dirty="0"/>
          </a:p>
        </p:txBody>
      </p:sp>
      <p:sp>
        <p:nvSpPr>
          <p:cNvPr id="3" name="Content Placeholder 2"/>
          <p:cNvSpPr>
            <a:spLocks noGrp="1"/>
          </p:cNvSpPr>
          <p:nvPr>
            <p:ph idx="1"/>
          </p:nvPr>
        </p:nvSpPr>
        <p:spPr/>
        <p:txBody>
          <a:bodyPr/>
          <a:lstStyle/>
          <a:p>
            <a:endParaRPr lang="en-US" dirty="0"/>
          </a:p>
          <a:p>
            <a:r>
              <a:rPr lang="en-US" dirty="0"/>
              <a:t>Collection Site</a:t>
            </a:r>
          </a:p>
          <a:p>
            <a:pPr lvl="1"/>
            <a:endParaRPr lang="en-US" dirty="0"/>
          </a:p>
          <a:p>
            <a:pPr lvl="1">
              <a:lnSpc>
                <a:spcPct val="150000"/>
              </a:lnSpc>
            </a:pPr>
            <a:r>
              <a:rPr lang="en-US" dirty="0"/>
              <a:t>Check incoming paperwork for errors</a:t>
            </a:r>
          </a:p>
          <a:p>
            <a:pPr lvl="2">
              <a:lnSpc>
                <a:spcPct val="150000"/>
              </a:lnSpc>
            </a:pPr>
            <a:r>
              <a:rPr lang="en-US" dirty="0"/>
              <a:t>Fix when required</a:t>
            </a:r>
          </a:p>
          <a:p>
            <a:pPr lvl="3">
              <a:lnSpc>
                <a:spcPct val="150000"/>
              </a:lnSpc>
            </a:pPr>
            <a:r>
              <a:rPr lang="en-US" dirty="0"/>
              <a:t>Note and file when completed</a:t>
            </a:r>
          </a:p>
          <a:p>
            <a:pPr lvl="3">
              <a:lnSpc>
                <a:spcPct val="150000"/>
              </a:lnSpc>
            </a:pPr>
            <a:endParaRPr lang="en-US" dirty="0"/>
          </a:p>
          <a:p>
            <a:pPr lvl="1">
              <a:lnSpc>
                <a:spcPct val="150000"/>
              </a:lnSpc>
            </a:pPr>
            <a:r>
              <a:rPr lang="en-US" dirty="0"/>
              <a:t>See if appointments are available </a:t>
            </a:r>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3582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Craig McNulty – Cahill Swift, Boston, MA</a:t>
            </a:r>
            <a:endParaRPr lang="en-US" dirty="0"/>
          </a:p>
        </p:txBody>
      </p:sp>
    </p:spTree>
    <p:extLst>
      <p:ext uri="{BB962C8B-B14F-4D97-AF65-F5344CB8AC3E}">
        <p14:creationId xmlns:p14="http://schemas.microsoft.com/office/powerpoint/2010/main" val="4002726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1EB1-FBFC-4A49-93CA-3D0F4B864675}"/>
              </a:ext>
            </a:extLst>
          </p:cNvPr>
          <p:cNvSpPr>
            <a:spLocks noGrp="1"/>
          </p:cNvSpPr>
          <p:nvPr>
            <p:ph type="title"/>
          </p:nvPr>
        </p:nvSpPr>
        <p:spPr/>
        <p:txBody>
          <a:bodyPr/>
          <a:lstStyle/>
          <a:p>
            <a:r>
              <a:rPr lang="en-US"/>
              <a:t>Testing Limitations</a:t>
            </a:r>
            <a:endParaRPr lang="en-US" dirty="0"/>
          </a:p>
        </p:txBody>
      </p:sp>
      <p:sp>
        <p:nvSpPr>
          <p:cNvPr id="4" name="Content Placeholder 3">
            <a:extLst>
              <a:ext uri="{FF2B5EF4-FFF2-40B4-BE49-F238E27FC236}">
                <a16:creationId xmlns:a16="http://schemas.microsoft.com/office/drawing/2014/main" id="{AE272C9A-40DA-4BED-A956-A192FD69C8C1}"/>
              </a:ext>
            </a:extLst>
          </p:cNvPr>
          <p:cNvSpPr>
            <a:spLocks noGrp="1"/>
          </p:cNvSpPr>
          <p:nvPr>
            <p:ph idx="1"/>
          </p:nvPr>
        </p:nvSpPr>
        <p:spPr/>
        <p:txBody>
          <a:bodyPr/>
          <a:lstStyle/>
          <a:p>
            <a:endParaRPr lang="en-US" dirty="0"/>
          </a:p>
          <a:p>
            <a:r>
              <a:rPr lang="en-US" dirty="0"/>
              <a:t>Random</a:t>
            </a:r>
          </a:p>
          <a:p>
            <a:endParaRPr lang="en-US" dirty="0"/>
          </a:p>
          <a:p>
            <a:r>
              <a:rPr lang="en-US">
                <a:latin typeface="Gill Sans MT"/>
                <a:ea typeface="ＭＳ Ｐゴシック"/>
              </a:rPr>
              <a:t>Post-Accident</a:t>
            </a:r>
            <a:endParaRPr lang="en-US"/>
          </a:p>
          <a:p>
            <a:endParaRPr lang="en-US" dirty="0"/>
          </a:p>
          <a:p>
            <a:r>
              <a:rPr lang="en-US" dirty="0"/>
              <a:t>Reasonable Suspicion</a:t>
            </a:r>
          </a:p>
        </p:txBody>
      </p:sp>
    </p:spTree>
    <p:extLst>
      <p:ext uri="{BB962C8B-B14F-4D97-AF65-F5344CB8AC3E}">
        <p14:creationId xmlns:p14="http://schemas.microsoft.com/office/powerpoint/2010/main" val="255876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t>Reasonable testing spread to include:</a:t>
            </a:r>
          </a:p>
          <a:p>
            <a:pPr lvl="1"/>
            <a:endParaRPr lang="en-US" dirty="0"/>
          </a:p>
          <a:p>
            <a:pPr lvl="1"/>
            <a:r>
              <a:rPr lang="en-US" dirty="0"/>
              <a:t>All </a:t>
            </a:r>
            <a:r>
              <a:rPr lang="en-US" b="1" dirty="0"/>
              <a:t>times of the day </a:t>
            </a:r>
            <a:r>
              <a:rPr lang="en-US" dirty="0"/>
              <a:t>that SS functions are performed</a:t>
            </a:r>
          </a:p>
          <a:p>
            <a:pPr lvl="2"/>
            <a:endParaRPr lang="en-US" dirty="0"/>
          </a:p>
          <a:p>
            <a:pPr lvl="2"/>
            <a:r>
              <a:rPr lang="en-US" dirty="0"/>
              <a:t>Outside of “</a:t>
            </a:r>
            <a:r>
              <a:rPr lang="en-US" i="1" dirty="0"/>
              <a:t>administrative</a:t>
            </a:r>
            <a:r>
              <a:rPr lang="en-US" dirty="0"/>
              <a:t>” hours</a:t>
            </a:r>
          </a:p>
          <a:p>
            <a:pPr lvl="2"/>
            <a:endParaRPr lang="en-US" dirty="0"/>
          </a:p>
          <a:p>
            <a:pPr lvl="2"/>
            <a:r>
              <a:rPr lang="en-US" dirty="0"/>
              <a:t>Early morning  (especially alcohol) or late evening</a:t>
            </a:r>
          </a:p>
        </p:txBody>
      </p:sp>
    </p:spTree>
    <p:extLst>
      <p:ext uri="{BB962C8B-B14F-4D97-AF65-F5344CB8AC3E}">
        <p14:creationId xmlns:p14="http://schemas.microsoft.com/office/powerpoint/2010/main" val="1941045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t>Reasonable testing spread to include:</a:t>
            </a:r>
          </a:p>
          <a:p>
            <a:pPr lvl="1"/>
            <a:endParaRPr lang="en-US" dirty="0"/>
          </a:p>
          <a:p>
            <a:pPr lvl="1"/>
            <a:r>
              <a:rPr lang="en-US" dirty="0"/>
              <a:t>All </a:t>
            </a:r>
            <a:r>
              <a:rPr lang="en-US" b="1" dirty="0"/>
              <a:t>days of the week </a:t>
            </a:r>
            <a:r>
              <a:rPr lang="en-US" dirty="0"/>
              <a:t>that SS functions are performed</a:t>
            </a:r>
          </a:p>
          <a:p>
            <a:pPr lvl="2"/>
            <a:endParaRPr lang="en-US" dirty="0"/>
          </a:p>
          <a:p>
            <a:pPr lvl="2"/>
            <a:r>
              <a:rPr lang="en-US" dirty="0"/>
              <a:t>Weekends</a:t>
            </a:r>
          </a:p>
        </p:txBody>
      </p:sp>
    </p:spTree>
    <p:extLst>
      <p:ext uri="{BB962C8B-B14F-4D97-AF65-F5344CB8AC3E}">
        <p14:creationId xmlns:p14="http://schemas.microsoft.com/office/powerpoint/2010/main" val="4074438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t>Reasonable testing spread to include:</a:t>
            </a:r>
          </a:p>
          <a:p>
            <a:pPr lvl="1"/>
            <a:endParaRPr lang="en-US" dirty="0"/>
          </a:p>
          <a:p>
            <a:pPr lvl="1"/>
            <a:r>
              <a:rPr lang="en-US" dirty="0"/>
              <a:t>All </a:t>
            </a:r>
            <a:r>
              <a:rPr lang="en-US" b="1" dirty="0"/>
              <a:t>weeks of the month</a:t>
            </a:r>
          </a:p>
          <a:p>
            <a:pPr lvl="2"/>
            <a:endParaRPr lang="en-US" dirty="0"/>
          </a:p>
          <a:p>
            <a:pPr lvl="2">
              <a:lnSpc>
                <a:spcPct val="114000"/>
              </a:lnSpc>
            </a:pPr>
            <a:r>
              <a:rPr lang="en-US" dirty="0"/>
              <a:t>For </a:t>
            </a:r>
            <a:r>
              <a:rPr lang="en-US" i="1" dirty="0"/>
              <a:t>monthly selections</a:t>
            </a:r>
            <a:r>
              <a:rPr lang="en-US" dirty="0"/>
              <a:t>: ensure the timeliness of the selection list to include the first/last week of testing period</a:t>
            </a:r>
          </a:p>
        </p:txBody>
      </p:sp>
    </p:spTree>
    <p:extLst>
      <p:ext uri="{BB962C8B-B14F-4D97-AF65-F5344CB8AC3E}">
        <p14:creationId xmlns:p14="http://schemas.microsoft.com/office/powerpoint/2010/main" val="2670664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t>Reasonable testing spread to include:</a:t>
            </a:r>
          </a:p>
          <a:p>
            <a:pPr lvl="1"/>
            <a:endParaRPr lang="en-US" dirty="0"/>
          </a:p>
          <a:p>
            <a:pPr lvl="1"/>
            <a:r>
              <a:rPr lang="en-US" dirty="0"/>
              <a:t>All </a:t>
            </a:r>
            <a:r>
              <a:rPr lang="en-US" b="1" dirty="0"/>
              <a:t>months of the year</a:t>
            </a:r>
          </a:p>
          <a:p>
            <a:pPr lvl="2"/>
            <a:endParaRPr lang="en-US" dirty="0"/>
          </a:p>
          <a:p>
            <a:pPr lvl="2">
              <a:lnSpc>
                <a:spcPct val="114000"/>
              </a:lnSpc>
            </a:pPr>
            <a:r>
              <a:rPr lang="en-US" dirty="0"/>
              <a:t>For </a:t>
            </a:r>
            <a:r>
              <a:rPr lang="en-US" i="1" dirty="0"/>
              <a:t>quarterly selections</a:t>
            </a:r>
            <a:r>
              <a:rPr lang="en-US" dirty="0"/>
              <a:t>: ensure the timeliness of selection list to include first/last weeks of the testing period</a:t>
            </a:r>
          </a:p>
          <a:p>
            <a:endParaRPr lang="en-US" dirty="0"/>
          </a:p>
        </p:txBody>
      </p:sp>
    </p:spTree>
    <p:extLst>
      <p:ext uri="{BB962C8B-B14F-4D97-AF65-F5344CB8AC3E}">
        <p14:creationId xmlns:p14="http://schemas.microsoft.com/office/powerpoint/2010/main" val="916708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a:latin typeface="Gill Sans MT"/>
                <a:ea typeface="ＭＳ Ｐゴシック"/>
              </a:rPr>
              <a:t>Schedule tests ahead of time.</a:t>
            </a:r>
            <a:endParaRPr lang="en-US"/>
          </a:p>
          <a:p>
            <a:endParaRPr lang="en-US" dirty="0"/>
          </a:p>
          <a:p>
            <a:r>
              <a:rPr lang="en-US" dirty="0">
                <a:latin typeface="Gill Sans MT"/>
                <a:ea typeface="ＭＳ Ｐゴシック"/>
              </a:rPr>
              <a:t>Collaborate with </a:t>
            </a:r>
            <a:r>
              <a:rPr lang="en-US">
                <a:latin typeface="Gill Sans MT"/>
                <a:ea typeface="ＭＳ Ｐゴシック"/>
              </a:rPr>
              <a:t>others:</a:t>
            </a:r>
            <a:endParaRPr lang="en-US" dirty="0"/>
          </a:p>
          <a:p>
            <a:pPr lvl="1"/>
            <a:r>
              <a:rPr lang="en-US" dirty="0"/>
              <a:t>Get help from supervisors to conduct tests on weekends, or outside regular work hours</a:t>
            </a:r>
          </a:p>
        </p:txBody>
      </p:sp>
    </p:spTree>
    <p:extLst>
      <p:ext uri="{BB962C8B-B14F-4D97-AF65-F5344CB8AC3E}">
        <p14:creationId xmlns:p14="http://schemas.microsoft.com/office/powerpoint/2010/main" val="2765127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t>After hours testing:</a:t>
            </a:r>
          </a:p>
          <a:p>
            <a:pPr lvl="1"/>
            <a:endParaRPr lang="en-US" dirty="0"/>
          </a:p>
          <a:p>
            <a:pPr lvl="1"/>
            <a:r>
              <a:rPr lang="en-US" dirty="0"/>
              <a:t>Hospital/Urgent Care</a:t>
            </a:r>
          </a:p>
          <a:p>
            <a:pPr lvl="2"/>
            <a:endParaRPr lang="en-US" dirty="0"/>
          </a:p>
          <a:p>
            <a:pPr lvl="2"/>
            <a:r>
              <a:rPr lang="en-US" dirty="0"/>
              <a:t>Ensure DOT qualified collectors</a:t>
            </a:r>
          </a:p>
          <a:p>
            <a:pPr lvl="1"/>
            <a:endParaRPr lang="en-US" dirty="0"/>
          </a:p>
          <a:p>
            <a:pPr lvl="1"/>
            <a:r>
              <a:rPr lang="en-US" dirty="0"/>
              <a:t>After-hours agreement with regular collection site</a:t>
            </a:r>
          </a:p>
          <a:p>
            <a:pPr lvl="2"/>
            <a:endParaRPr lang="en-US" dirty="0"/>
          </a:p>
          <a:p>
            <a:pPr lvl="2"/>
            <a:r>
              <a:rPr lang="en-US" dirty="0"/>
              <a:t>Agreement with an individual collector</a:t>
            </a:r>
          </a:p>
        </p:txBody>
      </p:sp>
    </p:spTree>
    <p:extLst>
      <p:ext uri="{BB962C8B-B14F-4D97-AF65-F5344CB8AC3E}">
        <p14:creationId xmlns:p14="http://schemas.microsoft.com/office/powerpoint/2010/main" val="2688455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Random Testing</a:t>
            </a:r>
            <a:endParaRPr lang="en-US" dirty="0"/>
          </a:p>
        </p:txBody>
      </p:sp>
      <p:sp>
        <p:nvSpPr>
          <p:cNvPr id="3" name="Content Placeholder 2"/>
          <p:cNvSpPr>
            <a:spLocks noGrp="1"/>
          </p:cNvSpPr>
          <p:nvPr>
            <p:ph idx="1"/>
          </p:nvPr>
        </p:nvSpPr>
        <p:spPr/>
        <p:txBody>
          <a:bodyPr/>
          <a:lstStyle/>
          <a:p>
            <a:endParaRPr lang="en-US" dirty="0"/>
          </a:p>
          <a:p>
            <a:r>
              <a:rPr lang="en-US" dirty="0">
                <a:latin typeface="Gill Sans MT"/>
                <a:ea typeface="ＭＳ Ｐゴシック"/>
              </a:rPr>
              <a:t>Create your own random testing charts.</a:t>
            </a:r>
            <a:endParaRPr lang="en-US" dirty="0"/>
          </a:p>
          <a:p>
            <a:pPr lvl="1"/>
            <a:r>
              <a:rPr lang="en-US" dirty="0"/>
              <a:t>FTA Tools and Resources website</a:t>
            </a:r>
          </a:p>
          <a:p>
            <a:pPr lvl="1"/>
            <a:endParaRPr lang="en-US" dirty="0"/>
          </a:p>
          <a:p>
            <a:r>
              <a:rPr lang="en-US" dirty="0">
                <a:latin typeface="Gill Sans MT"/>
                <a:ea typeface="ＭＳ Ｐゴシック"/>
              </a:rPr>
              <a:t>Update random pool </a:t>
            </a:r>
            <a:r>
              <a:rPr lang="en-US" b="1" dirty="0">
                <a:latin typeface="Gill Sans MT"/>
                <a:ea typeface="ＭＳ Ｐゴシック"/>
              </a:rPr>
              <a:t>before</a:t>
            </a:r>
            <a:r>
              <a:rPr lang="en-US" dirty="0">
                <a:latin typeface="Gill Sans MT"/>
                <a:ea typeface="ＭＳ Ｐゴシック"/>
              </a:rPr>
              <a:t> selection.</a:t>
            </a:r>
            <a:endParaRPr lang="en-US" dirty="0"/>
          </a:p>
          <a:p>
            <a:pPr lvl="1"/>
            <a:r>
              <a:rPr lang="en-US" dirty="0"/>
              <a:t>Share with others in case of absence</a:t>
            </a:r>
          </a:p>
          <a:p>
            <a:pPr lvl="1"/>
            <a:endParaRPr lang="en-US" dirty="0"/>
          </a:p>
          <a:p>
            <a:r>
              <a:rPr lang="en-US" b="1" dirty="0">
                <a:latin typeface="Gill Sans MT"/>
                <a:ea typeface="ＭＳ Ｐゴシック"/>
              </a:rPr>
              <a:t>Reminder</a:t>
            </a:r>
            <a:r>
              <a:rPr lang="en-US" dirty="0">
                <a:latin typeface="Gill Sans MT"/>
                <a:ea typeface="ＭＳ Ｐゴシック"/>
              </a:rPr>
              <a:t>: </a:t>
            </a:r>
            <a:r>
              <a:rPr lang="en-US" i="1" dirty="0">
                <a:latin typeface="Gill Sans MT"/>
                <a:ea typeface="ＭＳ Ｐゴシック"/>
              </a:rPr>
              <a:t>At least </a:t>
            </a:r>
            <a:r>
              <a:rPr lang="en-US" dirty="0">
                <a:latin typeface="Gill Sans MT"/>
                <a:ea typeface="ＭＳ Ｐゴシック"/>
              </a:rPr>
              <a:t>50% for drugs, 10% for </a:t>
            </a:r>
            <a:r>
              <a:rPr lang="en-US" dirty="0" smtClean="0">
                <a:latin typeface="Gill Sans MT"/>
                <a:ea typeface="ＭＳ Ｐゴシック"/>
              </a:rPr>
              <a:t>alcohol.</a:t>
            </a:r>
            <a:endParaRPr lang="en-US" dirty="0"/>
          </a:p>
        </p:txBody>
      </p:sp>
    </p:spTree>
    <p:extLst>
      <p:ext uri="{BB962C8B-B14F-4D97-AF65-F5344CB8AC3E}">
        <p14:creationId xmlns:p14="http://schemas.microsoft.com/office/powerpoint/2010/main" val="1754569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t>Random Testing</a:t>
            </a:r>
            <a:br>
              <a:rPr lang="en-US" dirty="0"/>
            </a:br>
            <a:r>
              <a:rPr lang="en-US" sz="2400" b="0" dirty="0">
                <a:solidFill>
                  <a:schemeClr val="tx2"/>
                </a:solidFill>
              </a:rPr>
              <a:t>System with 10 safety-sensitive employees:</a:t>
            </a:r>
          </a:p>
        </p:txBody>
      </p:sp>
      <p:pic>
        <p:nvPicPr>
          <p:cNvPr id="7" name="Picture 6">
            <a:extLst>
              <a:ext uri="{FF2B5EF4-FFF2-40B4-BE49-F238E27FC236}">
                <a16:creationId xmlns:a16="http://schemas.microsoft.com/office/drawing/2014/main" id="{612962D6-4649-4127-AFBE-526EE3E1AE3B}"/>
              </a:ext>
            </a:extLst>
          </p:cNvPr>
          <p:cNvPicPr>
            <a:picLocks noChangeAspect="1"/>
          </p:cNvPicPr>
          <p:nvPr/>
        </p:nvPicPr>
        <p:blipFill>
          <a:blip r:embed="rId2"/>
          <a:stretch>
            <a:fillRect/>
          </a:stretch>
        </p:blipFill>
        <p:spPr>
          <a:xfrm>
            <a:off x="1203797" y="1542328"/>
            <a:ext cx="6736405" cy="4730679"/>
          </a:xfrm>
          <a:prstGeom prst="rect">
            <a:avLst/>
          </a:prstGeom>
        </p:spPr>
      </p:pic>
    </p:spTree>
    <p:extLst>
      <p:ext uri="{BB962C8B-B14F-4D97-AF65-F5344CB8AC3E}">
        <p14:creationId xmlns:p14="http://schemas.microsoft.com/office/powerpoint/2010/main" val="3073730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t>Random Testing</a:t>
            </a:r>
            <a:br>
              <a:rPr lang="en-US" dirty="0"/>
            </a:br>
            <a:r>
              <a:rPr lang="en-US" sz="2400" b="0" dirty="0">
                <a:solidFill>
                  <a:schemeClr val="tx2"/>
                </a:solidFill>
              </a:rPr>
              <a:t>System with 10 safety-sensitive employees:</a:t>
            </a:r>
          </a:p>
        </p:txBody>
      </p:sp>
      <p:pic>
        <p:nvPicPr>
          <p:cNvPr id="6" name="Picture 5">
            <a:extLst>
              <a:ext uri="{FF2B5EF4-FFF2-40B4-BE49-F238E27FC236}">
                <a16:creationId xmlns:a16="http://schemas.microsoft.com/office/drawing/2014/main" id="{A9ACC9BA-8F26-428A-9C28-E53EFF586C55}"/>
              </a:ext>
            </a:extLst>
          </p:cNvPr>
          <p:cNvPicPr>
            <a:picLocks noChangeAspect="1"/>
          </p:cNvPicPr>
          <p:nvPr/>
        </p:nvPicPr>
        <p:blipFill>
          <a:blip r:embed="rId2"/>
          <a:stretch>
            <a:fillRect/>
          </a:stretch>
        </p:blipFill>
        <p:spPr>
          <a:xfrm>
            <a:off x="1213247" y="1500764"/>
            <a:ext cx="6717506" cy="4864237"/>
          </a:xfrm>
          <a:prstGeom prst="rect">
            <a:avLst/>
          </a:prstGeom>
        </p:spPr>
      </p:pic>
    </p:spTree>
    <p:extLst>
      <p:ext uri="{BB962C8B-B14F-4D97-AF65-F5344CB8AC3E}">
        <p14:creationId xmlns:p14="http://schemas.microsoft.com/office/powerpoint/2010/main" val="145239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449" y="341404"/>
            <a:ext cx="6799102" cy="1325562"/>
          </a:xfrm>
        </p:spPr>
        <p:txBody>
          <a:bodyPr/>
          <a:lstStyle/>
          <a:p>
            <a:r>
              <a:rPr lang="en-US" sz="2800" dirty="0"/>
              <a:t>Hurdles to Compliant Testing</a:t>
            </a:r>
          </a:p>
        </p:txBody>
      </p:sp>
      <p:sp>
        <p:nvSpPr>
          <p:cNvPr id="3" name="Content Placeholder 2"/>
          <p:cNvSpPr>
            <a:spLocks noGrp="1"/>
          </p:cNvSpPr>
          <p:nvPr>
            <p:ph idx="1"/>
          </p:nvPr>
        </p:nvSpPr>
        <p:spPr>
          <a:xfrm>
            <a:off x="1172449" y="1867526"/>
            <a:ext cx="6799102" cy="4351337"/>
          </a:xfrm>
        </p:spPr>
        <p:txBody>
          <a:bodyPr/>
          <a:lstStyle/>
          <a:p>
            <a:r>
              <a:rPr lang="en-US" sz="2400" dirty="0"/>
              <a:t>Workload (and Records Storage)</a:t>
            </a:r>
          </a:p>
          <a:p>
            <a:endParaRPr lang="en-US" sz="2400" dirty="0"/>
          </a:p>
          <a:p>
            <a:r>
              <a:rPr lang="en-US" sz="2400" dirty="0"/>
              <a:t>Training</a:t>
            </a:r>
          </a:p>
          <a:p>
            <a:endParaRPr lang="en-US" sz="2400" dirty="0"/>
          </a:p>
          <a:p>
            <a:r>
              <a:rPr lang="en-US" sz="2400" dirty="0"/>
              <a:t>Unfavorable Geography</a:t>
            </a:r>
          </a:p>
          <a:p>
            <a:pPr marL="0" indent="0">
              <a:buNone/>
            </a:pPr>
            <a:endParaRPr lang="en-US" sz="2400" dirty="0"/>
          </a:p>
          <a:p>
            <a:r>
              <a:rPr lang="en-US" sz="2400" dirty="0"/>
              <a:t>Qualified Service Agents</a:t>
            </a:r>
          </a:p>
          <a:p>
            <a:endParaRPr lang="en-US" dirty="0"/>
          </a:p>
          <a:p>
            <a:r>
              <a:rPr lang="en-US" sz="2400" dirty="0"/>
              <a:t>Testing Limitations</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2306748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t>Random Testing</a:t>
            </a:r>
            <a:br>
              <a:rPr lang="en-US" dirty="0"/>
            </a:br>
            <a:r>
              <a:rPr lang="en-US" sz="2400" b="0" dirty="0">
                <a:solidFill>
                  <a:schemeClr val="tx2"/>
                </a:solidFill>
              </a:rPr>
              <a:t>System with 10 safety-sensitive employees:</a:t>
            </a:r>
          </a:p>
        </p:txBody>
      </p:sp>
      <p:pic>
        <p:nvPicPr>
          <p:cNvPr id="4" name="Picture 3">
            <a:extLst>
              <a:ext uri="{FF2B5EF4-FFF2-40B4-BE49-F238E27FC236}">
                <a16:creationId xmlns:a16="http://schemas.microsoft.com/office/drawing/2014/main" id="{FA177881-568A-403B-869D-0D92A48F7BC1}"/>
              </a:ext>
            </a:extLst>
          </p:cNvPr>
          <p:cNvPicPr>
            <a:picLocks noChangeAspect="1"/>
          </p:cNvPicPr>
          <p:nvPr/>
        </p:nvPicPr>
        <p:blipFill>
          <a:blip r:embed="rId2"/>
          <a:stretch>
            <a:fillRect/>
          </a:stretch>
        </p:blipFill>
        <p:spPr>
          <a:xfrm>
            <a:off x="1119126" y="1542328"/>
            <a:ext cx="6905747" cy="4880200"/>
          </a:xfrm>
          <a:prstGeom prst="rect">
            <a:avLst/>
          </a:prstGeom>
        </p:spPr>
      </p:pic>
    </p:spTree>
    <p:extLst>
      <p:ext uri="{BB962C8B-B14F-4D97-AF65-F5344CB8AC3E}">
        <p14:creationId xmlns:p14="http://schemas.microsoft.com/office/powerpoint/2010/main" val="4156605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Post-Accident </a:t>
            </a:r>
            <a:endParaRPr lang="en-US" dirty="0"/>
          </a:p>
        </p:txBody>
      </p:sp>
      <p:sp>
        <p:nvSpPr>
          <p:cNvPr id="3" name="Content Placeholder 2"/>
          <p:cNvSpPr>
            <a:spLocks noGrp="1"/>
          </p:cNvSpPr>
          <p:nvPr>
            <p:ph idx="1"/>
          </p:nvPr>
        </p:nvSpPr>
        <p:spPr/>
        <p:txBody>
          <a:bodyPr/>
          <a:lstStyle/>
          <a:p>
            <a:endParaRPr lang="en-US" dirty="0"/>
          </a:p>
          <a:p>
            <a:pPr>
              <a:lnSpc>
                <a:spcPct val="150000"/>
              </a:lnSpc>
            </a:pPr>
            <a:r>
              <a:rPr lang="en-US" dirty="0">
                <a:latin typeface="Gill Sans MT"/>
                <a:ea typeface="ＭＳ Ｐゴシック"/>
              </a:rPr>
              <a:t>Establish decision making protocols.</a:t>
            </a:r>
            <a:endParaRPr lang="en-US" dirty="0"/>
          </a:p>
          <a:p>
            <a:pPr lvl="1">
              <a:lnSpc>
                <a:spcPct val="150000"/>
              </a:lnSpc>
            </a:pPr>
            <a:r>
              <a:rPr lang="en-US" dirty="0"/>
              <a:t>DAPM</a:t>
            </a:r>
          </a:p>
          <a:p>
            <a:pPr lvl="1">
              <a:lnSpc>
                <a:spcPct val="150000"/>
              </a:lnSpc>
            </a:pPr>
            <a:r>
              <a:rPr lang="en-US" dirty="0"/>
              <a:t>Dispatch</a:t>
            </a:r>
          </a:p>
          <a:p>
            <a:pPr>
              <a:lnSpc>
                <a:spcPct val="150000"/>
              </a:lnSpc>
            </a:pPr>
            <a:r>
              <a:rPr lang="en-US" dirty="0">
                <a:latin typeface="Gill Sans MT"/>
                <a:ea typeface="ＭＳ Ｐゴシック"/>
              </a:rPr>
              <a:t>Employee immediately reports accident.</a:t>
            </a:r>
            <a:endParaRPr lang="en-US" dirty="0"/>
          </a:p>
          <a:p>
            <a:pPr>
              <a:lnSpc>
                <a:spcPct val="150000"/>
              </a:lnSpc>
            </a:pPr>
            <a:r>
              <a:rPr lang="en-US" dirty="0">
                <a:latin typeface="Gill Sans MT"/>
                <a:ea typeface="ＭＳ Ｐゴシック"/>
              </a:rPr>
              <a:t>Interview employee over the phone.</a:t>
            </a:r>
            <a:endParaRPr lang="en-US" dirty="0"/>
          </a:p>
          <a:p>
            <a:pPr lvl="1">
              <a:lnSpc>
                <a:spcPct val="150000"/>
              </a:lnSpc>
            </a:pPr>
            <a:r>
              <a:rPr lang="en-US" dirty="0"/>
              <a:t>Talk to law enforcement, </a:t>
            </a:r>
            <a:r>
              <a:rPr lang="en-US" i="1" dirty="0"/>
              <a:t>if possible</a:t>
            </a:r>
          </a:p>
        </p:txBody>
      </p:sp>
    </p:spTree>
    <p:extLst>
      <p:ext uri="{BB962C8B-B14F-4D97-AF65-F5344CB8AC3E}">
        <p14:creationId xmlns:p14="http://schemas.microsoft.com/office/powerpoint/2010/main" val="575456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Post-Accident </a:t>
            </a:r>
            <a:endParaRPr lang="en-US" dirty="0"/>
          </a:p>
        </p:txBody>
      </p:sp>
      <p:sp>
        <p:nvSpPr>
          <p:cNvPr id="3" name="Content Placeholder 2"/>
          <p:cNvSpPr>
            <a:spLocks noGrp="1"/>
          </p:cNvSpPr>
          <p:nvPr>
            <p:ph idx="1"/>
          </p:nvPr>
        </p:nvSpPr>
        <p:spPr/>
        <p:txBody>
          <a:bodyPr/>
          <a:lstStyle/>
          <a:p>
            <a:endParaRPr lang="en-US" dirty="0"/>
          </a:p>
          <a:p>
            <a:pPr>
              <a:lnSpc>
                <a:spcPct val="150000"/>
              </a:lnSpc>
            </a:pPr>
            <a:r>
              <a:rPr lang="en-US" dirty="0">
                <a:latin typeface="Gill Sans MT"/>
                <a:ea typeface="ＭＳ Ｐゴシック"/>
              </a:rPr>
              <a:t>Take notes in real-time (or fill out form if you have one).</a:t>
            </a:r>
            <a:endParaRPr lang="en-US" dirty="0"/>
          </a:p>
          <a:p>
            <a:pPr>
              <a:lnSpc>
                <a:spcPct val="150000"/>
              </a:lnSpc>
            </a:pPr>
            <a:endParaRPr lang="en-US" dirty="0"/>
          </a:p>
          <a:p>
            <a:pPr>
              <a:lnSpc>
                <a:spcPct val="150000"/>
              </a:lnSpc>
            </a:pPr>
            <a:r>
              <a:rPr lang="en-US" dirty="0">
                <a:latin typeface="Gill Sans MT"/>
                <a:ea typeface="ＭＳ Ｐゴシック"/>
              </a:rPr>
              <a:t>Walk employee through the </a:t>
            </a:r>
            <a:r>
              <a:rPr lang="en-US" dirty="0" smtClean="0">
                <a:latin typeface="Gill Sans MT"/>
                <a:ea typeface="ＭＳ Ｐゴシック"/>
              </a:rPr>
              <a:t>steps.</a:t>
            </a:r>
            <a:endParaRPr lang="en-US" dirty="0"/>
          </a:p>
          <a:p>
            <a:pPr lvl="1">
              <a:lnSpc>
                <a:spcPct val="150000"/>
              </a:lnSpc>
            </a:pPr>
            <a:r>
              <a:rPr lang="en-US" dirty="0"/>
              <a:t>If testing is required, send them </a:t>
            </a:r>
            <a:r>
              <a:rPr lang="en-US" b="1" dirty="0"/>
              <a:t>immediately </a:t>
            </a:r>
          </a:p>
          <a:p>
            <a:pPr lvl="1">
              <a:lnSpc>
                <a:spcPct val="150000"/>
              </a:lnSpc>
            </a:pPr>
            <a:r>
              <a:rPr lang="en-US" dirty="0"/>
              <a:t>Clock starts at the </a:t>
            </a:r>
            <a:r>
              <a:rPr lang="en-US" b="1" dirty="0"/>
              <a:t>time of the accident</a:t>
            </a:r>
          </a:p>
          <a:p>
            <a:pPr lvl="2">
              <a:lnSpc>
                <a:spcPct val="150000"/>
              </a:lnSpc>
            </a:pPr>
            <a:r>
              <a:rPr lang="en-US" b="1" dirty="0"/>
              <a:t>Not</a:t>
            </a:r>
            <a:r>
              <a:rPr lang="en-US" dirty="0"/>
              <a:t> when you make your decision</a:t>
            </a:r>
          </a:p>
          <a:p>
            <a:endParaRPr lang="en-US" dirty="0"/>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11710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Post-Accident </a:t>
            </a:r>
            <a:endParaRPr lang="en-US" dirty="0"/>
          </a:p>
        </p:txBody>
      </p:sp>
      <p:sp>
        <p:nvSpPr>
          <p:cNvPr id="3" name="Content Placeholder 2"/>
          <p:cNvSpPr>
            <a:spLocks noGrp="1"/>
          </p:cNvSpPr>
          <p:nvPr>
            <p:ph idx="1"/>
          </p:nvPr>
        </p:nvSpPr>
        <p:spPr>
          <a:xfrm>
            <a:off x="457200" y="1600200"/>
            <a:ext cx="7834745" cy="4525963"/>
          </a:xfrm>
        </p:spPr>
        <p:txBody>
          <a:bodyPr/>
          <a:lstStyle/>
          <a:p>
            <a:r>
              <a:rPr lang="en-US" dirty="0"/>
              <a:t>Aside from thresholds, and employees being tested, your documentation </a:t>
            </a:r>
            <a:r>
              <a:rPr lang="en-US" b="1" dirty="0"/>
              <a:t>must</a:t>
            </a:r>
            <a:r>
              <a:rPr lang="en-US" dirty="0"/>
              <a:t> include:</a:t>
            </a:r>
          </a:p>
          <a:p>
            <a:endParaRPr lang="en-US" dirty="0"/>
          </a:p>
          <a:p>
            <a:pPr lvl="1"/>
            <a:r>
              <a:rPr lang="en-US" b="1" dirty="0"/>
              <a:t>§655.44(a)(2)(ii): </a:t>
            </a:r>
            <a:r>
              <a:rPr lang="en-US" b="1" dirty="0">
                <a:solidFill>
                  <a:schemeClr val="bg2">
                    <a:lumMod val="50000"/>
                  </a:schemeClr>
                </a:solidFill>
              </a:rPr>
              <a:t>If an alcohol test</a:t>
            </a:r>
            <a:r>
              <a:rPr lang="en-US" dirty="0">
                <a:solidFill>
                  <a:schemeClr val="bg2">
                    <a:lumMod val="50000"/>
                  </a:schemeClr>
                </a:solidFill>
              </a:rPr>
              <a:t> </a:t>
            </a:r>
            <a:r>
              <a:rPr lang="en-US" dirty="0">
                <a:solidFill>
                  <a:schemeClr val="bg1">
                    <a:lumMod val="75000"/>
                  </a:schemeClr>
                </a:solidFill>
              </a:rPr>
              <a:t>required by this section</a:t>
            </a:r>
            <a:r>
              <a:rPr lang="en-US" b="1" dirty="0">
                <a:solidFill>
                  <a:schemeClr val="bg1">
                    <a:lumMod val="75000"/>
                  </a:schemeClr>
                </a:solidFill>
              </a:rPr>
              <a:t> </a:t>
            </a:r>
            <a:r>
              <a:rPr lang="en-US" b="1" dirty="0">
                <a:solidFill>
                  <a:schemeClr val="bg2">
                    <a:lumMod val="50000"/>
                  </a:schemeClr>
                </a:solidFill>
              </a:rPr>
              <a:t>is</a:t>
            </a:r>
            <a:r>
              <a:rPr lang="en-US" b="1" dirty="0">
                <a:solidFill>
                  <a:srgbClr val="55748C"/>
                </a:solidFill>
              </a:rPr>
              <a:t> </a:t>
            </a:r>
            <a:r>
              <a:rPr lang="en-US" b="1" dirty="0">
                <a:solidFill>
                  <a:schemeClr val="bg2">
                    <a:lumMod val="50000"/>
                  </a:schemeClr>
                </a:solidFill>
              </a:rPr>
              <a:t>not administered within two hours</a:t>
            </a:r>
            <a:r>
              <a:rPr lang="en-US" dirty="0">
                <a:solidFill>
                  <a:schemeClr val="bg2">
                    <a:lumMod val="50000"/>
                  </a:schemeClr>
                </a:solidFill>
              </a:rPr>
              <a:t> </a:t>
            </a:r>
            <a:r>
              <a:rPr lang="en-US" dirty="0">
                <a:solidFill>
                  <a:schemeClr val="bg1">
                    <a:lumMod val="75000"/>
                  </a:schemeClr>
                </a:solidFill>
              </a:rPr>
              <a:t>following the accident, the employer shall </a:t>
            </a:r>
            <a:r>
              <a:rPr lang="en-US" b="1" dirty="0">
                <a:solidFill>
                  <a:schemeClr val="bg2">
                    <a:lumMod val="50000"/>
                  </a:schemeClr>
                </a:solidFill>
              </a:rPr>
              <a:t>prepare and maintain on file a record stating the reasons </a:t>
            </a:r>
            <a:r>
              <a:rPr lang="en-US" dirty="0">
                <a:solidFill>
                  <a:schemeClr val="bg1">
                    <a:lumMod val="75000"/>
                  </a:schemeClr>
                </a:solidFill>
              </a:rPr>
              <a:t>the alcohol test was not promptly administered. </a:t>
            </a:r>
            <a:r>
              <a:rPr lang="en-US" b="1" dirty="0">
                <a:solidFill>
                  <a:schemeClr val="bg2">
                    <a:lumMod val="50000"/>
                  </a:schemeClr>
                </a:solidFill>
              </a:rPr>
              <a:t>If an alcohol test</a:t>
            </a:r>
            <a:r>
              <a:rPr lang="en-US" dirty="0">
                <a:solidFill>
                  <a:schemeClr val="bg2">
                    <a:lumMod val="50000"/>
                  </a:schemeClr>
                </a:solidFill>
              </a:rPr>
              <a:t> </a:t>
            </a:r>
            <a:r>
              <a:rPr lang="en-US" dirty="0">
                <a:solidFill>
                  <a:schemeClr val="bg1">
                    <a:lumMod val="75000"/>
                  </a:schemeClr>
                </a:solidFill>
              </a:rPr>
              <a:t>required by this </a:t>
            </a:r>
            <a:r>
              <a:rPr lang="en-US" b="1" dirty="0">
                <a:solidFill>
                  <a:schemeClr val="bg2">
                    <a:lumMod val="50000"/>
                  </a:schemeClr>
                </a:solidFill>
              </a:rPr>
              <a:t>section is not administe</a:t>
            </a:r>
            <a:r>
              <a:rPr lang="en-US" b="1" dirty="0">
                <a:solidFill>
                  <a:srgbClr val="55748C"/>
                </a:solidFill>
              </a:rPr>
              <a:t>red </a:t>
            </a:r>
            <a:r>
              <a:rPr lang="en-US" b="1" dirty="0">
                <a:solidFill>
                  <a:schemeClr val="bg2">
                    <a:lumMod val="50000"/>
                  </a:schemeClr>
                </a:solidFill>
              </a:rPr>
              <a:t>within eight hours</a:t>
            </a:r>
            <a:r>
              <a:rPr lang="en-US" dirty="0">
                <a:solidFill>
                  <a:schemeClr val="bg2">
                    <a:lumMod val="50000"/>
                  </a:schemeClr>
                </a:solidFill>
              </a:rPr>
              <a:t> </a:t>
            </a:r>
            <a:r>
              <a:rPr lang="en-US" dirty="0">
                <a:solidFill>
                  <a:schemeClr val="bg1">
                    <a:lumMod val="75000"/>
                  </a:schemeClr>
                </a:solidFill>
              </a:rPr>
              <a:t>following the accident, the employer shall </a:t>
            </a:r>
            <a:r>
              <a:rPr lang="en-US" b="1" dirty="0">
                <a:solidFill>
                  <a:srgbClr val="55748C"/>
                </a:solidFill>
              </a:rPr>
              <a:t>cease attempts </a:t>
            </a:r>
            <a:r>
              <a:rPr lang="en-US" dirty="0">
                <a:solidFill>
                  <a:schemeClr val="bg1">
                    <a:lumMod val="75000"/>
                  </a:schemeClr>
                </a:solidFill>
              </a:rPr>
              <a:t>to administer an alcohol test and </a:t>
            </a:r>
            <a:r>
              <a:rPr lang="en-US" b="1" dirty="0">
                <a:solidFill>
                  <a:schemeClr val="bg2">
                    <a:lumMod val="50000"/>
                  </a:schemeClr>
                </a:solidFill>
              </a:rPr>
              <a:t>maintain the record. </a:t>
            </a:r>
            <a:r>
              <a:rPr lang="en-US" dirty="0">
                <a:solidFill>
                  <a:schemeClr val="bg1">
                    <a:lumMod val="75000"/>
                  </a:schemeClr>
                </a:solidFill>
              </a:rPr>
              <a:t>Records shall be submitted to FTA upon request of the Administrator.</a:t>
            </a:r>
          </a:p>
        </p:txBody>
      </p:sp>
    </p:spTree>
    <p:extLst>
      <p:ext uri="{BB962C8B-B14F-4D97-AF65-F5344CB8AC3E}">
        <p14:creationId xmlns:p14="http://schemas.microsoft.com/office/powerpoint/2010/main" val="2433201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Post-Accident </a:t>
            </a:r>
            <a:endParaRPr lang="en-US" dirty="0"/>
          </a:p>
        </p:txBody>
      </p:sp>
      <p:sp>
        <p:nvSpPr>
          <p:cNvPr id="3" name="Content Placeholder 2"/>
          <p:cNvSpPr>
            <a:spLocks noGrp="1"/>
          </p:cNvSpPr>
          <p:nvPr>
            <p:ph idx="1"/>
          </p:nvPr>
        </p:nvSpPr>
        <p:spPr>
          <a:xfrm>
            <a:off x="457200" y="1600200"/>
            <a:ext cx="7782791" cy="4525963"/>
          </a:xfrm>
        </p:spPr>
        <p:txBody>
          <a:bodyPr/>
          <a:lstStyle/>
          <a:p>
            <a:r>
              <a:rPr lang="en-US" dirty="0"/>
              <a:t>Aside from thresholds, and employees being tested, your documentation </a:t>
            </a:r>
            <a:r>
              <a:rPr lang="en-US" b="1" dirty="0"/>
              <a:t>must</a:t>
            </a:r>
            <a:r>
              <a:rPr lang="en-US" dirty="0"/>
              <a:t> include:</a:t>
            </a:r>
          </a:p>
          <a:p>
            <a:endParaRPr lang="en-US" dirty="0"/>
          </a:p>
          <a:p>
            <a:pPr lvl="1"/>
            <a:r>
              <a:rPr lang="en-US" b="1" dirty="0"/>
              <a:t>§655.44(d): </a:t>
            </a:r>
            <a:r>
              <a:rPr lang="en-US" b="1" dirty="0" smtClean="0"/>
              <a:t> </a:t>
            </a:r>
            <a:r>
              <a:rPr lang="en-US" b="1" dirty="0" smtClean="0">
                <a:solidFill>
                  <a:schemeClr val="bg2">
                    <a:lumMod val="50000"/>
                  </a:schemeClr>
                </a:solidFill>
              </a:rPr>
              <a:t>The </a:t>
            </a:r>
            <a:r>
              <a:rPr lang="en-US" b="1" dirty="0">
                <a:solidFill>
                  <a:schemeClr val="bg2">
                    <a:lumMod val="50000"/>
                  </a:schemeClr>
                </a:solidFill>
              </a:rPr>
              <a:t>decision not to administer a drug and/or alcohol test </a:t>
            </a:r>
            <a:r>
              <a:rPr lang="en-US" dirty="0">
                <a:solidFill>
                  <a:schemeClr val="bg1">
                    <a:lumMod val="75000"/>
                  </a:schemeClr>
                </a:solidFill>
              </a:rPr>
              <a:t>under this section shall be based on the employer's determination, using the best available information at the time of the determination that the employee's performance could not have contributed to the accident. Such a decision</a:t>
            </a:r>
            <a:r>
              <a:rPr lang="en-US" dirty="0">
                <a:solidFill>
                  <a:srgbClr val="55748C"/>
                </a:solidFill>
              </a:rPr>
              <a:t> </a:t>
            </a:r>
            <a:r>
              <a:rPr lang="en-US" b="1" dirty="0">
                <a:solidFill>
                  <a:schemeClr val="bg2">
                    <a:lumMod val="50000"/>
                  </a:schemeClr>
                </a:solidFill>
              </a:rPr>
              <a:t>must be documented in detail, including the decision-making process</a:t>
            </a:r>
            <a:r>
              <a:rPr lang="en-US" b="1" dirty="0"/>
              <a:t> </a:t>
            </a:r>
            <a:r>
              <a:rPr lang="en-US" dirty="0">
                <a:solidFill>
                  <a:schemeClr val="bg1">
                    <a:lumMod val="75000"/>
                  </a:schemeClr>
                </a:solidFill>
              </a:rPr>
              <a:t>used to reach the decision not to test.</a:t>
            </a:r>
          </a:p>
        </p:txBody>
      </p:sp>
    </p:spTree>
    <p:extLst>
      <p:ext uri="{BB962C8B-B14F-4D97-AF65-F5344CB8AC3E}">
        <p14:creationId xmlns:p14="http://schemas.microsoft.com/office/powerpoint/2010/main" val="3055642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Sample Post-Accident Form </a:t>
            </a:r>
          </a:p>
        </p:txBody>
      </p:sp>
      <p:pic>
        <p:nvPicPr>
          <p:cNvPr id="7" name="Content Placeholder 6">
            <a:extLst>
              <a:ext uri="{FF2B5EF4-FFF2-40B4-BE49-F238E27FC236}">
                <a16:creationId xmlns:a16="http://schemas.microsoft.com/office/drawing/2014/main" id="{A9E33751-6ABD-4049-90A4-766360982CB4}"/>
              </a:ext>
            </a:extLst>
          </p:cNvPr>
          <p:cNvPicPr>
            <a:picLocks noChangeAspect="1"/>
          </p:cNvPicPr>
          <p:nvPr/>
        </p:nvPicPr>
        <p:blipFill>
          <a:blip r:embed="rId2"/>
          <a:stretch>
            <a:fillRect/>
          </a:stretch>
        </p:blipFill>
        <p:spPr>
          <a:xfrm>
            <a:off x="1970362" y="1011760"/>
            <a:ext cx="5203276" cy="5462756"/>
          </a:xfrm>
          <a:prstGeom prst="rect">
            <a:avLst/>
          </a:prstGeom>
        </p:spPr>
      </p:pic>
    </p:spTree>
    <p:extLst>
      <p:ext uri="{BB962C8B-B14F-4D97-AF65-F5344CB8AC3E}">
        <p14:creationId xmlns:p14="http://schemas.microsoft.com/office/powerpoint/2010/main" val="2792109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Sample Post-Accident Form </a:t>
            </a:r>
          </a:p>
        </p:txBody>
      </p:sp>
      <p:pic>
        <p:nvPicPr>
          <p:cNvPr id="3" name="Picture 2">
            <a:extLst>
              <a:ext uri="{FF2B5EF4-FFF2-40B4-BE49-F238E27FC236}">
                <a16:creationId xmlns:a16="http://schemas.microsoft.com/office/drawing/2014/main" id="{39EAD98A-1736-4BEB-9049-CB254755D07B}"/>
              </a:ext>
            </a:extLst>
          </p:cNvPr>
          <p:cNvPicPr>
            <a:picLocks noChangeAspect="1"/>
          </p:cNvPicPr>
          <p:nvPr/>
        </p:nvPicPr>
        <p:blipFill>
          <a:blip r:embed="rId2"/>
          <a:stretch>
            <a:fillRect/>
          </a:stretch>
        </p:blipFill>
        <p:spPr>
          <a:xfrm>
            <a:off x="1817596" y="1073833"/>
            <a:ext cx="5508808" cy="5341443"/>
          </a:xfrm>
          <a:prstGeom prst="rect">
            <a:avLst/>
          </a:prstGeom>
        </p:spPr>
      </p:pic>
    </p:spTree>
    <p:extLst>
      <p:ext uri="{BB962C8B-B14F-4D97-AF65-F5344CB8AC3E}">
        <p14:creationId xmlns:p14="http://schemas.microsoft.com/office/powerpoint/2010/main" val="1380964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Reasonable Suspicion</a:t>
            </a:r>
            <a:endParaRPr lang="en-US" dirty="0"/>
          </a:p>
        </p:txBody>
      </p:sp>
      <p:sp>
        <p:nvSpPr>
          <p:cNvPr id="3" name="Content Placeholder 2"/>
          <p:cNvSpPr>
            <a:spLocks noGrp="1"/>
          </p:cNvSpPr>
          <p:nvPr>
            <p:ph idx="1"/>
          </p:nvPr>
        </p:nvSpPr>
        <p:spPr/>
        <p:txBody>
          <a:bodyPr/>
          <a:lstStyle/>
          <a:p>
            <a:endParaRPr lang="en-US" dirty="0"/>
          </a:p>
          <a:p>
            <a:r>
              <a:rPr lang="en-US">
                <a:latin typeface="Gill Sans MT"/>
                <a:ea typeface="ＭＳ Ｐゴシック"/>
              </a:rPr>
              <a:t>Establish decision making protocols.</a:t>
            </a:r>
            <a:endParaRPr lang="en-US"/>
          </a:p>
          <a:p>
            <a:endParaRPr lang="en-US" dirty="0"/>
          </a:p>
          <a:p>
            <a:r>
              <a:rPr lang="en-US">
                <a:latin typeface="Gill Sans MT"/>
                <a:ea typeface="ＭＳ Ｐゴシック"/>
              </a:rPr>
              <a:t>Must happen in real-time.</a:t>
            </a:r>
            <a:endParaRPr lang="en-US"/>
          </a:p>
          <a:p>
            <a:endParaRPr lang="en-US" dirty="0"/>
          </a:p>
          <a:p>
            <a:r>
              <a:rPr lang="en-US" dirty="0">
                <a:latin typeface="Gill Sans MT"/>
                <a:ea typeface="ＭＳ Ｐゴシック"/>
              </a:rPr>
              <a:t>DAPM (or supervisor) </a:t>
            </a:r>
            <a:r>
              <a:rPr lang="en-US" b="1" dirty="0">
                <a:latin typeface="Gill Sans MT"/>
                <a:ea typeface="ＭＳ Ｐゴシック"/>
              </a:rPr>
              <a:t>must</a:t>
            </a:r>
            <a:r>
              <a:rPr lang="en-US" dirty="0">
                <a:latin typeface="Gill Sans MT"/>
                <a:ea typeface="ＭＳ Ｐゴシック"/>
              </a:rPr>
              <a:t> go to employee’s </a:t>
            </a:r>
            <a:r>
              <a:rPr lang="en-US">
                <a:latin typeface="Gill Sans MT"/>
                <a:ea typeface="ＭＳ Ｐゴシック"/>
              </a:rPr>
              <a:t>location.</a:t>
            </a:r>
            <a:endParaRPr lang="en-US" dirty="0"/>
          </a:p>
          <a:p>
            <a:pPr lvl="1"/>
            <a:r>
              <a:rPr lang="en-US" dirty="0"/>
              <a:t>Face-to-face</a:t>
            </a:r>
          </a:p>
          <a:p>
            <a:endParaRPr lang="en-US" dirty="0"/>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68350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Reasonable Suspicion</a:t>
            </a:r>
            <a:endParaRPr lang="en-US" dirty="0"/>
          </a:p>
        </p:txBody>
      </p:sp>
      <p:sp>
        <p:nvSpPr>
          <p:cNvPr id="3" name="Content Placeholder 2"/>
          <p:cNvSpPr>
            <a:spLocks noGrp="1"/>
          </p:cNvSpPr>
          <p:nvPr>
            <p:ph idx="1"/>
          </p:nvPr>
        </p:nvSpPr>
        <p:spPr/>
        <p:txBody>
          <a:bodyPr/>
          <a:lstStyle/>
          <a:p>
            <a:endParaRPr lang="en-US" dirty="0"/>
          </a:p>
          <a:p>
            <a:r>
              <a:rPr lang="en-US">
                <a:latin typeface="Gill Sans MT"/>
                <a:ea typeface="ＭＳ Ｐゴシック"/>
              </a:rPr>
              <a:t>Have employee cease performance of SS functions.</a:t>
            </a:r>
            <a:endParaRPr lang="en-US"/>
          </a:p>
          <a:p>
            <a:endParaRPr lang="en-US" dirty="0"/>
          </a:p>
          <a:p>
            <a:r>
              <a:rPr lang="en-US" dirty="0">
                <a:latin typeface="Gill Sans MT"/>
                <a:ea typeface="ＭＳ Ｐゴシック"/>
              </a:rPr>
              <a:t>Document signs and symptoms of drug use and/or alcohol misuse upon </a:t>
            </a:r>
            <a:r>
              <a:rPr lang="en-US">
                <a:latin typeface="Gill Sans MT"/>
                <a:ea typeface="ＭＳ Ｐゴシック"/>
              </a:rPr>
              <a:t>arrival.</a:t>
            </a:r>
            <a:r>
              <a:rPr lang="en-US" dirty="0">
                <a:latin typeface="Gill Sans MT"/>
                <a:ea typeface="ＭＳ Ｐゴシック"/>
              </a:rPr>
              <a:t> </a:t>
            </a:r>
            <a:endParaRPr lang="en-US" dirty="0"/>
          </a:p>
          <a:p>
            <a:endParaRPr lang="en-US" dirty="0"/>
          </a:p>
          <a:p>
            <a:r>
              <a:rPr lang="en-US" dirty="0">
                <a:latin typeface="Gill Sans MT"/>
                <a:ea typeface="ＭＳ Ｐゴシック"/>
              </a:rPr>
              <a:t>Employees (not authorized) should know who to contact if </a:t>
            </a:r>
            <a:r>
              <a:rPr lang="en-US">
                <a:latin typeface="Gill Sans MT"/>
                <a:ea typeface="ＭＳ Ｐゴシック"/>
              </a:rPr>
              <a:t>suspicious.</a:t>
            </a:r>
            <a:endParaRPr lang="en-US" dirty="0"/>
          </a:p>
          <a:p>
            <a:endParaRPr lang="en-US" dirty="0"/>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65616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Sample Reasonable Suspicion Form</a:t>
            </a:r>
          </a:p>
        </p:txBody>
      </p:sp>
      <p:pic>
        <p:nvPicPr>
          <p:cNvPr id="4" name="Picture 3">
            <a:extLst>
              <a:ext uri="{FF2B5EF4-FFF2-40B4-BE49-F238E27FC236}">
                <a16:creationId xmlns:a16="http://schemas.microsoft.com/office/drawing/2014/main" id="{D5831132-C6FC-48DF-9B90-E99421B3BEA8}"/>
              </a:ext>
            </a:extLst>
          </p:cNvPr>
          <p:cNvPicPr>
            <a:picLocks noChangeAspect="1"/>
          </p:cNvPicPr>
          <p:nvPr/>
        </p:nvPicPr>
        <p:blipFill>
          <a:blip r:embed="rId2"/>
          <a:stretch>
            <a:fillRect/>
          </a:stretch>
        </p:blipFill>
        <p:spPr>
          <a:xfrm>
            <a:off x="2345839" y="1115950"/>
            <a:ext cx="4452321" cy="5280104"/>
          </a:xfrm>
          <a:prstGeom prst="rect">
            <a:avLst/>
          </a:prstGeom>
        </p:spPr>
      </p:pic>
    </p:spTree>
    <p:extLst>
      <p:ext uri="{BB962C8B-B14F-4D97-AF65-F5344CB8AC3E}">
        <p14:creationId xmlns:p14="http://schemas.microsoft.com/office/powerpoint/2010/main" val="240008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277" y="379852"/>
            <a:ext cx="6799102" cy="596193"/>
          </a:xfrm>
        </p:spPr>
        <p:txBody>
          <a:bodyPr/>
          <a:lstStyle/>
          <a:p>
            <a:r>
              <a:rPr lang="en-US" sz="2800" dirty="0"/>
              <a:t>Hurdles to Compliant Testing</a:t>
            </a:r>
          </a:p>
        </p:txBody>
      </p:sp>
      <p:sp>
        <p:nvSpPr>
          <p:cNvPr id="3" name="Content Placeholder 2"/>
          <p:cNvSpPr>
            <a:spLocks noGrp="1"/>
          </p:cNvSpPr>
          <p:nvPr>
            <p:ph idx="1"/>
          </p:nvPr>
        </p:nvSpPr>
        <p:spPr>
          <a:xfrm>
            <a:off x="565607" y="934949"/>
            <a:ext cx="8314441" cy="5283916"/>
          </a:xfrm>
        </p:spPr>
        <p:txBody>
          <a:bodyPr/>
          <a:lstStyle/>
          <a:p>
            <a:pPr marL="0" indent="0" algn="ctr">
              <a:buNone/>
            </a:pPr>
            <a:r>
              <a:rPr lang="en-US" sz="1800" dirty="0"/>
              <a:t>All resources discussed can be found (</a:t>
            </a:r>
            <a:r>
              <a:rPr lang="en-US" sz="1800" i="1" dirty="0"/>
              <a:t>for free</a:t>
            </a:r>
            <a:r>
              <a:rPr lang="en-US" sz="1800" dirty="0"/>
              <a:t>) at: </a:t>
            </a:r>
          </a:p>
          <a:p>
            <a:pPr marL="0" indent="0">
              <a:buNone/>
            </a:pPr>
            <a:r>
              <a:rPr lang="en-US" sz="1800" b="1" dirty="0"/>
              <a:t>	https://transit-safety.fta.dot.gov/DrugAndAlcohol/Tools/</a:t>
            </a:r>
          </a:p>
          <a:p>
            <a:endParaRPr lang="en-US" dirty="0">
              <a:solidFill>
                <a:schemeClr val="tx1">
                  <a:lumMod val="75000"/>
                  <a:lumOff val="25000"/>
                </a:schemeClr>
              </a:solidFill>
            </a:endParaRPr>
          </a:p>
        </p:txBody>
      </p:sp>
      <p:pic>
        <p:nvPicPr>
          <p:cNvPr id="5" name="Picture 4">
            <a:extLst>
              <a:ext uri="{FF2B5EF4-FFF2-40B4-BE49-F238E27FC236}">
                <a16:creationId xmlns:a16="http://schemas.microsoft.com/office/drawing/2014/main" id="{63201279-805C-4A18-A58E-3D42DCBBF2F6}"/>
              </a:ext>
            </a:extLst>
          </p:cNvPr>
          <p:cNvPicPr>
            <a:picLocks noChangeAspect="1"/>
          </p:cNvPicPr>
          <p:nvPr/>
        </p:nvPicPr>
        <p:blipFill>
          <a:blip r:embed="rId2"/>
          <a:stretch>
            <a:fillRect/>
          </a:stretch>
        </p:blipFill>
        <p:spPr>
          <a:xfrm>
            <a:off x="1446460" y="1623317"/>
            <a:ext cx="6772565" cy="4798323"/>
          </a:xfrm>
          <a:prstGeom prst="rect">
            <a:avLst/>
          </a:prstGeom>
        </p:spPr>
      </p:pic>
    </p:spTree>
    <p:extLst>
      <p:ext uri="{BB962C8B-B14F-4D97-AF65-F5344CB8AC3E}">
        <p14:creationId xmlns:p14="http://schemas.microsoft.com/office/powerpoint/2010/main" val="2761106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Sample Reasonable Suspicion Form</a:t>
            </a:r>
          </a:p>
        </p:txBody>
      </p:sp>
      <p:pic>
        <p:nvPicPr>
          <p:cNvPr id="5" name="Picture 4">
            <a:extLst>
              <a:ext uri="{FF2B5EF4-FFF2-40B4-BE49-F238E27FC236}">
                <a16:creationId xmlns:a16="http://schemas.microsoft.com/office/drawing/2014/main" id="{7D2E0610-C5F7-4A52-9907-02444D5ACF7D}"/>
              </a:ext>
            </a:extLst>
          </p:cNvPr>
          <p:cNvPicPr>
            <a:picLocks noChangeAspect="1"/>
          </p:cNvPicPr>
          <p:nvPr/>
        </p:nvPicPr>
        <p:blipFill>
          <a:blip r:embed="rId2"/>
          <a:stretch>
            <a:fillRect/>
          </a:stretch>
        </p:blipFill>
        <p:spPr>
          <a:xfrm>
            <a:off x="1673843" y="1417637"/>
            <a:ext cx="5796314" cy="4515307"/>
          </a:xfrm>
          <a:prstGeom prst="rect">
            <a:avLst/>
          </a:prstGeom>
        </p:spPr>
      </p:pic>
    </p:spTree>
    <p:extLst>
      <p:ext uri="{BB962C8B-B14F-4D97-AF65-F5344CB8AC3E}">
        <p14:creationId xmlns:p14="http://schemas.microsoft.com/office/powerpoint/2010/main" val="3727643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Suspicion and Post-Accident </a:t>
            </a:r>
            <a:br>
              <a:rPr lang="en-US" dirty="0"/>
            </a:br>
            <a:r>
              <a:rPr lang="en-US" dirty="0"/>
              <a:t>Testing Site</a:t>
            </a:r>
          </a:p>
        </p:txBody>
      </p:sp>
      <p:sp>
        <p:nvSpPr>
          <p:cNvPr id="3" name="Content Placeholder 2"/>
          <p:cNvSpPr>
            <a:spLocks noGrp="1"/>
          </p:cNvSpPr>
          <p:nvPr>
            <p:ph idx="1"/>
          </p:nvPr>
        </p:nvSpPr>
        <p:spPr>
          <a:xfrm>
            <a:off x="457200" y="1600200"/>
            <a:ext cx="7782791" cy="4525963"/>
          </a:xfrm>
        </p:spPr>
        <p:txBody>
          <a:bodyPr/>
          <a:lstStyle/>
          <a:p>
            <a:endParaRPr lang="en-US" dirty="0"/>
          </a:p>
          <a:p>
            <a:r>
              <a:rPr lang="en-US" dirty="0"/>
              <a:t>If you are in a pinch:</a:t>
            </a:r>
          </a:p>
          <a:p>
            <a:endParaRPr lang="en-US" dirty="0"/>
          </a:p>
          <a:p>
            <a:pPr lvl="1"/>
            <a:r>
              <a:rPr lang="en-US" b="1" dirty="0"/>
              <a:t>§40.221(e): </a:t>
            </a:r>
            <a:r>
              <a:rPr lang="en-US" b="1" dirty="0">
                <a:solidFill>
                  <a:schemeClr val="bg2">
                    <a:lumMod val="50000"/>
                  </a:schemeClr>
                </a:solidFill>
              </a:rPr>
              <a:t>If an alcohol testing site fully meeting all the visual and aural privacy </a:t>
            </a:r>
            <a:r>
              <a:rPr lang="en-US" dirty="0">
                <a:solidFill>
                  <a:schemeClr val="bg1">
                    <a:lumMod val="75000"/>
                  </a:schemeClr>
                </a:solidFill>
              </a:rPr>
              <a:t>requirements of paragraph (c) </a:t>
            </a:r>
            <a:r>
              <a:rPr lang="en-US" b="1" dirty="0">
                <a:solidFill>
                  <a:schemeClr val="bg2">
                    <a:lumMod val="50000"/>
                  </a:schemeClr>
                </a:solidFill>
              </a:rPr>
              <a:t>is not readily available, </a:t>
            </a:r>
            <a:r>
              <a:rPr lang="en-US" dirty="0">
                <a:solidFill>
                  <a:schemeClr val="bg1">
                    <a:lumMod val="75000"/>
                  </a:schemeClr>
                </a:solidFill>
              </a:rPr>
              <a:t>this part allows </a:t>
            </a:r>
            <a:r>
              <a:rPr lang="en-US" b="1" dirty="0">
                <a:solidFill>
                  <a:schemeClr val="bg2">
                    <a:lumMod val="50000"/>
                  </a:schemeClr>
                </a:solidFill>
              </a:rPr>
              <a:t>a reasonable suspicion or post-accident test </a:t>
            </a:r>
            <a:r>
              <a:rPr lang="en-US" dirty="0">
                <a:solidFill>
                  <a:schemeClr val="bg1">
                    <a:lumMod val="75000"/>
                  </a:schemeClr>
                </a:solidFill>
              </a:rPr>
              <a:t>to be conducted </a:t>
            </a:r>
            <a:r>
              <a:rPr lang="en-US" b="1" dirty="0">
                <a:solidFill>
                  <a:schemeClr val="bg2">
                    <a:lumMod val="50000"/>
                  </a:schemeClr>
                </a:solidFill>
              </a:rPr>
              <a:t>at a site that partially meets these requirements.</a:t>
            </a:r>
            <a:r>
              <a:rPr lang="en-US" dirty="0">
                <a:solidFill>
                  <a:srgbClr val="55748C"/>
                </a:solidFill>
              </a:rPr>
              <a:t> </a:t>
            </a:r>
            <a:r>
              <a:rPr lang="en-US" dirty="0">
                <a:solidFill>
                  <a:schemeClr val="bg1">
                    <a:lumMod val="75000"/>
                  </a:schemeClr>
                </a:solidFill>
              </a:rPr>
              <a:t>In this case, </a:t>
            </a:r>
            <a:r>
              <a:rPr lang="en-US" b="1" dirty="0">
                <a:solidFill>
                  <a:schemeClr val="bg2">
                    <a:lumMod val="50000"/>
                  </a:schemeClr>
                </a:solidFill>
              </a:rPr>
              <a:t>the site must afford visual and aural privacy</a:t>
            </a:r>
            <a:r>
              <a:rPr lang="en-US" dirty="0">
                <a:solidFill>
                  <a:srgbClr val="55748C"/>
                </a:solidFill>
              </a:rPr>
              <a:t> </a:t>
            </a:r>
            <a:r>
              <a:rPr lang="en-US" dirty="0">
                <a:solidFill>
                  <a:schemeClr val="bg1">
                    <a:lumMod val="75000"/>
                  </a:schemeClr>
                </a:solidFill>
              </a:rPr>
              <a:t>to the employee </a:t>
            </a:r>
            <a:r>
              <a:rPr lang="en-US" b="1" dirty="0">
                <a:solidFill>
                  <a:schemeClr val="bg2">
                    <a:lumMod val="50000"/>
                  </a:schemeClr>
                </a:solidFill>
              </a:rPr>
              <a:t>to the greatest extent practicable.</a:t>
            </a:r>
          </a:p>
          <a:p>
            <a:endParaRPr lang="en-US" dirty="0"/>
          </a:p>
          <a:p>
            <a:endParaRPr lang="en-US" dirty="0"/>
          </a:p>
          <a:p>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5781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6918090"/>
              </p:ext>
            </p:extLst>
          </p:nvPr>
        </p:nvGraphicFramePr>
        <p:xfrm>
          <a:off x="1303867" y="2103120"/>
          <a:ext cx="6536266" cy="1554480"/>
        </p:xfrm>
        <a:graphic>
          <a:graphicData uri="http://schemas.openxmlformats.org/drawingml/2006/table">
            <a:tbl>
              <a:tblPr firstRow="1" bandRow="1">
                <a:tableStyleId>{5940675A-B579-460E-94D1-54222C63F5DA}</a:tableStyleId>
              </a:tblPr>
              <a:tblGrid>
                <a:gridCol w="6536266">
                  <a:extLst>
                    <a:ext uri="{9D8B030D-6E8A-4147-A177-3AD203B41FA5}">
                      <a16:colId xmlns:a16="http://schemas.microsoft.com/office/drawing/2014/main" val="2223823368"/>
                    </a:ext>
                  </a:extLst>
                </a:gridCol>
              </a:tblGrid>
              <a:tr h="370840">
                <a:tc>
                  <a:txBody>
                    <a:bodyPr/>
                    <a:lstStyle/>
                    <a:p>
                      <a:pPr algn="ctr"/>
                      <a:r>
                        <a:rPr lang="en-US" sz="2400" dirty="0">
                          <a:solidFill>
                            <a:schemeClr val="tx1"/>
                          </a:solidFill>
                          <a:latin typeface="Gill Sans MT" panose="020B0502020104020203" pitchFamily="34" charset="0"/>
                        </a:rPr>
                        <a:t>Craig McNulty</a:t>
                      </a:r>
                    </a:p>
                    <a:p>
                      <a:pPr algn="ctr"/>
                      <a:r>
                        <a:rPr lang="en-US" sz="2400" dirty="0">
                          <a:solidFill>
                            <a:schemeClr val="tx1"/>
                          </a:solidFill>
                          <a:latin typeface="Gill Sans MT" panose="020B0502020104020203" pitchFamily="34" charset="0"/>
                        </a:rPr>
                        <a:t>Cahill Swift</a:t>
                      </a:r>
                    </a:p>
                    <a:p>
                      <a:pPr algn="ctr"/>
                      <a:r>
                        <a:rPr lang="en-US" sz="2400" dirty="0">
                          <a:solidFill>
                            <a:schemeClr val="tx1"/>
                          </a:solidFill>
                          <a:latin typeface="Gill Sans MT" panose="020B0502020104020203" pitchFamily="34" charset="0"/>
                        </a:rPr>
                        <a:t>617-314-9208</a:t>
                      </a:r>
                    </a:p>
                    <a:p>
                      <a:pPr algn="ctr"/>
                      <a:r>
                        <a:rPr lang="en-US" sz="2400" dirty="0" smtClean="0">
                          <a:solidFill>
                            <a:schemeClr val="tx1"/>
                          </a:solidFill>
                          <a:latin typeface="Gill Sans MT" panose="020B0502020104020203" pitchFamily="34" charset="0"/>
                          <a:hlinkClick r:id="rId2"/>
                        </a:rPr>
                        <a:t>cmcnulty@cahillswift.com</a:t>
                      </a:r>
                      <a:r>
                        <a:rPr lang="en-US" sz="2400" baseline="0" dirty="0">
                          <a:solidFill>
                            <a:schemeClr val="tx1"/>
                          </a:solidFill>
                          <a:latin typeface="Gill Sans MT" panose="020B0502020104020203" pitchFamily="34" charset="0"/>
                        </a:rPr>
                        <a:t> </a:t>
                      </a:r>
                      <a:endParaRPr lang="en-US" sz="2400" dirty="0" smtClean="0">
                        <a:solidFill>
                          <a:schemeClr val="tx1"/>
                        </a:solidFill>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6" name="Title 6">
            <a:extLst>
              <a:ext uri="{FF2B5EF4-FFF2-40B4-BE49-F238E27FC236}">
                <a16:creationId xmlns:a16="http://schemas.microsoft.com/office/drawing/2014/main" id="{7828C8FE-C904-44BD-B30D-E8EBD629DE16}"/>
              </a:ext>
            </a:extLst>
          </p:cNvPr>
          <p:cNvSpPr txBox="1">
            <a:spLocks/>
          </p:cNvSpPr>
          <p:nvPr/>
        </p:nvSpPr>
        <p:spPr>
          <a:xfrm>
            <a:off x="419100" y="582329"/>
            <a:ext cx="8267699" cy="492443"/>
          </a:xfrm>
          <a:prstGeom prst="rect">
            <a:avLst/>
          </a:prstGeom>
        </p:spPr>
        <p:txBody>
          <a:bodyPr wrap="square" lIns="0" tIns="0" rIns="0" bIns="0">
            <a:spAutoFit/>
          </a:bodyPr>
          <a:lstStyle>
            <a:lvl1pPr>
              <a:defRPr sz="2800" b="1" i="0">
                <a:solidFill>
                  <a:srgbClr val="395B74"/>
                </a:solidFill>
                <a:latin typeface="Gill Sans MT"/>
                <a:ea typeface="+mj-ea"/>
                <a:cs typeface="Gill Sans MT"/>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kern="0" spc="-15" dirty="0" smtClean="0">
                <a:latin typeface="Gill Sans MT" panose="020B0502020104020203" pitchFamily="34" charset="0"/>
              </a:rPr>
              <a:t>Questions?</a:t>
            </a:r>
            <a:endParaRPr kumimoji="0" lang="en-US" sz="3200" b="1" i="0" u="none" strike="noStrike" kern="0" cap="none" spc="0" normalizeH="0" baseline="0" noProof="0" dirty="0">
              <a:ln>
                <a:noFill/>
              </a:ln>
              <a:solidFill>
                <a:srgbClr val="395B74"/>
              </a:solidFill>
              <a:effectLst/>
              <a:uLnTx/>
              <a:uFillTx/>
              <a:latin typeface="Gill Sans MT" panose="020B0502020104020203" pitchFamily="34" charset="0"/>
              <a:ea typeface="+mj-ea"/>
            </a:endParaRPr>
          </a:p>
        </p:txBody>
      </p:sp>
    </p:spTree>
    <p:extLst>
      <p:ext uri="{BB962C8B-B14F-4D97-AF65-F5344CB8AC3E}">
        <p14:creationId xmlns:p14="http://schemas.microsoft.com/office/powerpoint/2010/main" val="45674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Workload</a:t>
            </a:r>
            <a:endParaRPr lang="en-US" dirty="0"/>
          </a:p>
        </p:txBody>
      </p:sp>
      <p:sp>
        <p:nvSpPr>
          <p:cNvPr id="3" name="Content Placeholder 2"/>
          <p:cNvSpPr>
            <a:spLocks noGrp="1"/>
          </p:cNvSpPr>
          <p:nvPr>
            <p:ph idx="1"/>
          </p:nvPr>
        </p:nvSpPr>
        <p:spPr/>
        <p:txBody>
          <a:bodyPr/>
          <a:lstStyle/>
          <a:p>
            <a:endParaRPr lang="en-US"/>
          </a:p>
          <a:p>
            <a:r>
              <a:rPr lang="en-US">
                <a:latin typeface="Gill Sans MT"/>
                <a:ea typeface="ＭＳ Ｐゴシック"/>
              </a:rPr>
              <a:t>Drug and alcohol program is buried. </a:t>
            </a:r>
            <a:endParaRPr lang="en-US"/>
          </a:p>
          <a:p>
            <a:pPr lvl="1"/>
            <a:r>
              <a:rPr lang="en-US"/>
              <a:t>Scarce resources </a:t>
            </a:r>
          </a:p>
          <a:p>
            <a:endParaRPr lang="en-US"/>
          </a:p>
          <a:p>
            <a:r>
              <a:rPr lang="en-US">
                <a:latin typeface="Gill Sans MT"/>
                <a:ea typeface="ＭＳ Ｐゴシック"/>
              </a:rPr>
              <a:t>Management (sometimes) does not understand the importance.</a:t>
            </a:r>
            <a:endParaRPr lang="en-US" dirty="0"/>
          </a:p>
        </p:txBody>
      </p:sp>
      <p:sp>
        <p:nvSpPr>
          <p:cNvPr id="10" name="Slide Number Placeholder 4" hidden="1">
            <a:extLst>
              <a:ext uri="{FF2B5EF4-FFF2-40B4-BE49-F238E27FC236}">
                <a16:creationId xmlns:a16="http://schemas.microsoft.com/office/drawing/2014/main" id="{B9FC731C-D159-4D8B-A671-FCD0E8094026}"/>
              </a:ext>
            </a:extLst>
          </p:cNvPr>
          <p:cNvSpPr>
            <a:spLocks noGrp="1"/>
          </p:cNvSpPr>
          <p:nvPr>
            <p:ph type="sldNum" sz="quarter" idx="4294967295"/>
          </p:nvPr>
        </p:nvSpPr>
        <p:spPr>
          <a:xfrm>
            <a:off x="8610600" y="6161088"/>
            <a:ext cx="533400" cy="700087"/>
          </a:xfrm>
          <a:prstGeom prst="rect">
            <a:avLst/>
          </a:prstGeom>
        </p:spPr>
        <p:txBody>
          <a:bodyPr/>
          <a:lstStyle/>
          <a:p>
            <a:pPr>
              <a:spcAft>
                <a:spcPts val="600"/>
              </a:spcAft>
            </a:pPr>
            <a:fld id="{F00A00CB-2C12-43BD-8097-0EF59CD27AF0}" type="slidenum">
              <a:rPr lang="en-US" smtClean="0"/>
              <a:pPr>
                <a:spcAft>
                  <a:spcPts val="600"/>
                </a:spcAft>
              </a:pPr>
              <a:t>5</a:t>
            </a:fld>
            <a:endParaRPr lang="en-US"/>
          </a:p>
        </p:txBody>
      </p:sp>
    </p:spTree>
    <p:extLst>
      <p:ext uri="{BB962C8B-B14F-4D97-AF65-F5344CB8AC3E}">
        <p14:creationId xmlns:p14="http://schemas.microsoft.com/office/powerpoint/2010/main" val="102661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Workload</a:t>
            </a:r>
            <a:endParaRPr lang="en-US" dirty="0"/>
          </a:p>
        </p:txBody>
      </p:sp>
      <p:sp>
        <p:nvSpPr>
          <p:cNvPr id="3" name="Content Placeholder 2"/>
          <p:cNvSpPr>
            <a:spLocks noGrp="1"/>
          </p:cNvSpPr>
          <p:nvPr>
            <p:ph idx="1"/>
          </p:nvPr>
        </p:nvSpPr>
        <p:spPr/>
        <p:txBody>
          <a:bodyPr/>
          <a:lstStyle/>
          <a:p>
            <a:endParaRPr lang="en-US" dirty="0"/>
          </a:p>
          <a:p>
            <a:r>
              <a:rPr lang="en-US">
                <a:latin typeface="Gill Sans MT"/>
                <a:ea typeface="ＭＳ Ｐゴシック"/>
              </a:rPr>
              <a:t>Information sharing between departments. </a:t>
            </a:r>
            <a:endParaRPr lang="en-US"/>
          </a:p>
          <a:p>
            <a:pPr lvl="1"/>
            <a:r>
              <a:rPr lang="en-US" dirty="0"/>
              <a:t>Ensure necessary records are shared </a:t>
            </a:r>
          </a:p>
          <a:p>
            <a:pPr lvl="1"/>
            <a:endParaRPr lang="en-US" dirty="0"/>
          </a:p>
          <a:p>
            <a:r>
              <a:rPr lang="en-US" dirty="0">
                <a:latin typeface="Gill Sans MT"/>
                <a:ea typeface="ＭＳ Ｐゴシック"/>
              </a:rPr>
              <a:t>Appropriately organized and secured </a:t>
            </a:r>
            <a:r>
              <a:rPr lang="en-US">
                <a:latin typeface="Gill Sans MT"/>
                <a:ea typeface="ＭＳ Ｐゴシック"/>
              </a:rPr>
              <a:t>files.</a:t>
            </a:r>
            <a:r>
              <a:rPr lang="en-US" dirty="0">
                <a:latin typeface="Gill Sans MT"/>
                <a:ea typeface="ＭＳ Ｐゴシック"/>
              </a:rPr>
              <a:t> </a:t>
            </a:r>
            <a:endParaRPr lang="en-US" dirty="0"/>
          </a:p>
          <a:p>
            <a:pPr lvl="1"/>
            <a:r>
              <a:rPr lang="en-US" dirty="0"/>
              <a:t>FTA’s record keeping requirements </a:t>
            </a:r>
          </a:p>
        </p:txBody>
      </p:sp>
      <p:sp>
        <p:nvSpPr>
          <p:cNvPr id="10" name="Slide Number Placeholder 4">
            <a:extLst>
              <a:ext uri="{FF2B5EF4-FFF2-40B4-BE49-F238E27FC236}">
                <a16:creationId xmlns:a16="http://schemas.microsoft.com/office/drawing/2014/main" id="{F48BE03A-42E9-423E-A667-F0F602E5DE0F}"/>
              </a:ext>
            </a:extLst>
          </p:cNvPr>
          <p:cNvSpPr>
            <a:spLocks noGrp="1"/>
          </p:cNvSpPr>
          <p:nvPr>
            <p:ph type="sldNum" sz="quarter" idx="4294967295"/>
          </p:nvPr>
        </p:nvSpPr>
        <p:spPr>
          <a:xfrm>
            <a:off x="8610600" y="6161088"/>
            <a:ext cx="533400" cy="700087"/>
          </a:xfrm>
          <a:prstGeom prst="rect">
            <a:avLst/>
          </a:prstGeom>
        </p:spPr>
        <p:txBody>
          <a:bodyPr/>
          <a:lstStyle/>
          <a:p>
            <a:fld id="{F00A00CB-2C12-43BD-8097-0EF59CD27AF0}" type="slidenum">
              <a:rPr lang="en-US" smtClean="0"/>
              <a:pPr/>
              <a:t>6</a:t>
            </a:fld>
            <a:endParaRPr lang="en-US" dirty="0"/>
          </a:p>
        </p:txBody>
      </p:sp>
    </p:spTree>
    <p:extLst>
      <p:ext uri="{BB962C8B-B14F-4D97-AF65-F5344CB8AC3E}">
        <p14:creationId xmlns:p14="http://schemas.microsoft.com/office/powerpoint/2010/main" val="377772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Workload and Records Storage</a:t>
            </a:r>
            <a:endParaRPr lang="en-US" dirty="0"/>
          </a:p>
        </p:txBody>
      </p:sp>
      <p:sp>
        <p:nvSpPr>
          <p:cNvPr id="3" name="Content Placeholder 2"/>
          <p:cNvSpPr>
            <a:spLocks noGrp="1"/>
          </p:cNvSpPr>
          <p:nvPr>
            <p:ph idx="1"/>
          </p:nvPr>
        </p:nvSpPr>
        <p:spPr/>
        <p:txBody>
          <a:bodyPr/>
          <a:lstStyle/>
          <a:p>
            <a:endParaRPr lang="en-US" dirty="0"/>
          </a:p>
          <a:p>
            <a:r>
              <a:rPr lang="en-US" dirty="0"/>
              <a:t>What records do you keep?</a:t>
            </a:r>
          </a:p>
          <a:p>
            <a:pPr lvl="1">
              <a:lnSpc>
                <a:spcPct val="150000"/>
              </a:lnSpc>
            </a:pPr>
            <a:r>
              <a:rPr lang="en-US" dirty="0"/>
              <a:t>Test results</a:t>
            </a:r>
          </a:p>
          <a:p>
            <a:pPr lvl="1">
              <a:lnSpc>
                <a:spcPct val="150000"/>
              </a:lnSpc>
            </a:pPr>
            <a:r>
              <a:rPr lang="en-US" dirty="0"/>
              <a:t>Testing process administration</a:t>
            </a:r>
          </a:p>
          <a:p>
            <a:pPr lvl="1">
              <a:lnSpc>
                <a:spcPct val="150000"/>
              </a:lnSpc>
            </a:pPr>
            <a:r>
              <a:rPr lang="en-US" dirty="0"/>
              <a:t>Return-to-duty process administration</a:t>
            </a:r>
          </a:p>
          <a:p>
            <a:pPr lvl="1">
              <a:lnSpc>
                <a:spcPct val="150000"/>
              </a:lnSpc>
            </a:pPr>
            <a:r>
              <a:rPr lang="en-US" dirty="0"/>
              <a:t>Employee training</a:t>
            </a:r>
          </a:p>
          <a:p>
            <a:pPr lvl="1">
              <a:lnSpc>
                <a:spcPct val="150000"/>
              </a:lnSpc>
            </a:pPr>
            <a:r>
              <a:rPr lang="en-US" dirty="0"/>
              <a:t>Supervisor training</a:t>
            </a:r>
          </a:p>
        </p:txBody>
      </p:sp>
      <p:sp>
        <p:nvSpPr>
          <p:cNvPr id="10" name="Slide Number Placeholder 4">
            <a:extLst>
              <a:ext uri="{FF2B5EF4-FFF2-40B4-BE49-F238E27FC236}">
                <a16:creationId xmlns:a16="http://schemas.microsoft.com/office/drawing/2014/main" id="{F48BE03A-42E9-423E-A667-F0F602E5DE0F}"/>
              </a:ext>
            </a:extLst>
          </p:cNvPr>
          <p:cNvSpPr>
            <a:spLocks noGrp="1"/>
          </p:cNvSpPr>
          <p:nvPr>
            <p:ph type="sldNum" sz="quarter" idx="4294967295"/>
          </p:nvPr>
        </p:nvSpPr>
        <p:spPr>
          <a:xfrm>
            <a:off x="8610600" y="6161088"/>
            <a:ext cx="533400" cy="700087"/>
          </a:xfrm>
          <a:prstGeom prst="rect">
            <a:avLst/>
          </a:prstGeom>
        </p:spPr>
        <p:txBody>
          <a:bodyPr/>
          <a:lstStyle/>
          <a:p>
            <a:fld id="{F00A00CB-2C12-43BD-8097-0EF59CD27AF0}" type="slidenum">
              <a:rPr lang="en-US" smtClean="0"/>
              <a:pPr/>
              <a:t>7</a:t>
            </a:fld>
            <a:endParaRPr lang="en-US" dirty="0"/>
          </a:p>
        </p:txBody>
      </p:sp>
    </p:spTree>
    <p:extLst>
      <p:ext uri="{BB962C8B-B14F-4D97-AF65-F5344CB8AC3E}">
        <p14:creationId xmlns:p14="http://schemas.microsoft.com/office/powerpoint/2010/main" val="322769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Records Storage</a:t>
            </a:r>
            <a:endParaRPr lang="en-US" dirty="0"/>
          </a:p>
        </p:txBody>
      </p:sp>
      <p:sp>
        <p:nvSpPr>
          <p:cNvPr id="3" name="Content Placeholder 2"/>
          <p:cNvSpPr>
            <a:spLocks noGrp="1"/>
          </p:cNvSpPr>
          <p:nvPr>
            <p:ph idx="1"/>
          </p:nvPr>
        </p:nvSpPr>
        <p:spPr>
          <a:xfrm>
            <a:off x="457200" y="1895582"/>
            <a:ext cx="8229600" cy="4256266"/>
          </a:xfrm>
        </p:spPr>
        <p:txBody>
          <a:bodyPr/>
          <a:lstStyle/>
          <a:p>
            <a:endParaRPr lang="en-US" dirty="0"/>
          </a:p>
          <a:p>
            <a:r>
              <a:rPr lang="en-US">
                <a:latin typeface="Gill Sans MT"/>
                <a:ea typeface="ＭＳ Ｐゴシック"/>
              </a:rPr>
              <a:t>Secure location with controlled access. </a:t>
            </a:r>
            <a:endParaRPr lang="en-US"/>
          </a:p>
          <a:p>
            <a:pPr marL="0" indent="0">
              <a:buNone/>
            </a:pPr>
            <a:endParaRPr lang="en-US" dirty="0"/>
          </a:p>
          <a:p>
            <a:r>
              <a:rPr lang="en-US" dirty="0">
                <a:latin typeface="Gill Sans MT"/>
                <a:ea typeface="ＭＳ Ｐゴシック"/>
              </a:rPr>
              <a:t>Your TPA may keep </a:t>
            </a:r>
            <a:r>
              <a:rPr lang="en-US">
                <a:latin typeface="Gill Sans MT"/>
                <a:ea typeface="ＭＳ Ｐゴシック"/>
              </a:rPr>
              <a:t>them.</a:t>
            </a:r>
            <a:r>
              <a:rPr lang="en-US" dirty="0">
                <a:latin typeface="Gill Sans MT"/>
                <a:ea typeface="ＭＳ Ｐゴシック"/>
              </a:rPr>
              <a:t> </a:t>
            </a:r>
            <a:endParaRPr lang="en-US" dirty="0"/>
          </a:p>
          <a:p>
            <a:pPr lvl="1"/>
            <a:r>
              <a:rPr lang="en-US" dirty="0"/>
              <a:t>Employer’s responsibility that they are current, saved, and secured correctly</a:t>
            </a:r>
          </a:p>
          <a:p>
            <a:endParaRPr lang="en-US" dirty="0"/>
          </a:p>
          <a:p>
            <a:endParaRPr lang="en-US" dirty="0"/>
          </a:p>
          <a:p>
            <a:endParaRPr lang="en-US" dirty="0"/>
          </a:p>
        </p:txBody>
      </p:sp>
      <p:sp>
        <p:nvSpPr>
          <p:cNvPr id="10" name="Slide Number Placeholder 4">
            <a:extLst>
              <a:ext uri="{FF2B5EF4-FFF2-40B4-BE49-F238E27FC236}">
                <a16:creationId xmlns:a16="http://schemas.microsoft.com/office/drawing/2014/main" id="{F48BE03A-42E9-423E-A667-F0F602E5DE0F}"/>
              </a:ext>
            </a:extLst>
          </p:cNvPr>
          <p:cNvSpPr>
            <a:spLocks noGrp="1"/>
          </p:cNvSpPr>
          <p:nvPr>
            <p:ph type="sldNum" sz="quarter" idx="4294967295"/>
          </p:nvPr>
        </p:nvSpPr>
        <p:spPr>
          <a:xfrm>
            <a:off x="8610600" y="6161088"/>
            <a:ext cx="533400" cy="700087"/>
          </a:xfrm>
          <a:prstGeom prst="rect">
            <a:avLst/>
          </a:prstGeom>
        </p:spPr>
        <p:txBody>
          <a:bodyPr/>
          <a:lstStyle/>
          <a:p>
            <a:fld id="{F00A00CB-2C12-43BD-8097-0EF59CD27AF0}" type="slidenum">
              <a:rPr lang="en-US" smtClean="0"/>
              <a:pPr/>
              <a:t>8</a:t>
            </a:fld>
            <a:endParaRPr lang="en-US" dirty="0"/>
          </a:p>
        </p:txBody>
      </p:sp>
    </p:spTree>
    <p:extLst>
      <p:ext uri="{BB962C8B-B14F-4D97-AF65-F5344CB8AC3E}">
        <p14:creationId xmlns:p14="http://schemas.microsoft.com/office/powerpoint/2010/main" val="224186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chor="ctr">
            <a:normAutofit/>
          </a:bodyPr>
          <a:lstStyle/>
          <a:p>
            <a:r>
              <a:rPr lang="en-US" dirty="0"/>
              <a:t>Records Storage</a:t>
            </a:r>
          </a:p>
        </p:txBody>
      </p:sp>
      <p:sp>
        <p:nvSpPr>
          <p:cNvPr id="3" name="Content Placeholder 2"/>
          <p:cNvSpPr>
            <a:spLocks noGrp="1"/>
          </p:cNvSpPr>
          <p:nvPr>
            <p:ph idx="1"/>
          </p:nvPr>
        </p:nvSpPr>
        <p:spPr/>
        <p:txBody>
          <a:bodyPr wrap="square" anchor="t">
            <a:normAutofit fontScale="62500" lnSpcReduction="20000"/>
          </a:bodyPr>
          <a:lstStyle/>
          <a:p>
            <a:r>
              <a:rPr lang="en-US" sz="3100" dirty="0"/>
              <a:t>One (1) Year: </a:t>
            </a:r>
          </a:p>
          <a:p>
            <a:pPr lvl="2"/>
            <a:r>
              <a:rPr lang="en-US" sz="3100" dirty="0"/>
              <a:t>Negative drug test results</a:t>
            </a:r>
          </a:p>
          <a:p>
            <a:pPr lvl="2"/>
            <a:r>
              <a:rPr lang="en-US" sz="3100" dirty="0"/>
              <a:t>Alcohol test results less than 0.02</a:t>
            </a:r>
          </a:p>
          <a:p>
            <a:r>
              <a:rPr lang="en-US" sz="3100" dirty="0"/>
              <a:t>Two (2) Years: </a:t>
            </a:r>
          </a:p>
          <a:p>
            <a:pPr lvl="2"/>
            <a:r>
              <a:rPr lang="en-US" sz="3100" dirty="0"/>
              <a:t>Education and training records</a:t>
            </a:r>
          </a:p>
          <a:p>
            <a:pPr lvl="2"/>
            <a:r>
              <a:rPr lang="en-US" sz="3100" dirty="0"/>
              <a:t>Records related to the alcohol and drug collection process</a:t>
            </a:r>
          </a:p>
          <a:p>
            <a:r>
              <a:rPr lang="en-US" sz="3100" dirty="0"/>
              <a:t>Three (3) Years: </a:t>
            </a:r>
          </a:p>
          <a:p>
            <a:pPr lvl="2"/>
            <a:r>
              <a:rPr lang="en-US" sz="3100" dirty="0"/>
              <a:t>Previous employer records</a:t>
            </a:r>
          </a:p>
          <a:p>
            <a:r>
              <a:rPr lang="en-US" sz="3100" dirty="0"/>
              <a:t>Five (5) Years: </a:t>
            </a:r>
          </a:p>
          <a:p>
            <a:pPr lvl="2"/>
            <a:r>
              <a:rPr lang="en-US" sz="3100" dirty="0"/>
              <a:t>Annual MIS reports</a:t>
            </a:r>
          </a:p>
          <a:p>
            <a:pPr lvl="2"/>
            <a:r>
              <a:rPr lang="en-US" sz="3100" dirty="0"/>
              <a:t>Employee evaluation and referrals to SAPs</a:t>
            </a:r>
          </a:p>
          <a:p>
            <a:pPr lvl="2"/>
            <a:r>
              <a:rPr lang="en-US" sz="3100" dirty="0"/>
              <a:t>Follow-up tests and follow-up schedules</a:t>
            </a:r>
          </a:p>
          <a:p>
            <a:pPr lvl="2"/>
            <a:r>
              <a:rPr lang="en-US" sz="3100" dirty="0"/>
              <a:t>Refusals to test</a:t>
            </a:r>
          </a:p>
          <a:p>
            <a:pPr lvl="2"/>
            <a:r>
              <a:rPr lang="en-US" sz="3100" dirty="0"/>
              <a:t>Alcohol test results 0.02 or greater</a:t>
            </a:r>
          </a:p>
          <a:p>
            <a:pPr lvl="2"/>
            <a:r>
              <a:rPr lang="en-US" sz="3100" dirty="0"/>
              <a:t>Verified positive drug test results</a:t>
            </a:r>
          </a:p>
        </p:txBody>
      </p:sp>
      <p:sp>
        <p:nvSpPr>
          <p:cNvPr id="10" name="Slide Number Placeholder 4">
            <a:extLst>
              <a:ext uri="{FF2B5EF4-FFF2-40B4-BE49-F238E27FC236}">
                <a16:creationId xmlns:a16="http://schemas.microsoft.com/office/drawing/2014/main" id="{F48BE03A-42E9-423E-A667-F0F602E5DE0F}"/>
              </a:ext>
            </a:extLst>
          </p:cNvPr>
          <p:cNvSpPr>
            <a:spLocks noGrp="1"/>
          </p:cNvSpPr>
          <p:nvPr>
            <p:ph type="sldNum" sz="quarter" idx="4294967295"/>
          </p:nvPr>
        </p:nvSpPr>
        <p:spPr>
          <a:xfrm>
            <a:off x="8610600" y="6161088"/>
            <a:ext cx="533400" cy="700087"/>
          </a:xfrm>
          <a:prstGeom prst="rect">
            <a:avLst/>
          </a:prstGeom>
        </p:spPr>
        <p:txBody>
          <a:bodyPr/>
          <a:lstStyle/>
          <a:p>
            <a:pPr>
              <a:spcAft>
                <a:spcPts val="600"/>
              </a:spcAft>
            </a:pPr>
            <a:fld id="{F00A00CB-2C12-43BD-8097-0EF59CD27AF0}" type="slidenum">
              <a:rPr lang="en-US" smtClean="0"/>
              <a:pPr>
                <a:spcAft>
                  <a:spcPts val="600"/>
                </a:spcAft>
              </a:pPr>
              <a:t>9</a:t>
            </a:fld>
            <a:endParaRPr lang="en-US" dirty="0"/>
          </a:p>
        </p:txBody>
      </p:sp>
    </p:spTree>
    <p:extLst>
      <p:ext uri="{BB962C8B-B14F-4D97-AF65-F5344CB8AC3E}">
        <p14:creationId xmlns:p14="http://schemas.microsoft.com/office/powerpoint/2010/main" val="3882230047"/>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304D0D1A273D246BEE00180C9ADF878" ma:contentTypeVersion="0" ma:contentTypeDescription="Create a new document." ma:contentTypeScope="" ma:versionID="e187cad5b4529f3aef2c6a6aaa9f6814">
  <xsd:schema xmlns:xsd="http://www.w3.org/2001/XMLSchema" xmlns:xs="http://www.w3.org/2001/XMLSchema" xmlns:p="http://schemas.microsoft.com/office/2006/metadata/properties" targetNamespace="http://schemas.microsoft.com/office/2006/metadata/properties" ma:root="true" ma:fieldsID="c6a20c2ff566dc00e42a682f4118c95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3A2ECE-B7C0-4881-84A7-B3E32ED133A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7A4DD1E-3C77-4D41-99D0-FDF984E61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7FA14E6-1604-4791-962F-71352CCD9D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38287</TotalTime>
  <Words>1260</Words>
  <Application>Microsoft Office PowerPoint</Application>
  <PresentationFormat>On-screen Show (4:3)</PresentationFormat>
  <Paragraphs>338</Paragraphs>
  <Slides>42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 Unicode MS</vt:lpstr>
      <vt:lpstr>ＭＳ Ｐゴシック</vt:lpstr>
      <vt:lpstr>Arial</vt:lpstr>
      <vt:lpstr>Calibri</vt:lpstr>
      <vt:lpstr>Gill Sans MT</vt:lpstr>
      <vt:lpstr>Raavi</vt:lpstr>
      <vt:lpstr>FTA3 (2)</vt:lpstr>
      <vt:lpstr>Testing for Small and Rural Transit Employers: Challenges and Best Practices   Craig McNulty Cahill Swift  FTA Drug and Alcohol Program National Conference May 12, 2021    </vt:lpstr>
      <vt:lpstr>Speaker</vt:lpstr>
      <vt:lpstr>Hurdles to Compliant Testing</vt:lpstr>
      <vt:lpstr>Hurdles to Compliant Testing</vt:lpstr>
      <vt:lpstr>Workload</vt:lpstr>
      <vt:lpstr>Workload</vt:lpstr>
      <vt:lpstr>Workload and Records Storage</vt:lpstr>
      <vt:lpstr>Records Storage</vt:lpstr>
      <vt:lpstr>Records Storage</vt:lpstr>
      <vt:lpstr>Training</vt:lpstr>
      <vt:lpstr>Training</vt:lpstr>
      <vt:lpstr>Unfavorable Geography</vt:lpstr>
      <vt:lpstr>Unfavorable Geography</vt:lpstr>
      <vt:lpstr>Find a Qualified SAP </vt:lpstr>
      <vt:lpstr>Qualified Service Agents</vt:lpstr>
      <vt:lpstr>Qualified Service Agents</vt:lpstr>
      <vt:lpstr>Qualified Service Agents</vt:lpstr>
      <vt:lpstr>Qualified Service Agents</vt:lpstr>
      <vt:lpstr>Qualified Service Agents</vt:lpstr>
      <vt:lpstr>Testing Limitations</vt:lpstr>
      <vt:lpstr>Random Testing</vt:lpstr>
      <vt:lpstr>Random Testing</vt:lpstr>
      <vt:lpstr>Random Testing</vt:lpstr>
      <vt:lpstr>Random Testing</vt:lpstr>
      <vt:lpstr>Random Testing</vt:lpstr>
      <vt:lpstr>Random Testing</vt:lpstr>
      <vt:lpstr>Random Testing</vt:lpstr>
      <vt:lpstr>Random Testing System with 10 safety-sensitive employees:</vt:lpstr>
      <vt:lpstr>Random Testing System with 10 safety-sensitive employees:</vt:lpstr>
      <vt:lpstr>Random Testing System with 10 safety-sensitive employees:</vt:lpstr>
      <vt:lpstr>Post-Accident </vt:lpstr>
      <vt:lpstr>Post-Accident </vt:lpstr>
      <vt:lpstr>Post-Accident </vt:lpstr>
      <vt:lpstr>Post-Accident </vt:lpstr>
      <vt:lpstr>Sample Post-Accident Form </vt:lpstr>
      <vt:lpstr>Sample Post-Accident Form </vt:lpstr>
      <vt:lpstr>Reasonable Suspicion</vt:lpstr>
      <vt:lpstr>Reasonable Suspicion</vt:lpstr>
      <vt:lpstr>Sample Reasonable Suspicion Form</vt:lpstr>
      <vt:lpstr>Sample Reasonable Suspicion Form</vt:lpstr>
      <vt:lpstr>Reasonable Suspicion and Post-Accident  Testing Site</vt:lpstr>
      <vt:lpstr>PowerPoint Presentation</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FTA PPT Template</dc:title>
  <dc:creator>test</dc:creator>
  <cp:lastModifiedBy>DeCoste, Lori (Volpe)</cp:lastModifiedBy>
  <cp:revision>769</cp:revision>
  <cp:lastPrinted>2021-02-16T19:55:17Z</cp:lastPrinted>
  <dcterms:created xsi:type="dcterms:W3CDTF">2012-04-18T16:44:28Z</dcterms:created>
  <dcterms:modified xsi:type="dcterms:W3CDTF">2021-04-02T21:33:37Z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0x010100A304D0D1A273D246BEE00180C9ADF878</vt:lpwstr>
  </property>
</Properties>
</file>