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xls" ContentType="application/vnd.ms-excel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6"/>
  </p:notesMasterIdLst>
  <p:sldIdLst>
    <p:sldId id="469" r:id="rId2"/>
    <p:sldId id="470" r:id="rId3"/>
    <p:sldId id="257" r:id="rId4"/>
    <p:sldId id="258" r:id="rId5"/>
    <p:sldId id="259" r:id="rId6"/>
    <p:sldId id="274" r:id="rId7"/>
    <p:sldId id="273" r:id="rId8"/>
    <p:sldId id="272" r:id="rId9"/>
    <p:sldId id="266" r:id="rId10"/>
    <p:sldId id="260" r:id="rId11"/>
    <p:sldId id="262" r:id="rId12"/>
    <p:sldId id="263" r:id="rId13"/>
    <p:sldId id="264" r:id="rId14"/>
    <p:sldId id="265" r:id="rId15"/>
    <p:sldId id="267" r:id="rId16"/>
    <p:sldId id="269" r:id="rId17"/>
    <p:sldId id="270" r:id="rId18"/>
    <p:sldId id="271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471" r:id="rId68"/>
    <p:sldId id="323" r:id="rId69"/>
    <p:sldId id="324" r:id="rId70"/>
    <p:sldId id="325" r:id="rId71"/>
    <p:sldId id="326" r:id="rId72"/>
    <p:sldId id="327" r:id="rId73"/>
    <p:sldId id="342" r:id="rId74"/>
    <p:sldId id="343" r:id="rId75"/>
    <p:sldId id="344" r:id="rId76"/>
    <p:sldId id="345" r:id="rId77"/>
    <p:sldId id="350" r:id="rId78"/>
    <p:sldId id="351" r:id="rId79"/>
    <p:sldId id="358" r:id="rId80"/>
    <p:sldId id="359" r:id="rId81"/>
    <p:sldId id="360" r:id="rId82"/>
    <p:sldId id="361" r:id="rId83"/>
    <p:sldId id="362" r:id="rId84"/>
    <p:sldId id="363" r:id="rId85"/>
    <p:sldId id="364" r:id="rId86"/>
    <p:sldId id="365" r:id="rId87"/>
    <p:sldId id="366" r:id="rId88"/>
    <p:sldId id="367" r:id="rId89"/>
    <p:sldId id="368" r:id="rId90"/>
    <p:sldId id="369" r:id="rId91"/>
    <p:sldId id="370" r:id="rId92"/>
    <p:sldId id="371" r:id="rId93"/>
    <p:sldId id="372" r:id="rId94"/>
    <p:sldId id="373" r:id="rId95"/>
    <p:sldId id="374" r:id="rId96"/>
    <p:sldId id="375" r:id="rId97"/>
    <p:sldId id="376" r:id="rId98"/>
    <p:sldId id="377" r:id="rId99"/>
    <p:sldId id="378" r:id="rId100"/>
    <p:sldId id="379" r:id="rId101"/>
    <p:sldId id="380" r:id="rId102"/>
    <p:sldId id="381" r:id="rId103"/>
    <p:sldId id="382" r:id="rId104"/>
    <p:sldId id="383" r:id="rId105"/>
    <p:sldId id="390" r:id="rId106"/>
    <p:sldId id="391" r:id="rId107"/>
    <p:sldId id="392" r:id="rId108"/>
    <p:sldId id="393" r:id="rId109"/>
    <p:sldId id="394" r:id="rId110"/>
    <p:sldId id="395" r:id="rId111"/>
    <p:sldId id="396" r:id="rId112"/>
    <p:sldId id="397" r:id="rId113"/>
    <p:sldId id="398" r:id="rId114"/>
    <p:sldId id="399" r:id="rId115"/>
    <p:sldId id="400" r:id="rId116"/>
    <p:sldId id="402" r:id="rId117"/>
    <p:sldId id="403" r:id="rId118"/>
    <p:sldId id="404" r:id="rId119"/>
    <p:sldId id="405" r:id="rId120"/>
    <p:sldId id="406" r:id="rId121"/>
    <p:sldId id="407" r:id="rId122"/>
    <p:sldId id="408" r:id="rId123"/>
    <p:sldId id="409" r:id="rId124"/>
    <p:sldId id="410" r:id="rId125"/>
    <p:sldId id="411" r:id="rId126"/>
    <p:sldId id="420" r:id="rId127"/>
    <p:sldId id="421" r:id="rId128"/>
    <p:sldId id="422" r:id="rId129"/>
    <p:sldId id="423" r:id="rId130"/>
    <p:sldId id="424" r:id="rId131"/>
    <p:sldId id="425" r:id="rId132"/>
    <p:sldId id="426" r:id="rId133"/>
    <p:sldId id="427" r:id="rId134"/>
    <p:sldId id="428" r:id="rId135"/>
    <p:sldId id="429" r:id="rId136"/>
    <p:sldId id="430" r:id="rId137"/>
    <p:sldId id="431" r:id="rId138"/>
    <p:sldId id="432" r:id="rId139"/>
    <p:sldId id="433" r:id="rId140"/>
    <p:sldId id="434" r:id="rId141"/>
    <p:sldId id="435" r:id="rId142"/>
    <p:sldId id="436" r:id="rId143"/>
    <p:sldId id="437" r:id="rId144"/>
    <p:sldId id="438" r:id="rId145"/>
    <p:sldId id="439" r:id="rId146"/>
    <p:sldId id="440" r:id="rId147"/>
    <p:sldId id="441" r:id="rId148"/>
    <p:sldId id="442" r:id="rId149"/>
    <p:sldId id="443" r:id="rId150"/>
    <p:sldId id="444" r:id="rId151"/>
    <p:sldId id="445" r:id="rId152"/>
    <p:sldId id="446" r:id="rId153"/>
    <p:sldId id="447" r:id="rId154"/>
    <p:sldId id="448" r:id="rId155"/>
    <p:sldId id="449" r:id="rId156"/>
    <p:sldId id="450" r:id="rId157"/>
    <p:sldId id="451" r:id="rId158"/>
    <p:sldId id="452" r:id="rId159"/>
    <p:sldId id="453" r:id="rId160"/>
    <p:sldId id="454" r:id="rId161"/>
    <p:sldId id="455" r:id="rId162"/>
    <p:sldId id="456" r:id="rId163"/>
    <p:sldId id="457" r:id="rId164"/>
    <p:sldId id="458" r:id="rId165"/>
    <p:sldId id="459" r:id="rId166"/>
    <p:sldId id="460" r:id="rId167"/>
    <p:sldId id="461" r:id="rId168"/>
    <p:sldId id="462" r:id="rId169"/>
    <p:sldId id="463" r:id="rId170"/>
    <p:sldId id="464" r:id="rId171"/>
    <p:sldId id="465" r:id="rId172"/>
    <p:sldId id="466" r:id="rId173"/>
    <p:sldId id="467" r:id="rId174"/>
    <p:sldId id="468" r:id="rId17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13" d="100"/>
          <a:sy n="113" d="100"/>
        </p:scale>
        <p:origin x="-888" y="12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slide" Target="slides/slide158.xml"/><Relationship Id="rId175" Type="http://schemas.openxmlformats.org/officeDocument/2006/relationships/slide" Target="slides/slide174.xml"/><Relationship Id="rId170" Type="http://schemas.openxmlformats.org/officeDocument/2006/relationships/slide" Target="slides/slide169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slide" Target="slides/slide16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slide" Target="slides/slide170.xml"/><Relationship Id="rId176" Type="http://schemas.openxmlformats.org/officeDocument/2006/relationships/notesMaster" Target="notesMasters/notesMaster1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77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72" Type="http://schemas.openxmlformats.org/officeDocument/2006/relationships/slide" Target="slides/slide171.xml"/><Relationship Id="rId180" Type="http://schemas.openxmlformats.org/officeDocument/2006/relationships/tableStyles" Target="tableStyle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theme" Target="theme/theme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ED10639-1276-49E8-A481-02C5B85BEBDE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487FC7D-EF3E-4115-820F-7D5C71F8CA92}">
      <dgm:prSet phldrT="[Text]"/>
      <dgm:spPr>
        <a:solidFill>
          <a:srgbClr val="FFC000"/>
        </a:solidFill>
      </dgm:spPr>
      <dgm:t>
        <a:bodyPr/>
        <a:lstStyle/>
        <a:p>
          <a:r>
            <a:rPr lang="en-US" dirty="0" smtClean="0">
              <a:solidFill>
                <a:schemeClr val="tx1"/>
              </a:solidFill>
            </a:rPr>
            <a:t>Test Given</a:t>
          </a:r>
          <a:endParaRPr lang="en-US" dirty="0">
            <a:solidFill>
              <a:schemeClr val="tx1"/>
            </a:solidFill>
          </a:endParaRPr>
        </a:p>
      </dgm:t>
    </dgm:pt>
    <dgm:pt modelId="{34DAF673-0F21-4DFA-82E7-57EFC248A301}" type="parTrans" cxnId="{33E8741D-BFEF-43EA-ABD5-B7EB920AF52F}">
      <dgm:prSet/>
      <dgm:spPr/>
      <dgm:t>
        <a:bodyPr/>
        <a:lstStyle/>
        <a:p>
          <a:endParaRPr lang="en-US"/>
        </a:p>
      </dgm:t>
    </dgm:pt>
    <dgm:pt modelId="{E3F0FE26-7D35-42D7-B924-0819C6D8D392}" type="sibTrans" cxnId="{33E8741D-BFEF-43EA-ABD5-B7EB920AF52F}">
      <dgm:prSet/>
      <dgm:spPr/>
      <dgm:t>
        <a:bodyPr/>
        <a:lstStyle/>
        <a:p>
          <a:endParaRPr lang="en-US"/>
        </a:p>
      </dgm:t>
    </dgm:pt>
    <dgm:pt modelId="{30437732-0B69-471C-B52D-4321ED7671EA}">
      <dgm:prSet phldrT="[Text]"/>
      <dgm:spPr>
        <a:solidFill>
          <a:srgbClr val="00B050"/>
        </a:solidFill>
      </dgm:spPr>
      <dgm:t>
        <a:bodyPr/>
        <a:lstStyle/>
        <a:p>
          <a:r>
            <a:rPr lang="en-US" dirty="0" smtClean="0"/>
            <a:t>Negative result received</a:t>
          </a:r>
          <a:endParaRPr lang="en-US" dirty="0"/>
        </a:p>
      </dgm:t>
    </dgm:pt>
    <dgm:pt modelId="{44A53184-08D4-47EB-8AFA-6C517E9E60ED}" type="parTrans" cxnId="{828B9887-D3ED-41AC-968A-01EAEFF8987D}">
      <dgm:prSet/>
      <dgm:spPr/>
      <dgm:t>
        <a:bodyPr/>
        <a:lstStyle/>
        <a:p>
          <a:endParaRPr lang="en-US"/>
        </a:p>
      </dgm:t>
    </dgm:pt>
    <dgm:pt modelId="{25040F62-EF3E-46B0-AD92-582F7EF9B86C}" type="sibTrans" cxnId="{828B9887-D3ED-41AC-968A-01EAEFF8987D}">
      <dgm:prSet/>
      <dgm:spPr/>
      <dgm:t>
        <a:bodyPr/>
        <a:lstStyle/>
        <a:p>
          <a:endParaRPr lang="en-US"/>
        </a:p>
      </dgm:t>
    </dgm:pt>
    <dgm:pt modelId="{1C45C91C-46B8-4BE6-8B70-4D7C80E2F0A4}">
      <dgm:prSet phldrT="[Text]"/>
      <dgm:spPr/>
      <dgm:t>
        <a:bodyPr/>
        <a:lstStyle/>
        <a:p>
          <a:r>
            <a:rPr lang="en-US" dirty="0" smtClean="0"/>
            <a:t>Safety-sensitive function performed</a:t>
          </a:r>
          <a:endParaRPr lang="en-US" dirty="0"/>
        </a:p>
      </dgm:t>
    </dgm:pt>
    <dgm:pt modelId="{5D7F1B9E-0378-45C7-80B4-2A8D83BAFEA5}" type="parTrans" cxnId="{A37EEBB3-CE43-4DDF-BFD3-5E030F608C37}">
      <dgm:prSet/>
      <dgm:spPr/>
      <dgm:t>
        <a:bodyPr/>
        <a:lstStyle/>
        <a:p>
          <a:endParaRPr lang="en-US"/>
        </a:p>
      </dgm:t>
    </dgm:pt>
    <dgm:pt modelId="{26B45AC7-BC27-4F6C-91CB-692E78F4DE46}" type="sibTrans" cxnId="{A37EEBB3-CE43-4DDF-BFD3-5E030F608C37}">
      <dgm:prSet/>
      <dgm:spPr/>
      <dgm:t>
        <a:bodyPr/>
        <a:lstStyle/>
        <a:p>
          <a:endParaRPr lang="en-US"/>
        </a:p>
      </dgm:t>
    </dgm:pt>
    <dgm:pt modelId="{528B4F10-7732-4810-B2AD-E0288727729C}" type="pres">
      <dgm:prSet presAssocID="{DED10639-1276-49E8-A481-02C5B85BEBDE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8B4AA38-0340-48A2-AE83-921F5516264D}" type="pres">
      <dgm:prSet presAssocID="{DED10639-1276-49E8-A481-02C5B85BEBDE}" presName="dummyMaxCanvas" presStyleCnt="0">
        <dgm:presLayoutVars/>
      </dgm:prSet>
      <dgm:spPr/>
    </dgm:pt>
    <dgm:pt modelId="{B149B643-3BBC-417F-A670-5095F43B1068}" type="pres">
      <dgm:prSet presAssocID="{DED10639-1276-49E8-A481-02C5B85BEBDE}" presName="ThreeNodes_1" presStyleLbl="node1" presStyleIdx="0" presStyleCnt="3" custLinFactNeighborX="-1810" custLinFactNeighborY="-5737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ECC93F2-3328-4616-A0A9-5E11B383FA1E}" type="pres">
      <dgm:prSet presAssocID="{DED10639-1276-49E8-A481-02C5B85BEBDE}" presName="ThreeNodes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82FC13F-E91D-4574-9345-266B228D42B0}" type="pres">
      <dgm:prSet presAssocID="{DED10639-1276-49E8-A481-02C5B85BEBDE}" presName="ThreeNodes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0A137A7-3294-4B5C-BBA9-6FBFF5CD1F94}" type="pres">
      <dgm:prSet presAssocID="{DED10639-1276-49E8-A481-02C5B85BEBDE}" presName="ThreeConn_1-2" presStyleLbl="f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C163132-320C-4FDA-8E60-33FAC363B0DB}" type="pres">
      <dgm:prSet presAssocID="{DED10639-1276-49E8-A481-02C5B85BEBDE}" presName="ThreeConn_2-3" presStyleLbl="f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FBB49BE-1BD4-4F01-BBEB-9687DD63ED7C}" type="pres">
      <dgm:prSet presAssocID="{DED10639-1276-49E8-A481-02C5B85BEBDE}" presName="ThreeNodes_1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3FC73B7-EC9F-4CE1-92C8-263059F17D85}" type="pres">
      <dgm:prSet presAssocID="{DED10639-1276-49E8-A481-02C5B85BEBDE}" presName="ThreeNodes_2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ADE9F4E-81CD-42F2-98C4-40E8580A1D0A}" type="pres">
      <dgm:prSet presAssocID="{DED10639-1276-49E8-A481-02C5B85BEBDE}" presName="ThreeNodes_3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5FBF377-6E40-477E-934C-55E71B55A0AA}" type="presOf" srcId="{A487FC7D-EF3E-4115-820F-7D5C71F8CA92}" destId="{5FBB49BE-1BD4-4F01-BBEB-9687DD63ED7C}" srcOrd="1" destOrd="0" presId="urn:microsoft.com/office/officeart/2005/8/layout/vProcess5"/>
    <dgm:cxn modelId="{CCE8EF98-A088-49B6-8A15-D20C9B1A9507}" type="presOf" srcId="{25040F62-EF3E-46B0-AD92-582F7EF9B86C}" destId="{EC163132-320C-4FDA-8E60-33FAC363B0DB}" srcOrd="0" destOrd="0" presId="urn:microsoft.com/office/officeart/2005/8/layout/vProcess5"/>
    <dgm:cxn modelId="{F5CF4953-D5CA-4966-9253-A6E525B7109B}" type="presOf" srcId="{A487FC7D-EF3E-4115-820F-7D5C71F8CA92}" destId="{B149B643-3BBC-417F-A670-5095F43B1068}" srcOrd="0" destOrd="0" presId="urn:microsoft.com/office/officeart/2005/8/layout/vProcess5"/>
    <dgm:cxn modelId="{33E8741D-BFEF-43EA-ABD5-B7EB920AF52F}" srcId="{DED10639-1276-49E8-A481-02C5B85BEBDE}" destId="{A487FC7D-EF3E-4115-820F-7D5C71F8CA92}" srcOrd="0" destOrd="0" parTransId="{34DAF673-0F21-4DFA-82E7-57EFC248A301}" sibTransId="{E3F0FE26-7D35-42D7-B924-0819C6D8D392}"/>
    <dgm:cxn modelId="{DB278095-AD43-4702-9049-EF30F6EB374D}" type="presOf" srcId="{E3F0FE26-7D35-42D7-B924-0819C6D8D392}" destId="{80A137A7-3294-4B5C-BBA9-6FBFF5CD1F94}" srcOrd="0" destOrd="0" presId="urn:microsoft.com/office/officeart/2005/8/layout/vProcess5"/>
    <dgm:cxn modelId="{F65F2A0F-8C9C-407A-8BED-2A29DF2C463F}" type="presOf" srcId="{30437732-0B69-471C-B52D-4321ED7671EA}" destId="{23FC73B7-EC9F-4CE1-92C8-263059F17D85}" srcOrd="1" destOrd="0" presId="urn:microsoft.com/office/officeart/2005/8/layout/vProcess5"/>
    <dgm:cxn modelId="{A37EEBB3-CE43-4DDF-BFD3-5E030F608C37}" srcId="{DED10639-1276-49E8-A481-02C5B85BEBDE}" destId="{1C45C91C-46B8-4BE6-8B70-4D7C80E2F0A4}" srcOrd="2" destOrd="0" parTransId="{5D7F1B9E-0378-45C7-80B4-2A8D83BAFEA5}" sibTransId="{26B45AC7-BC27-4F6C-91CB-692E78F4DE46}"/>
    <dgm:cxn modelId="{94603A29-206E-4273-A7FF-8DF81BCDEDD2}" type="presOf" srcId="{1C45C91C-46B8-4BE6-8B70-4D7C80E2F0A4}" destId="{1ADE9F4E-81CD-42F2-98C4-40E8580A1D0A}" srcOrd="1" destOrd="0" presId="urn:microsoft.com/office/officeart/2005/8/layout/vProcess5"/>
    <dgm:cxn modelId="{828B9887-D3ED-41AC-968A-01EAEFF8987D}" srcId="{DED10639-1276-49E8-A481-02C5B85BEBDE}" destId="{30437732-0B69-471C-B52D-4321ED7671EA}" srcOrd="1" destOrd="0" parTransId="{44A53184-08D4-47EB-8AFA-6C517E9E60ED}" sibTransId="{25040F62-EF3E-46B0-AD92-582F7EF9B86C}"/>
    <dgm:cxn modelId="{F15BF471-D922-429E-9EBE-4B265BE2042F}" type="presOf" srcId="{1C45C91C-46B8-4BE6-8B70-4D7C80E2F0A4}" destId="{882FC13F-E91D-4574-9345-266B228D42B0}" srcOrd="0" destOrd="0" presId="urn:microsoft.com/office/officeart/2005/8/layout/vProcess5"/>
    <dgm:cxn modelId="{25375572-67CD-41B3-8E7F-2ACD667E06C2}" type="presOf" srcId="{DED10639-1276-49E8-A481-02C5B85BEBDE}" destId="{528B4F10-7732-4810-B2AD-E0288727729C}" srcOrd="0" destOrd="0" presId="urn:microsoft.com/office/officeart/2005/8/layout/vProcess5"/>
    <dgm:cxn modelId="{35FA9972-47FC-47E0-ABE9-44AEBA3B5298}" type="presOf" srcId="{30437732-0B69-471C-B52D-4321ED7671EA}" destId="{EECC93F2-3328-4616-A0A9-5E11B383FA1E}" srcOrd="0" destOrd="0" presId="urn:microsoft.com/office/officeart/2005/8/layout/vProcess5"/>
    <dgm:cxn modelId="{A2CDFCE1-B71D-446A-80D2-4246C31DEA32}" type="presParOf" srcId="{528B4F10-7732-4810-B2AD-E0288727729C}" destId="{18B4AA38-0340-48A2-AE83-921F5516264D}" srcOrd="0" destOrd="0" presId="urn:microsoft.com/office/officeart/2005/8/layout/vProcess5"/>
    <dgm:cxn modelId="{D560D5D2-C1D0-478A-85C9-4DC766EFB283}" type="presParOf" srcId="{528B4F10-7732-4810-B2AD-E0288727729C}" destId="{B149B643-3BBC-417F-A670-5095F43B1068}" srcOrd="1" destOrd="0" presId="urn:microsoft.com/office/officeart/2005/8/layout/vProcess5"/>
    <dgm:cxn modelId="{57ADF953-FCF6-4F0D-8ED3-7D30D4AE9B20}" type="presParOf" srcId="{528B4F10-7732-4810-B2AD-E0288727729C}" destId="{EECC93F2-3328-4616-A0A9-5E11B383FA1E}" srcOrd="2" destOrd="0" presId="urn:microsoft.com/office/officeart/2005/8/layout/vProcess5"/>
    <dgm:cxn modelId="{3BC6D85B-803C-48E2-80F7-42ECBBF43A4D}" type="presParOf" srcId="{528B4F10-7732-4810-B2AD-E0288727729C}" destId="{882FC13F-E91D-4574-9345-266B228D42B0}" srcOrd="3" destOrd="0" presId="urn:microsoft.com/office/officeart/2005/8/layout/vProcess5"/>
    <dgm:cxn modelId="{C52992EB-9AC2-4AE3-9F3A-0280937D23A1}" type="presParOf" srcId="{528B4F10-7732-4810-B2AD-E0288727729C}" destId="{80A137A7-3294-4B5C-BBA9-6FBFF5CD1F94}" srcOrd="4" destOrd="0" presId="urn:microsoft.com/office/officeart/2005/8/layout/vProcess5"/>
    <dgm:cxn modelId="{481A6C4E-BC8E-4CB5-B829-3B3D048ED1B0}" type="presParOf" srcId="{528B4F10-7732-4810-B2AD-E0288727729C}" destId="{EC163132-320C-4FDA-8E60-33FAC363B0DB}" srcOrd="5" destOrd="0" presId="urn:microsoft.com/office/officeart/2005/8/layout/vProcess5"/>
    <dgm:cxn modelId="{67F3840F-CCA1-4955-87D1-91333B50A4C7}" type="presParOf" srcId="{528B4F10-7732-4810-B2AD-E0288727729C}" destId="{5FBB49BE-1BD4-4F01-BBEB-9687DD63ED7C}" srcOrd="6" destOrd="0" presId="urn:microsoft.com/office/officeart/2005/8/layout/vProcess5"/>
    <dgm:cxn modelId="{2B32BF34-9F82-4743-8259-A34CA2657629}" type="presParOf" srcId="{528B4F10-7732-4810-B2AD-E0288727729C}" destId="{23FC73B7-EC9F-4CE1-92C8-263059F17D85}" srcOrd="7" destOrd="0" presId="urn:microsoft.com/office/officeart/2005/8/layout/vProcess5"/>
    <dgm:cxn modelId="{3909A9A7-A120-4114-8768-0FA2411D6209}" type="presParOf" srcId="{528B4F10-7732-4810-B2AD-E0288727729C}" destId="{1ADE9F4E-81CD-42F2-98C4-40E8580A1D0A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B459BC3-28BA-44D5-95DF-CB5E133CAB1B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4C6632C4-DA1D-442D-9EEE-1CBAC9DE1E84}">
      <dgm:prSet phldrT="[Text]"/>
      <dgm:spPr/>
      <dgm:t>
        <a:bodyPr/>
        <a:lstStyle/>
        <a:p>
          <a:r>
            <a:rPr lang="en-US" dirty="0" smtClean="0"/>
            <a:t>Reports, Tips, Fights, Signs or Symptoms, Etc.</a:t>
          </a:r>
          <a:endParaRPr lang="en-US" dirty="0"/>
        </a:p>
      </dgm:t>
    </dgm:pt>
    <dgm:pt modelId="{BC8303ED-D606-4101-9817-3CFC67D96BF9}" type="parTrans" cxnId="{915125EF-2510-41F5-9C16-39C4735A2613}">
      <dgm:prSet/>
      <dgm:spPr/>
    </dgm:pt>
    <dgm:pt modelId="{09E00352-94D7-47A1-A040-A5D41F8B0E77}" type="sibTrans" cxnId="{915125EF-2510-41F5-9C16-39C4735A2613}">
      <dgm:prSet/>
      <dgm:spPr/>
    </dgm:pt>
    <dgm:pt modelId="{17BB99C7-CADF-432C-A402-1EAC87EBAD64}">
      <dgm:prSet phldrT="[Text]"/>
      <dgm:spPr/>
      <dgm:t>
        <a:bodyPr/>
        <a:lstStyle/>
        <a:p>
          <a:r>
            <a:rPr lang="en-US" dirty="0" smtClean="0"/>
            <a:t>Face-to-Face Evaluation</a:t>
          </a:r>
          <a:endParaRPr lang="en-US" dirty="0"/>
        </a:p>
      </dgm:t>
    </dgm:pt>
    <dgm:pt modelId="{84BC4A1B-0787-46ED-95B2-9299AE68A70F}" type="parTrans" cxnId="{348F17C4-726E-4186-8CF2-D8B6F058BFC9}">
      <dgm:prSet/>
      <dgm:spPr/>
    </dgm:pt>
    <dgm:pt modelId="{8F921789-1A7B-42A1-8794-28D23D75538B}" type="sibTrans" cxnId="{348F17C4-726E-4186-8CF2-D8B6F058BFC9}">
      <dgm:prSet/>
      <dgm:spPr/>
    </dgm:pt>
    <dgm:pt modelId="{24119644-C13B-4C93-A6F6-7A8505385372}">
      <dgm:prSet phldrT="[Text]"/>
      <dgm:spPr/>
      <dgm:t>
        <a:bodyPr/>
        <a:lstStyle/>
        <a:p>
          <a:r>
            <a:rPr lang="en-US" dirty="0" smtClean="0"/>
            <a:t>Test or Release</a:t>
          </a:r>
          <a:endParaRPr lang="en-US" dirty="0"/>
        </a:p>
      </dgm:t>
    </dgm:pt>
    <dgm:pt modelId="{839304F9-8A36-4276-BE44-8DDA3B3B484B}" type="parTrans" cxnId="{9F1BE477-DE05-4D55-9607-44F9318C8BB5}">
      <dgm:prSet/>
      <dgm:spPr/>
    </dgm:pt>
    <dgm:pt modelId="{0529BBC2-2554-4EA2-81DE-0E0C649B9B28}" type="sibTrans" cxnId="{9F1BE477-DE05-4D55-9607-44F9318C8BB5}">
      <dgm:prSet/>
      <dgm:spPr/>
    </dgm:pt>
    <dgm:pt modelId="{0A9AD7D5-0FF2-433D-8374-2CAD6A1E7871}" type="pres">
      <dgm:prSet presAssocID="{AB459BC3-28BA-44D5-95DF-CB5E133CAB1B}" presName="CompostProcess" presStyleCnt="0">
        <dgm:presLayoutVars>
          <dgm:dir/>
          <dgm:resizeHandles val="exact"/>
        </dgm:presLayoutVars>
      </dgm:prSet>
      <dgm:spPr/>
    </dgm:pt>
    <dgm:pt modelId="{FB1D6CB2-338A-4830-8AC4-7D553B3E89E8}" type="pres">
      <dgm:prSet presAssocID="{AB459BC3-28BA-44D5-95DF-CB5E133CAB1B}" presName="arrow" presStyleLbl="bgShp" presStyleIdx="0" presStyleCnt="1"/>
      <dgm:spPr/>
    </dgm:pt>
    <dgm:pt modelId="{84DFB635-CEB4-46AF-AD3A-AA9E5958D7E8}" type="pres">
      <dgm:prSet presAssocID="{AB459BC3-28BA-44D5-95DF-CB5E133CAB1B}" presName="linearProcess" presStyleCnt="0"/>
      <dgm:spPr/>
    </dgm:pt>
    <dgm:pt modelId="{B5765FF8-CDCE-49CF-ACE3-BDE5A3BE3D56}" type="pres">
      <dgm:prSet presAssocID="{4C6632C4-DA1D-442D-9EEE-1CBAC9DE1E84}" presName="text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1F56BCB-A428-404E-8112-0E0124140C17}" type="pres">
      <dgm:prSet presAssocID="{09E00352-94D7-47A1-A040-A5D41F8B0E77}" presName="sibTrans" presStyleCnt="0"/>
      <dgm:spPr/>
    </dgm:pt>
    <dgm:pt modelId="{0092A464-79F9-4848-BA5F-F4694D03E241}" type="pres">
      <dgm:prSet presAssocID="{17BB99C7-CADF-432C-A402-1EAC87EBAD64}" presName="text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3C0AA6B-A69B-43A6-AF81-8F45153D7D11}" type="pres">
      <dgm:prSet presAssocID="{8F921789-1A7B-42A1-8794-28D23D75538B}" presName="sibTrans" presStyleCnt="0"/>
      <dgm:spPr/>
    </dgm:pt>
    <dgm:pt modelId="{32FCE0A7-4730-4BB9-A656-ECB6EC473B62}" type="pres">
      <dgm:prSet presAssocID="{24119644-C13B-4C93-A6F6-7A8505385372}" presName="tex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15125EF-2510-41F5-9C16-39C4735A2613}" srcId="{AB459BC3-28BA-44D5-95DF-CB5E133CAB1B}" destId="{4C6632C4-DA1D-442D-9EEE-1CBAC9DE1E84}" srcOrd="0" destOrd="0" parTransId="{BC8303ED-D606-4101-9817-3CFC67D96BF9}" sibTransId="{09E00352-94D7-47A1-A040-A5D41F8B0E77}"/>
    <dgm:cxn modelId="{19423449-F26A-4B5F-BFDA-4688C009B666}" type="presOf" srcId="{17BB99C7-CADF-432C-A402-1EAC87EBAD64}" destId="{0092A464-79F9-4848-BA5F-F4694D03E241}" srcOrd="0" destOrd="0" presId="urn:microsoft.com/office/officeart/2005/8/layout/hProcess9"/>
    <dgm:cxn modelId="{9F1BE477-DE05-4D55-9607-44F9318C8BB5}" srcId="{AB459BC3-28BA-44D5-95DF-CB5E133CAB1B}" destId="{24119644-C13B-4C93-A6F6-7A8505385372}" srcOrd="2" destOrd="0" parTransId="{839304F9-8A36-4276-BE44-8DDA3B3B484B}" sibTransId="{0529BBC2-2554-4EA2-81DE-0E0C649B9B28}"/>
    <dgm:cxn modelId="{C7CEFBB4-9F7C-4CA5-A63A-F9A1523E2233}" type="presOf" srcId="{24119644-C13B-4C93-A6F6-7A8505385372}" destId="{32FCE0A7-4730-4BB9-A656-ECB6EC473B62}" srcOrd="0" destOrd="0" presId="urn:microsoft.com/office/officeart/2005/8/layout/hProcess9"/>
    <dgm:cxn modelId="{CCD3F3CF-B5CF-4998-8E8F-41962A385C38}" type="presOf" srcId="{AB459BC3-28BA-44D5-95DF-CB5E133CAB1B}" destId="{0A9AD7D5-0FF2-433D-8374-2CAD6A1E7871}" srcOrd="0" destOrd="0" presId="urn:microsoft.com/office/officeart/2005/8/layout/hProcess9"/>
    <dgm:cxn modelId="{D98BCE72-686F-4613-96A7-979766D8A3D6}" type="presOf" srcId="{4C6632C4-DA1D-442D-9EEE-1CBAC9DE1E84}" destId="{B5765FF8-CDCE-49CF-ACE3-BDE5A3BE3D56}" srcOrd="0" destOrd="0" presId="urn:microsoft.com/office/officeart/2005/8/layout/hProcess9"/>
    <dgm:cxn modelId="{348F17C4-726E-4186-8CF2-D8B6F058BFC9}" srcId="{AB459BC3-28BA-44D5-95DF-CB5E133CAB1B}" destId="{17BB99C7-CADF-432C-A402-1EAC87EBAD64}" srcOrd="1" destOrd="0" parTransId="{84BC4A1B-0787-46ED-95B2-9299AE68A70F}" sibTransId="{8F921789-1A7B-42A1-8794-28D23D75538B}"/>
    <dgm:cxn modelId="{B9616FE9-C110-4812-B2B7-D33E9EF3CB48}" type="presParOf" srcId="{0A9AD7D5-0FF2-433D-8374-2CAD6A1E7871}" destId="{FB1D6CB2-338A-4830-8AC4-7D553B3E89E8}" srcOrd="0" destOrd="0" presId="urn:microsoft.com/office/officeart/2005/8/layout/hProcess9"/>
    <dgm:cxn modelId="{80FAA6C6-4EE8-48F4-8D6A-21BA314C22B8}" type="presParOf" srcId="{0A9AD7D5-0FF2-433D-8374-2CAD6A1E7871}" destId="{84DFB635-CEB4-46AF-AD3A-AA9E5958D7E8}" srcOrd="1" destOrd="0" presId="urn:microsoft.com/office/officeart/2005/8/layout/hProcess9"/>
    <dgm:cxn modelId="{344CE9C4-37E4-419D-9D12-D39608F59D7C}" type="presParOf" srcId="{84DFB635-CEB4-46AF-AD3A-AA9E5958D7E8}" destId="{B5765FF8-CDCE-49CF-ACE3-BDE5A3BE3D56}" srcOrd="0" destOrd="0" presId="urn:microsoft.com/office/officeart/2005/8/layout/hProcess9"/>
    <dgm:cxn modelId="{E4779624-9343-4C95-8E90-C6775C6CBD0F}" type="presParOf" srcId="{84DFB635-CEB4-46AF-AD3A-AA9E5958D7E8}" destId="{61F56BCB-A428-404E-8112-0E0124140C17}" srcOrd="1" destOrd="0" presId="urn:microsoft.com/office/officeart/2005/8/layout/hProcess9"/>
    <dgm:cxn modelId="{AFA432D6-6907-4C3A-8743-055A47FE54E9}" type="presParOf" srcId="{84DFB635-CEB4-46AF-AD3A-AA9E5958D7E8}" destId="{0092A464-79F9-4848-BA5F-F4694D03E241}" srcOrd="2" destOrd="0" presId="urn:microsoft.com/office/officeart/2005/8/layout/hProcess9"/>
    <dgm:cxn modelId="{8B40F23B-A16A-4E47-90EC-2F44FCFB0C6F}" type="presParOf" srcId="{84DFB635-CEB4-46AF-AD3A-AA9E5958D7E8}" destId="{33C0AA6B-A69B-43A6-AF81-8F45153D7D11}" srcOrd="3" destOrd="0" presId="urn:microsoft.com/office/officeart/2005/8/layout/hProcess9"/>
    <dgm:cxn modelId="{EC816D47-76B9-4661-A11D-0A330A95965F}" type="presParOf" srcId="{84DFB635-CEB4-46AF-AD3A-AA9E5958D7E8}" destId="{32FCE0A7-4730-4BB9-A656-ECB6EC473B62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B459BC3-28BA-44D5-95DF-CB5E133CAB1B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4C6632C4-DA1D-442D-9EEE-1CBAC9DE1E84}">
      <dgm:prSet phldrT="[Text]"/>
      <dgm:spPr/>
      <dgm:t>
        <a:bodyPr/>
        <a:lstStyle/>
        <a:p>
          <a:r>
            <a:rPr lang="en-US" dirty="0" smtClean="0"/>
            <a:t>Reports, Tips, Fights, Signs or Symptoms, Etc.</a:t>
          </a:r>
          <a:endParaRPr lang="en-US" dirty="0"/>
        </a:p>
      </dgm:t>
    </dgm:pt>
    <dgm:pt modelId="{BC8303ED-D606-4101-9817-3CFC67D96BF9}" type="parTrans" cxnId="{915125EF-2510-41F5-9C16-39C4735A2613}">
      <dgm:prSet/>
      <dgm:spPr/>
      <dgm:t>
        <a:bodyPr/>
        <a:lstStyle/>
        <a:p>
          <a:endParaRPr lang="en-US"/>
        </a:p>
      </dgm:t>
    </dgm:pt>
    <dgm:pt modelId="{09E00352-94D7-47A1-A040-A5D41F8B0E77}" type="sibTrans" cxnId="{915125EF-2510-41F5-9C16-39C4735A2613}">
      <dgm:prSet/>
      <dgm:spPr/>
      <dgm:t>
        <a:bodyPr/>
        <a:lstStyle/>
        <a:p>
          <a:endParaRPr lang="en-US"/>
        </a:p>
      </dgm:t>
    </dgm:pt>
    <dgm:pt modelId="{17BB99C7-CADF-432C-A402-1EAC87EBAD64}">
      <dgm:prSet phldrT="[Text]"/>
      <dgm:spPr/>
      <dgm:t>
        <a:bodyPr/>
        <a:lstStyle/>
        <a:p>
          <a:r>
            <a:rPr lang="en-US" dirty="0" smtClean="0"/>
            <a:t>Face-to-Face Evaluation</a:t>
          </a:r>
          <a:endParaRPr lang="en-US" dirty="0"/>
        </a:p>
      </dgm:t>
    </dgm:pt>
    <dgm:pt modelId="{84BC4A1B-0787-46ED-95B2-9299AE68A70F}" type="parTrans" cxnId="{348F17C4-726E-4186-8CF2-D8B6F058BFC9}">
      <dgm:prSet/>
      <dgm:spPr/>
      <dgm:t>
        <a:bodyPr/>
        <a:lstStyle/>
        <a:p>
          <a:endParaRPr lang="en-US"/>
        </a:p>
      </dgm:t>
    </dgm:pt>
    <dgm:pt modelId="{8F921789-1A7B-42A1-8794-28D23D75538B}" type="sibTrans" cxnId="{348F17C4-726E-4186-8CF2-D8B6F058BFC9}">
      <dgm:prSet/>
      <dgm:spPr/>
      <dgm:t>
        <a:bodyPr/>
        <a:lstStyle/>
        <a:p>
          <a:endParaRPr lang="en-US"/>
        </a:p>
      </dgm:t>
    </dgm:pt>
    <dgm:pt modelId="{24119644-C13B-4C93-A6F6-7A8505385372}">
      <dgm:prSet phldrT="[Text]"/>
      <dgm:spPr/>
      <dgm:t>
        <a:bodyPr/>
        <a:lstStyle/>
        <a:p>
          <a:r>
            <a:rPr lang="en-US" dirty="0" smtClean="0"/>
            <a:t>Test or Release</a:t>
          </a:r>
          <a:endParaRPr lang="en-US" dirty="0"/>
        </a:p>
      </dgm:t>
    </dgm:pt>
    <dgm:pt modelId="{839304F9-8A36-4276-BE44-8DDA3B3B484B}" type="parTrans" cxnId="{9F1BE477-DE05-4D55-9607-44F9318C8BB5}">
      <dgm:prSet/>
      <dgm:spPr/>
      <dgm:t>
        <a:bodyPr/>
        <a:lstStyle/>
        <a:p>
          <a:endParaRPr lang="en-US"/>
        </a:p>
      </dgm:t>
    </dgm:pt>
    <dgm:pt modelId="{0529BBC2-2554-4EA2-81DE-0E0C649B9B28}" type="sibTrans" cxnId="{9F1BE477-DE05-4D55-9607-44F9318C8BB5}">
      <dgm:prSet/>
      <dgm:spPr/>
      <dgm:t>
        <a:bodyPr/>
        <a:lstStyle/>
        <a:p>
          <a:endParaRPr lang="en-US"/>
        </a:p>
      </dgm:t>
    </dgm:pt>
    <dgm:pt modelId="{0A9AD7D5-0FF2-433D-8374-2CAD6A1E7871}" type="pres">
      <dgm:prSet presAssocID="{AB459BC3-28BA-44D5-95DF-CB5E133CAB1B}" presName="CompostProcess" presStyleCnt="0">
        <dgm:presLayoutVars>
          <dgm:dir/>
          <dgm:resizeHandles val="exact"/>
        </dgm:presLayoutVars>
      </dgm:prSet>
      <dgm:spPr/>
    </dgm:pt>
    <dgm:pt modelId="{FB1D6CB2-338A-4830-8AC4-7D553B3E89E8}" type="pres">
      <dgm:prSet presAssocID="{AB459BC3-28BA-44D5-95DF-CB5E133CAB1B}" presName="arrow" presStyleLbl="bgShp" presStyleIdx="0" presStyleCnt="1"/>
      <dgm:spPr/>
    </dgm:pt>
    <dgm:pt modelId="{84DFB635-CEB4-46AF-AD3A-AA9E5958D7E8}" type="pres">
      <dgm:prSet presAssocID="{AB459BC3-28BA-44D5-95DF-CB5E133CAB1B}" presName="linearProcess" presStyleCnt="0"/>
      <dgm:spPr/>
    </dgm:pt>
    <dgm:pt modelId="{B5765FF8-CDCE-49CF-ACE3-BDE5A3BE3D56}" type="pres">
      <dgm:prSet presAssocID="{4C6632C4-DA1D-442D-9EEE-1CBAC9DE1E84}" presName="text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1F56BCB-A428-404E-8112-0E0124140C17}" type="pres">
      <dgm:prSet presAssocID="{09E00352-94D7-47A1-A040-A5D41F8B0E77}" presName="sibTrans" presStyleCnt="0"/>
      <dgm:spPr/>
    </dgm:pt>
    <dgm:pt modelId="{0092A464-79F9-4848-BA5F-F4694D03E241}" type="pres">
      <dgm:prSet presAssocID="{17BB99C7-CADF-432C-A402-1EAC87EBAD64}" presName="text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3C0AA6B-A69B-43A6-AF81-8F45153D7D11}" type="pres">
      <dgm:prSet presAssocID="{8F921789-1A7B-42A1-8794-28D23D75538B}" presName="sibTrans" presStyleCnt="0"/>
      <dgm:spPr/>
    </dgm:pt>
    <dgm:pt modelId="{32FCE0A7-4730-4BB9-A656-ECB6EC473B62}" type="pres">
      <dgm:prSet presAssocID="{24119644-C13B-4C93-A6F6-7A8505385372}" presName="tex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B9AF5E2-7380-4467-AB66-97FDA59DA560}" type="presOf" srcId="{24119644-C13B-4C93-A6F6-7A8505385372}" destId="{32FCE0A7-4730-4BB9-A656-ECB6EC473B62}" srcOrd="0" destOrd="0" presId="urn:microsoft.com/office/officeart/2005/8/layout/hProcess9"/>
    <dgm:cxn modelId="{C735F6AD-9BAA-46C0-9C6C-83DC922203FD}" type="presOf" srcId="{17BB99C7-CADF-432C-A402-1EAC87EBAD64}" destId="{0092A464-79F9-4848-BA5F-F4694D03E241}" srcOrd="0" destOrd="0" presId="urn:microsoft.com/office/officeart/2005/8/layout/hProcess9"/>
    <dgm:cxn modelId="{2F8803F4-1015-4F1A-B559-494740C98135}" type="presOf" srcId="{AB459BC3-28BA-44D5-95DF-CB5E133CAB1B}" destId="{0A9AD7D5-0FF2-433D-8374-2CAD6A1E7871}" srcOrd="0" destOrd="0" presId="urn:microsoft.com/office/officeart/2005/8/layout/hProcess9"/>
    <dgm:cxn modelId="{40258A7F-B380-430F-A598-139206AE3824}" type="presOf" srcId="{4C6632C4-DA1D-442D-9EEE-1CBAC9DE1E84}" destId="{B5765FF8-CDCE-49CF-ACE3-BDE5A3BE3D56}" srcOrd="0" destOrd="0" presId="urn:microsoft.com/office/officeart/2005/8/layout/hProcess9"/>
    <dgm:cxn modelId="{915125EF-2510-41F5-9C16-39C4735A2613}" srcId="{AB459BC3-28BA-44D5-95DF-CB5E133CAB1B}" destId="{4C6632C4-DA1D-442D-9EEE-1CBAC9DE1E84}" srcOrd="0" destOrd="0" parTransId="{BC8303ED-D606-4101-9817-3CFC67D96BF9}" sibTransId="{09E00352-94D7-47A1-A040-A5D41F8B0E77}"/>
    <dgm:cxn modelId="{9F1BE477-DE05-4D55-9607-44F9318C8BB5}" srcId="{AB459BC3-28BA-44D5-95DF-CB5E133CAB1B}" destId="{24119644-C13B-4C93-A6F6-7A8505385372}" srcOrd="2" destOrd="0" parTransId="{839304F9-8A36-4276-BE44-8DDA3B3B484B}" sibTransId="{0529BBC2-2554-4EA2-81DE-0E0C649B9B28}"/>
    <dgm:cxn modelId="{348F17C4-726E-4186-8CF2-D8B6F058BFC9}" srcId="{AB459BC3-28BA-44D5-95DF-CB5E133CAB1B}" destId="{17BB99C7-CADF-432C-A402-1EAC87EBAD64}" srcOrd="1" destOrd="0" parTransId="{84BC4A1B-0787-46ED-95B2-9299AE68A70F}" sibTransId="{8F921789-1A7B-42A1-8794-28D23D75538B}"/>
    <dgm:cxn modelId="{5BE48A3E-B07A-472E-A223-03CE9DB67452}" type="presParOf" srcId="{0A9AD7D5-0FF2-433D-8374-2CAD6A1E7871}" destId="{FB1D6CB2-338A-4830-8AC4-7D553B3E89E8}" srcOrd="0" destOrd="0" presId="urn:microsoft.com/office/officeart/2005/8/layout/hProcess9"/>
    <dgm:cxn modelId="{4C99A2A2-10B5-41A6-8CC4-FEB0858C5E72}" type="presParOf" srcId="{0A9AD7D5-0FF2-433D-8374-2CAD6A1E7871}" destId="{84DFB635-CEB4-46AF-AD3A-AA9E5958D7E8}" srcOrd="1" destOrd="0" presId="urn:microsoft.com/office/officeart/2005/8/layout/hProcess9"/>
    <dgm:cxn modelId="{153E7ED8-9EEC-46FD-B8B5-AB7BFD09CF1C}" type="presParOf" srcId="{84DFB635-CEB4-46AF-AD3A-AA9E5958D7E8}" destId="{B5765FF8-CDCE-49CF-ACE3-BDE5A3BE3D56}" srcOrd="0" destOrd="0" presId="urn:microsoft.com/office/officeart/2005/8/layout/hProcess9"/>
    <dgm:cxn modelId="{ABAEADA1-E161-4446-8495-C246A727B455}" type="presParOf" srcId="{84DFB635-CEB4-46AF-AD3A-AA9E5958D7E8}" destId="{61F56BCB-A428-404E-8112-0E0124140C17}" srcOrd="1" destOrd="0" presId="urn:microsoft.com/office/officeart/2005/8/layout/hProcess9"/>
    <dgm:cxn modelId="{BF7C3005-6D7D-4108-BA11-74EE726C34F5}" type="presParOf" srcId="{84DFB635-CEB4-46AF-AD3A-AA9E5958D7E8}" destId="{0092A464-79F9-4848-BA5F-F4694D03E241}" srcOrd="2" destOrd="0" presId="urn:microsoft.com/office/officeart/2005/8/layout/hProcess9"/>
    <dgm:cxn modelId="{B99B64E3-71F6-4F08-9426-9E615C3C4543}" type="presParOf" srcId="{84DFB635-CEB4-46AF-AD3A-AA9E5958D7E8}" destId="{33C0AA6B-A69B-43A6-AF81-8F45153D7D11}" srcOrd="3" destOrd="0" presId="urn:microsoft.com/office/officeart/2005/8/layout/hProcess9"/>
    <dgm:cxn modelId="{25A45548-B3D5-4A10-9264-502C4159FD1D}" type="presParOf" srcId="{84DFB635-CEB4-46AF-AD3A-AA9E5958D7E8}" destId="{32FCE0A7-4730-4BB9-A656-ECB6EC473B62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372A6E9-6A3B-4E98-BD91-A95EDFAFAD51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CABC152-606C-46CD-B53C-B5B5E0322919}">
      <dgm:prSet phldrT="[Text]"/>
      <dgm:spPr>
        <a:noFill/>
        <a:ln>
          <a:solidFill>
            <a:schemeClr val="tx1"/>
          </a:solidFill>
        </a:ln>
      </dgm:spPr>
      <dgm:t>
        <a:bodyPr/>
        <a:lstStyle/>
        <a:p>
          <a:r>
            <a:rPr lang="en-US" dirty="0" smtClean="0">
              <a:solidFill>
                <a:schemeClr val="tx1"/>
              </a:solidFill>
            </a:rPr>
            <a:t>#1 - LAB Copy </a:t>
          </a:r>
          <a:endParaRPr lang="en-US" dirty="0">
            <a:solidFill>
              <a:schemeClr val="tx1"/>
            </a:solidFill>
          </a:endParaRPr>
        </a:p>
      </dgm:t>
    </dgm:pt>
    <dgm:pt modelId="{426C0A08-845D-4C55-8190-8F797920CDCD}" type="parTrans" cxnId="{1C40E8BB-2EDF-437B-B85F-1695D899CD4D}">
      <dgm:prSet/>
      <dgm:spPr/>
      <dgm:t>
        <a:bodyPr/>
        <a:lstStyle/>
        <a:p>
          <a:endParaRPr lang="en-US"/>
        </a:p>
      </dgm:t>
    </dgm:pt>
    <dgm:pt modelId="{04ED8D10-9223-44D4-B290-B0DBF931A7B4}" type="sibTrans" cxnId="{1C40E8BB-2EDF-437B-B85F-1695D899CD4D}">
      <dgm:prSet/>
      <dgm:spPr/>
      <dgm:t>
        <a:bodyPr/>
        <a:lstStyle/>
        <a:p>
          <a:endParaRPr lang="en-US"/>
        </a:p>
      </dgm:t>
    </dgm:pt>
    <dgm:pt modelId="{2E10E07B-A0C0-40B6-8FBC-F4B192709D16}">
      <dgm:prSet phldrT="[Text]"/>
      <dgm:spPr>
        <a:ln>
          <a:solidFill>
            <a:schemeClr val="tx1"/>
          </a:solidFill>
        </a:ln>
      </dgm:spPr>
      <dgm:t>
        <a:bodyPr/>
        <a:lstStyle/>
        <a:p>
          <a:r>
            <a:rPr lang="en-US" dirty="0" smtClean="0"/>
            <a:t>#4 - DER Copy</a:t>
          </a:r>
          <a:endParaRPr lang="en-US" dirty="0"/>
        </a:p>
      </dgm:t>
    </dgm:pt>
    <dgm:pt modelId="{62A699EB-25AC-424D-A3E3-CDE6E205DA43}" type="parTrans" cxnId="{9D69578F-B6F0-4853-9FE7-FEE9AD373E5B}">
      <dgm:prSet/>
      <dgm:spPr/>
      <dgm:t>
        <a:bodyPr/>
        <a:lstStyle/>
        <a:p>
          <a:endParaRPr lang="en-US"/>
        </a:p>
      </dgm:t>
    </dgm:pt>
    <dgm:pt modelId="{C54C713E-45EE-4E36-BF22-921712490BEE}" type="sibTrans" cxnId="{9D69578F-B6F0-4853-9FE7-FEE9AD373E5B}">
      <dgm:prSet/>
      <dgm:spPr/>
      <dgm:t>
        <a:bodyPr/>
        <a:lstStyle/>
        <a:p>
          <a:endParaRPr lang="en-US"/>
        </a:p>
      </dgm:t>
    </dgm:pt>
    <dgm:pt modelId="{6DAFAF3B-57D6-4C36-8C40-A09BAA481AC5}">
      <dgm:prSet phldrT="[Text]"/>
      <dgm:spPr>
        <a:solidFill>
          <a:srgbClr val="92D050"/>
        </a:solidFill>
        <a:ln>
          <a:solidFill>
            <a:schemeClr val="tx1"/>
          </a:solidFill>
        </a:ln>
      </dgm:spPr>
      <dgm:t>
        <a:bodyPr/>
        <a:lstStyle/>
        <a:p>
          <a:r>
            <a:rPr lang="en-US" dirty="0" smtClean="0">
              <a:solidFill>
                <a:schemeClr val="tx1"/>
              </a:solidFill>
            </a:rPr>
            <a:t>#5 - Employee Copy</a:t>
          </a:r>
          <a:endParaRPr lang="en-US" dirty="0">
            <a:solidFill>
              <a:schemeClr val="tx1"/>
            </a:solidFill>
          </a:endParaRPr>
        </a:p>
      </dgm:t>
    </dgm:pt>
    <dgm:pt modelId="{E3D1DEA5-42E7-4C65-82CC-D68B90773653}" type="parTrans" cxnId="{18ADE84E-F6D1-4D10-B5B8-665CD4AB41CB}">
      <dgm:prSet/>
      <dgm:spPr/>
      <dgm:t>
        <a:bodyPr/>
        <a:lstStyle/>
        <a:p>
          <a:endParaRPr lang="en-US"/>
        </a:p>
      </dgm:t>
    </dgm:pt>
    <dgm:pt modelId="{5D3F341F-2125-4EAE-BA0D-FC342F8DF827}" type="sibTrans" cxnId="{18ADE84E-F6D1-4D10-B5B8-665CD4AB41CB}">
      <dgm:prSet/>
      <dgm:spPr/>
      <dgm:t>
        <a:bodyPr/>
        <a:lstStyle/>
        <a:p>
          <a:endParaRPr lang="en-US"/>
        </a:p>
      </dgm:t>
    </dgm:pt>
    <dgm:pt modelId="{2C510D2C-58B4-4B2B-A931-58C43B57A284}">
      <dgm:prSet/>
      <dgm:spPr>
        <a:solidFill>
          <a:srgbClr val="FFFF00"/>
        </a:solidFill>
        <a:ln>
          <a:solidFill>
            <a:schemeClr val="tx1"/>
          </a:solidFill>
        </a:ln>
      </dgm:spPr>
      <dgm:t>
        <a:bodyPr/>
        <a:lstStyle/>
        <a:p>
          <a:r>
            <a:rPr lang="en-US" dirty="0" smtClean="0">
              <a:solidFill>
                <a:schemeClr val="tx1"/>
              </a:solidFill>
            </a:rPr>
            <a:t>#3 - Collection Site Copy</a:t>
          </a:r>
          <a:endParaRPr lang="en-US" dirty="0">
            <a:solidFill>
              <a:schemeClr val="tx1"/>
            </a:solidFill>
          </a:endParaRPr>
        </a:p>
      </dgm:t>
    </dgm:pt>
    <dgm:pt modelId="{11FE9F8D-856B-4D76-AF60-81448F98C5EB}" type="parTrans" cxnId="{0A450E70-3D4B-4F5C-94AC-A2E921E37090}">
      <dgm:prSet/>
      <dgm:spPr/>
      <dgm:t>
        <a:bodyPr/>
        <a:lstStyle/>
        <a:p>
          <a:endParaRPr lang="en-US"/>
        </a:p>
      </dgm:t>
    </dgm:pt>
    <dgm:pt modelId="{4CD21C63-9818-46E2-81E7-116B1D774C04}" type="sibTrans" cxnId="{0A450E70-3D4B-4F5C-94AC-A2E921E37090}">
      <dgm:prSet/>
      <dgm:spPr/>
      <dgm:t>
        <a:bodyPr/>
        <a:lstStyle/>
        <a:p>
          <a:endParaRPr lang="en-US"/>
        </a:p>
      </dgm:t>
    </dgm:pt>
    <dgm:pt modelId="{AE091F6D-724B-4213-9678-48AFAF70621A}">
      <dgm:prSet/>
      <dgm:spPr>
        <a:solidFill>
          <a:schemeClr val="accent2">
            <a:lumMod val="60000"/>
            <a:lumOff val="4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n-US" dirty="0" smtClean="0"/>
            <a:t>#2 - MRO Copy</a:t>
          </a:r>
          <a:endParaRPr lang="en-US" dirty="0"/>
        </a:p>
      </dgm:t>
    </dgm:pt>
    <dgm:pt modelId="{5BFB9A5A-4019-4711-B2AC-3FDE0DF6C596}" type="parTrans" cxnId="{C84A8140-9AA0-48CF-AADF-F8E78AD70BE8}">
      <dgm:prSet/>
      <dgm:spPr/>
      <dgm:t>
        <a:bodyPr/>
        <a:lstStyle/>
        <a:p>
          <a:endParaRPr lang="en-US"/>
        </a:p>
      </dgm:t>
    </dgm:pt>
    <dgm:pt modelId="{433D2779-B608-4329-A230-7A0D14A60A0B}" type="sibTrans" cxnId="{C84A8140-9AA0-48CF-AADF-F8E78AD70BE8}">
      <dgm:prSet/>
      <dgm:spPr/>
      <dgm:t>
        <a:bodyPr/>
        <a:lstStyle/>
        <a:p>
          <a:endParaRPr lang="en-US"/>
        </a:p>
      </dgm:t>
    </dgm:pt>
    <dgm:pt modelId="{5A57CC40-5345-42FC-A5B1-AAB12F4DEE6E}" type="pres">
      <dgm:prSet presAssocID="{6372A6E9-6A3B-4E98-BD91-A95EDFAFAD51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662CAC32-3944-477F-8B19-E455CF00076F}" type="pres">
      <dgm:prSet presAssocID="{6372A6E9-6A3B-4E98-BD91-A95EDFAFAD51}" presName="Name1" presStyleCnt="0"/>
      <dgm:spPr/>
    </dgm:pt>
    <dgm:pt modelId="{3774066D-71EA-4BEC-A4C8-8AA35701BAEE}" type="pres">
      <dgm:prSet presAssocID="{6372A6E9-6A3B-4E98-BD91-A95EDFAFAD51}" presName="cycle" presStyleCnt="0"/>
      <dgm:spPr/>
    </dgm:pt>
    <dgm:pt modelId="{2EF037F1-60C6-42A9-8863-E8085F8E9CAF}" type="pres">
      <dgm:prSet presAssocID="{6372A6E9-6A3B-4E98-BD91-A95EDFAFAD51}" presName="srcNode" presStyleLbl="node1" presStyleIdx="0" presStyleCnt="5"/>
      <dgm:spPr/>
    </dgm:pt>
    <dgm:pt modelId="{C5EA617D-5D1C-4B0B-8F52-1B08F039B92B}" type="pres">
      <dgm:prSet presAssocID="{6372A6E9-6A3B-4E98-BD91-A95EDFAFAD51}" presName="conn" presStyleLbl="parChTrans1D2" presStyleIdx="0" presStyleCnt="1"/>
      <dgm:spPr/>
      <dgm:t>
        <a:bodyPr/>
        <a:lstStyle/>
        <a:p>
          <a:endParaRPr lang="en-US"/>
        </a:p>
      </dgm:t>
    </dgm:pt>
    <dgm:pt modelId="{D9732A04-37F1-4291-AA00-653FC9543EC9}" type="pres">
      <dgm:prSet presAssocID="{6372A6E9-6A3B-4E98-BD91-A95EDFAFAD51}" presName="extraNode" presStyleLbl="node1" presStyleIdx="0" presStyleCnt="5"/>
      <dgm:spPr/>
    </dgm:pt>
    <dgm:pt modelId="{1A5CDEA0-D451-4DC7-9894-C0F3D8885CEB}" type="pres">
      <dgm:prSet presAssocID="{6372A6E9-6A3B-4E98-BD91-A95EDFAFAD51}" presName="dstNode" presStyleLbl="node1" presStyleIdx="0" presStyleCnt="5"/>
      <dgm:spPr/>
    </dgm:pt>
    <dgm:pt modelId="{FF7D57B6-BE27-46C0-B23C-FECC132F2EE2}" type="pres">
      <dgm:prSet presAssocID="{4CABC152-606C-46CD-B53C-B5B5E0322919}" presName="text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0AE3CDF-D747-47E0-AB70-1C26C71CE56B}" type="pres">
      <dgm:prSet presAssocID="{4CABC152-606C-46CD-B53C-B5B5E0322919}" presName="accent_1" presStyleCnt="0"/>
      <dgm:spPr/>
    </dgm:pt>
    <dgm:pt modelId="{FD796ACB-34F3-4480-863C-461257F03515}" type="pres">
      <dgm:prSet presAssocID="{4CABC152-606C-46CD-B53C-B5B5E0322919}" presName="accentRepeatNode" presStyleLbl="solidFgAcc1" presStyleIdx="0" presStyleCnt="5"/>
      <dgm:spPr>
        <a:ln>
          <a:solidFill>
            <a:schemeClr val="tx1"/>
          </a:solidFill>
        </a:ln>
      </dgm:spPr>
    </dgm:pt>
    <dgm:pt modelId="{96E943B7-011A-4B6D-B8D7-C370BCAF8A37}" type="pres">
      <dgm:prSet presAssocID="{AE091F6D-724B-4213-9678-48AFAF70621A}" presName="text_2" presStyleLbl="node1" presStyleIdx="1" presStyleCnt="5" custLinFactNeighborX="74" custLinFactNeighborY="205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FBC05A8-6502-41C6-BCDB-A0EE90D1D098}" type="pres">
      <dgm:prSet presAssocID="{AE091F6D-724B-4213-9678-48AFAF70621A}" presName="accent_2" presStyleCnt="0"/>
      <dgm:spPr/>
    </dgm:pt>
    <dgm:pt modelId="{C942A85F-2A81-4723-9646-B8E039CF6700}" type="pres">
      <dgm:prSet presAssocID="{AE091F6D-724B-4213-9678-48AFAF70621A}" presName="accentRepeatNode" presStyleLbl="solidFgAcc1" presStyleIdx="1" presStyleCnt="5"/>
      <dgm:spPr>
        <a:ln>
          <a:solidFill>
            <a:schemeClr val="tx1"/>
          </a:solidFill>
        </a:ln>
      </dgm:spPr>
    </dgm:pt>
    <dgm:pt modelId="{2C6B7E9B-7DCE-4FAE-9680-D4311FF40877}" type="pres">
      <dgm:prSet presAssocID="{2C510D2C-58B4-4B2B-A931-58C43B57A284}" presName="text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E7C6D1A-A62E-4012-BB5A-7356D32B97FA}" type="pres">
      <dgm:prSet presAssocID="{2C510D2C-58B4-4B2B-A931-58C43B57A284}" presName="accent_3" presStyleCnt="0"/>
      <dgm:spPr/>
    </dgm:pt>
    <dgm:pt modelId="{B60922FF-5E98-4B64-A715-10905A999D46}" type="pres">
      <dgm:prSet presAssocID="{2C510D2C-58B4-4B2B-A931-58C43B57A284}" presName="accentRepeatNode" presStyleLbl="solidFgAcc1" presStyleIdx="2" presStyleCnt="5"/>
      <dgm:spPr>
        <a:ln>
          <a:solidFill>
            <a:schemeClr val="tx1"/>
          </a:solidFill>
        </a:ln>
      </dgm:spPr>
    </dgm:pt>
    <dgm:pt modelId="{6627694B-CBED-4855-B327-A5E4582B1619}" type="pres">
      <dgm:prSet presAssocID="{2E10E07B-A0C0-40B6-8FBC-F4B192709D16}" presName="text_4" presStyleLbl="node1" presStyleIdx="3" presStyleCnt="5" custLinFactNeighborX="74" custLinFactNeighborY="-163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D157B90-C56F-4B7D-9010-7AD320C32CFC}" type="pres">
      <dgm:prSet presAssocID="{2E10E07B-A0C0-40B6-8FBC-F4B192709D16}" presName="accent_4" presStyleCnt="0"/>
      <dgm:spPr/>
    </dgm:pt>
    <dgm:pt modelId="{B420DFC1-60BB-4765-A649-FD078A9DA2F7}" type="pres">
      <dgm:prSet presAssocID="{2E10E07B-A0C0-40B6-8FBC-F4B192709D16}" presName="accentRepeatNode" presStyleLbl="solidFgAcc1" presStyleIdx="3" presStyleCnt="5"/>
      <dgm:spPr>
        <a:ln>
          <a:solidFill>
            <a:schemeClr val="tx1"/>
          </a:solidFill>
        </a:ln>
      </dgm:spPr>
    </dgm:pt>
    <dgm:pt modelId="{901A736C-B52A-46D2-AD4B-FACF11FD60BA}" type="pres">
      <dgm:prSet presAssocID="{6DAFAF3B-57D6-4C36-8C40-A09BAA481AC5}" presName="text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EAAB7D8-B5D4-4E57-8E90-C083AE9BEE87}" type="pres">
      <dgm:prSet presAssocID="{6DAFAF3B-57D6-4C36-8C40-A09BAA481AC5}" presName="accent_5" presStyleCnt="0"/>
      <dgm:spPr/>
    </dgm:pt>
    <dgm:pt modelId="{815E22A9-1BD6-4C5E-96EF-8A5161520D60}" type="pres">
      <dgm:prSet presAssocID="{6DAFAF3B-57D6-4C36-8C40-A09BAA481AC5}" presName="accentRepeatNode" presStyleLbl="solidFgAcc1" presStyleIdx="4" presStyleCnt="5"/>
      <dgm:spPr>
        <a:ln>
          <a:solidFill>
            <a:schemeClr val="tx1"/>
          </a:solidFill>
        </a:ln>
      </dgm:spPr>
    </dgm:pt>
  </dgm:ptLst>
  <dgm:cxnLst>
    <dgm:cxn modelId="{C84A8140-9AA0-48CF-AADF-F8E78AD70BE8}" srcId="{6372A6E9-6A3B-4E98-BD91-A95EDFAFAD51}" destId="{AE091F6D-724B-4213-9678-48AFAF70621A}" srcOrd="1" destOrd="0" parTransId="{5BFB9A5A-4019-4711-B2AC-3FDE0DF6C596}" sibTransId="{433D2779-B608-4329-A230-7A0D14A60A0B}"/>
    <dgm:cxn modelId="{DAB8F458-7DEC-4FBB-A545-A34B04B2AD9D}" type="presOf" srcId="{4CABC152-606C-46CD-B53C-B5B5E0322919}" destId="{FF7D57B6-BE27-46C0-B23C-FECC132F2EE2}" srcOrd="0" destOrd="0" presId="urn:microsoft.com/office/officeart/2008/layout/VerticalCurvedList"/>
    <dgm:cxn modelId="{1C40E8BB-2EDF-437B-B85F-1695D899CD4D}" srcId="{6372A6E9-6A3B-4E98-BD91-A95EDFAFAD51}" destId="{4CABC152-606C-46CD-B53C-B5B5E0322919}" srcOrd="0" destOrd="0" parTransId="{426C0A08-845D-4C55-8190-8F797920CDCD}" sibTransId="{04ED8D10-9223-44D4-B290-B0DBF931A7B4}"/>
    <dgm:cxn modelId="{BE8047B1-CAE9-4C27-98FE-720ED7E43446}" type="presOf" srcId="{6372A6E9-6A3B-4E98-BD91-A95EDFAFAD51}" destId="{5A57CC40-5345-42FC-A5B1-AAB12F4DEE6E}" srcOrd="0" destOrd="0" presId="urn:microsoft.com/office/officeart/2008/layout/VerticalCurvedList"/>
    <dgm:cxn modelId="{B4766878-56C6-4E6C-971B-675D8FCFB526}" type="presOf" srcId="{2C510D2C-58B4-4B2B-A931-58C43B57A284}" destId="{2C6B7E9B-7DCE-4FAE-9680-D4311FF40877}" srcOrd="0" destOrd="0" presId="urn:microsoft.com/office/officeart/2008/layout/VerticalCurvedList"/>
    <dgm:cxn modelId="{898BC2AD-0F13-4548-999B-F30CD32D1C30}" type="presOf" srcId="{2E10E07B-A0C0-40B6-8FBC-F4B192709D16}" destId="{6627694B-CBED-4855-B327-A5E4582B1619}" srcOrd="0" destOrd="0" presId="urn:microsoft.com/office/officeart/2008/layout/VerticalCurvedList"/>
    <dgm:cxn modelId="{27EB64C4-E076-49D7-BB66-273CEEE8BD3A}" type="presOf" srcId="{04ED8D10-9223-44D4-B290-B0DBF931A7B4}" destId="{C5EA617D-5D1C-4B0B-8F52-1B08F039B92B}" srcOrd="0" destOrd="0" presId="urn:microsoft.com/office/officeart/2008/layout/VerticalCurvedList"/>
    <dgm:cxn modelId="{0A450E70-3D4B-4F5C-94AC-A2E921E37090}" srcId="{6372A6E9-6A3B-4E98-BD91-A95EDFAFAD51}" destId="{2C510D2C-58B4-4B2B-A931-58C43B57A284}" srcOrd="2" destOrd="0" parTransId="{11FE9F8D-856B-4D76-AF60-81448F98C5EB}" sibTransId="{4CD21C63-9818-46E2-81E7-116B1D774C04}"/>
    <dgm:cxn modelId="{1CF7E15F-371B-4C50-8BCB-CF7361D53F94}" type="presOf" srcId="{AE091F6D-724B-4213-9678-48AFAF70621A}" destId="{96E943B7-011A-4B6D-B8D7-C370BCAF8A37}" srcOrd="0" destOrd="0" presId="urn:microsoft.com/office/officeart/2008/layout/VerticalCurvedList"/>
    <dgm:cxn modelId="{18ADE84E-F6D1-4D10-B5B8-665CD4AB41CB}" srcId="{6372A6E9-6A3B-4E98-BD91-A95EDFAFAD51}" destId="{6DAFAF3B-57D6-4C36-8C40-A09BAA481AC5}" srcOrd="4" destOrd="0" parTransId="{E3D1DEA5-42E7-4C65-82CC-D68B90773653}" sibTransId="{5D3F341F-2125-4EAE-BA0D-FC342F8DF827}"/>
    <dgm:cxn modelId="{9D69578F-B6F0-4853-9FE7-FEE9AD373E5B}" srcId="{6372A6E9-6A3B-4E98-BD91-A95EDFAFAD51}" destId="{2E10E07B-A0C0-40B6-8FBC-F4B192709D16}" srcOrd="3" destOrd="0" parTransId="{62A699EB-25AC-424D-A3E3-CDE6E205DA43}" sibTransId="{C54C713E-45EE-4E36-BF22-921712490BEE}"/>
    <dgm:cxn modelId="{06211D38-AADB-4745-A6F6-62B8E690F24C}" type="presOf" srcId="{6DAFAF3B-57D6-4C36-8C40-A09BAA481AC5}" destId="{901A736C-B52A-46D2-AD4B-FACF11FD60BA}" srcOrd="0" destOrd="0" presId="urn:microsoft.com/office/officeart/2008/layout/VerticalCurvedList"/>
    <dgm:cxn modelId="{BBB827DC-5A8B-4F8D-BD4B-A5BC3FA3A475}" type="presParOf" srcId="{5A57CC40-5345-42FC-A5B1-AAB12F4DEE6E}" destId="{662CAC32-3944-477F-8B19-E455CF00076F}" srcOrd="0" destOrd="0" presId="urn:microsoft.com/office/officeart/2008/layout/VerticalCurvedList"/>
    <dgm:cxn modelId="{B2548A83-6981-4ABF-AD2D-0A7A8ECC3251}" type="presParOf" srcId="{662CAC32-3944-477F-8B19-E455CF00076F}" destId="{3774066D-71EA-4BEC-A4C8-8AA35701BAEE}" srcOrd="0" destOrd="0" presId="urn:microsoft.com/office/officeart/2008/layout/VerticalCurvedList"/>
    <dgm:cxn modelId="{42396401-55E7-4804-A81C-21B1012035D9}" type="presParOf" srcId="{3774066D-71EA-4BEC-A4C8-8AA35701BAEE}" destId="{2EF037F1-60C6-42A9-8863-E8085F8E9CAF}" srcOrd="0" destOrd="0" presId="urn:microsoft.com/office/officeart/2008/layout/VerticalCurvedList"/>
    <dgm:cxn modelId="{0B918F72-3E83-4BE3-91B5-6FF27769C5B9}" type="presParOf" srcId="{3774066D-71EA-4BEC-A4C8-8AA35701BAEE}" destId="{C5EA617D-5D1C-4B0B-8F52-1B08F039B92B}" srcOrd="1" destOrd="0" presId="urn:microsoft.com/office/officeart/2008/layout/VerticalCurvedList"/>
    <dgm:cxn modelId="{F9DF8992-6C7A-4D13-B609-829CDEF7298B}" type="presParOf" srcId="{3774066D-71EA-4BEC-A4C8-8AA35701BAEE}" destId="{D9732A04-37F1-4291-AA00-653FC9543EC9}" srcOrd="2" destOrd="0" presId="urn:microsoft.com/office/officeart/2008/layout/VerticalCurvedList"/>
    <dgm:cxn modelId="{076E9463-CCB6-4EC3-82DE-679898CFC21C}" type="presParOf" srcId="{3774066D-71EA-4BEC-A4C8-8AA35701BAEE}" destId="{1A5CDEA0-D451-4DC7-9894-C0F3D8885CEB}" srcOrd="3" destOrd="0" presId="urn:microsoft.com/office/officeart/2008/layout/VerticalCurvedList"/>
    <dgm:cxn modelId="{158E27CD-0F95-4AA0-B5AC-BFD0BC86B39F}" type="presParOf" srcId="{662CAC32-3944-477F-8B19-E455CF00076F}" destId="{FF7D57B6-BE27-46C0-B23C-FECC132F2EE2}" srcOrd="1" destOrd="0" presId="urn:microsoft.com/office/officeart/2008/layout/VerticalCurvedList"/>
    <dgm:cxn modelId="{DAC8F722-2CA7-41CC-9EBD-18A1B97F40EF}" type="presParOf" srcId="{662CAC32-3944-477F-8B19-E455CF00076F}" destId="{70AE3CDF-D747-47E0-AB70-1C26C71CE56B}" srcOrd="2" destOrd="0" presId="urn:microsoft.com/office/officeart/2008/layout/VerticalCurvedList"/>
    <dgm:cxn modelId="{F8721F9D-9772-461B-9E00-C24E14AD1C17}" type="presParOf" srcId="{70AE3CDF-D747-47E0-AB70-1C26C71CE56B}" destId="{FD796ACB-34F3-4480-863C-461257F03515}" srcOrd="0" destOrd="0" presId="urn:microsoft.com/office/officeart/2008/layout/VerticalCurvedList"/>
    <dgm:cxn modelId="{DD13BCBF-7E09-4D26-9A57-B97FF879187D}" type="presParOf" srcId="{662CAC32-3944-477F-8B19-E455CF00076F}" destId="{96E943B7-011A-4B6D-B8D7-C370BCAF8A37}" srcOrd="3" destOrd="0" presId="urn:microsoft.com/office/officeart/2008/layout/VerticalCurvedList"/>
    <dgm:cxn modelId="{544BC16A-00F6-43C6-B93E-25ED32E7A598}" type="presParOf" srcId="{662CAC32-3944-477F-8B19-E455CF00076F}" destId="{CFBC05A8-6502-41C6-BCDB-A0EE90D1D098}" srcOrd="4" destOrd="0" presId="urn:microsoft.com/office/officeart/2008/layout/VerticalCurvedList"/>
    <dgm:cxn modelId="{D3FC2190-8E55-440A-BA75-8C9C4D287898}" type="presParOf" srcId="{CFBC05A8-6502-41C6-BCDB-A0EE90D1D098}" destId="{C942A85F-2A81-4723-9646-B8E039CF6700}" srcOrd="0" destOrd="0" presId="urn:microsoft.com/office/officeart/2008/layout/VerticalCurvedList"/>
    <dgm:cxn modelId="{6246DE0A-D87E-4391-8127-B5B42B8AD769}" type="presParOf" srcId="{662CAC32-3944-477F-8B19-E455CF00076F}" destId="{2C6B7E9B-7DCE-4FAE-9680-D4311FF40877}" srcOrd="5" destOrd="0" presId="urn:microsoft.com/office/officeart/2008/layout/VerticalCurvedList"/>
    <dgm:cxn modelId="{3A8FC7C0-D245-4E48-A693-48EE430482F5}" type="presParOf" srcId="{662CAC32-3944-477F-8B19-E455CF00076F}" destId="{EE7C6D1A-A62E-4012-BB5A-7356D32B97FA}" srcOrd="6" destOrd="0" presId="urn:microsoft.com/office/officeart/2008/layout/VerticalCurvedList"/>
    <dgm:cxn modelId="{FF7CF96A-3552-41C3-A135-BDAFE2DA9AE8}" type="presParOf" srcId="{EE7C6D1A-A62E-4012-BB5A-7356D32B97FA}" destId="{B60922FF-5E98-4B64-A715-10905A999D46}" srcOrd="0" destOrd="0" presId="urn:microsoft.com/office/officeart/2008/layout/VerticalCurvedList"/>
    <dgm:cxn modelId="{0781F4B1-EDDD-4D22-9915-5D4AF139AE4D}" type="presParOf" srcId="{662CAC32-3944-477F-8B19-E455CF00076F}" destId="{6627694B-CBED-4855-B327-A5E4582B1619}" srcOrd="7" destOrd="0" presId="urn:microsoft.com/office/officeart/2008/layout/VerticalCurvedList"/>
    <dgm:cxn modelId="{AC5C1D36-3B4F-4D3B-A612-18067DB3D047}" type="presParOf" srcId="{662CAC32-3944-477F-8B19-E455CF00076F}" destId="{AD157B90-C56F-4B7D-9010-7AD320C32CFC}" srcOrd="8" destOrd="0" presId="urn:microsoft.com/office/officeart/2008/layout/VerticalCurvedList"/>
    <dgm:cxn modelId="{D65FFCF3-5D44-4860-A4E1-E0871A55DE1F}" type="presParOf" srcId="{AD157B90-C56F-4B7D-9010-7AD320C32CFC}" destId="{B420DFC1-60BB-4765-A649-FD078A9DA2F7}" srcOrd="0" destOrd="0" presId="urn:microsoft.com/office/officeart/2008/layout/VerticalCurvedList"/>
    <dgm:cxn modelId="{FC0B5594-8D27-4201-81DD-80C7B43099F9}" type="presParOf" srcId="{662CAC32-3944-477F-8B19-E455CF00076F}" destId="{901A736C-B52A-46D2-AD4B-FACF11FD60BA}" srcOrd="9" destOrd="0" presId="urn:microsoft.com/office/officeart/2008/layout/VerticalCurvedList"/>
    <dgm:cxn modelId="{943DE37B-CDDC-48AF-97A0-172B68362626}" type="presParOf" srcId="{662CAC32-3944-477F-8B19-E455CF00076F}" destId="{7EAAB7D8-B5D4-4E57-8E90-C083AE9BEE87}" srcOrd="10" destOrd="0" presId="urn:microsoft.com/office/officeart/2008/layout/VerticalCurvedList"/>
    <dgm:cxn modelId="{67A6AD7A-2928-412C-8979-63DB8BD94923}" type="presParOf" srcId="{7EAAB7D8-B5D4-4E57-8E90-C083AE9BEE87}" destId="{815E22A9-1BD6-4C5E-96EF-8A5161520D60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372A6E9-6A3B-4E98-BD91-A95EDFAFAD51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CABC152-606C-46CD-B53C-B5B5E0322919}">
      <dgm:prSet phldrT="[Text]"/>
      <dgm:spPr>
        <a:noFill/>
        <a:ln>
          <a:solidFill>
            <a:schemeClr val="tx1"/>
          </a:solidFill>
        </a:ln>
      </dgm:spPr>
      <dgm:t>
        <a:bodyPr/>
        <a:lstStyle/>
        <a:p>
          <a:r>
            <a:rPr lang="en-US" dirty="0" smtClean="0">
              <a:solidFill>
                <a:schemeClr val="tx1"/>
              </a:solidFill>
            </a:rPr>
            <a:t>LAB Copy – Shipped with Specimen </a:t>
          </a:r>
          <a:endParaRPr lang="en-US" dirty="0">
            <a:solidFill>
              <a:schemeClr val="tx1"/>
            </a:solidFill>
          </a:endParaRPr>
        </a:p>
      </dgm:t>
    </dgm:pt>
    <dgm:pt modelId="{426C0A08-845D-4C55-8190-8F797920CDCD}" type="parTrans" cxnId="{1C40E8BB-2EDF-437B-B85F-1695D899CD4D}">
      <dgm:prSet/>
      <dgm:spPr/>
      <dgm:t>
        <a:bodyPr/>
        <a:lstStyle/>
        <a:p>
          <a:endParaRPr lang="en-US"/>
        </a:p>
      </dgm:t>
    </dgm:pt>
    <dgm:pt modelId="{04ED8D10-9223-44D4-B290-B0DBF931A7B4}" type="sibTrans" cxnId="{1C40E8BB-2EDF-437B-B85F-1695D899CD4D}">
      <dgm:prSet/>
      <dgm:spPr/>
      <dgm:t>
        <a:bodyPr/>
        <a:lstStyle/>
        <a:p>
          <a:endParaRPr lang="en-US"/>
        </a:p>
      </dgm:t>
    </dgm:pt>
    <dgm:pt modelId="{2E10E07B-A0C0-40B6-8FBC-F4B192709D16}">
      <dgm:prSet phldrT="[Text]"/>
      <dgm:spPr>
        <a:ln>
          <a:solidFill>
            <a:schemeClr val="tx1"/>
          </a:solidFill>
        </a:ln>
      </dgm:spPr>
      <dgm:t>
        <a:bodyPr/>
        <a:lstStyle/>
        <a:p>
          <a:r>
            <a:rPr lang="en-US" dirty="0" smtClean="0"/>
            <a:t>DER Copy – Scan, fax, or mailed</a:t>
          </a:r>
          <a:endParaRPr lang="en-US" dirty="0"/>
        </a:p>
      </dgm:t>
    </dgm:pt>
    <dgm:pt modelId="{62A699EB-25AC-424D-A3E3-CDE6E205DA43}" type="parTrans" cxnId="{9D69578F-B6F0-4853-9FE7-FEE9AD373E5B}">
      <dgm:prSet/>
      <dgm:spPr/>
      <dgm:t>
        <a:bodyPr/>
        <a:lstStyle/>
        <a:p>
          <a:endParaRPr lang="en-US"/>
        </a:p>
      </dgm:t>
    </dgm:pt>
    <dgm:pt modelId="{C54C713E-45EE-4E36-BF22-921712490BEE}" type="sibTrans" cxnId="{9D69578F-B6F0-4853-9FE7-FEE9AD373E5B}">
      <dgm:prSet/>
      <dgm:spPr/>
      <dgm:t>
        <a:bodyPr/>
        <a:lstStyle/>
        <a:p>
          <a:endParaRPr lang="en-US"/>
        </a:p>
      </dgm:t>
    </dgm:pt>
    <dgm:pt modelId="{6DAFAF3B-57D6-4C36-8C40-A09BAA481AC5}">
      <dgm:prSet phldrT="[Text]"/>
      <dgm:spPr>
        <a:solidFill>
          <a:srgbClr val="92D050"/>
        </a:solidFill>
        <a:ln>
          <a:solidFill>
            <a:schemeClr val="tx1"/>
          </a:solidFill>
        </a:ln>
      </dgm:spPr>
      <dgm:t>
        <a:bodyPr/>
        <a:lstStyle/>
        <a:p>
          <a:r>
            <a:rPr lang="en-US" dirty="0" smtClean="0">
              <a:solidFill>
                <a:schemeClr val="tx1"/>
              </a:solidFill>
            </a:rPr>
            <a:t>Employee Copy – Sent with employee</a:t>
          </a:r>
          <a:endParaRPr lang="en-US" dirty="0">
            <a:solidFill>
              <a:schemeClr val="tx1"/>
            </a:solidFill>
          </a:endParaRPr>
        </a:p>
      </dgm:t>
    </dgm:pt>
    <dgm:pt modelId="{E3D1DEA5-42E7-4C65-82CC-D68B90773653}" type="parTrans" cxnId="{18ADE84E-F6D1-4D10-B5B8-665CD4AB41CB}">
      <dgm:prSet/>
      <dgm:spPr/>
      <dgm:t>
        <a:bodyPr/>
        <a:lstStyle/>
        <a:p>
          <a:endParaRPr lang="en-US"/>
        </a:p>
      </dgm:t>
    </dgm:pt>
    <dgm:pt modelId="{5D3F341F-2125-4EAE-BA0D-FC342F8DF827}" type="sibTrans" cxnId="{18ADE84E-F6D1-4D10-B5B8-665CD4AB41CB}">
      <dgm:prSet/>
      <dgm:spPr/>
      <dgm:t>
        <a:bodyPr/>
        <a:lstStyle/>
        <a:p>
          <a:endParaRPr lang="en-US"/>
        </a:p>
      </dgm:t>
    </dgm:pt>
    <dgm:pt modelId="{2C510D2C-58B4-4B2B-A931-58C43B57A284}">
      <dgm:prSet/>
      <dgm:spPr>
        <a:solidFill>
          <a:srgbClr val="FFFF00"/>
        </a:solidFill>
        <a:ln>
          <a:solidFill>
            <a:schemeClr val="tx1"/>
          </a:solidFill>
        </a:ln>
      </dgm:spPr>
      <dgm:t>
        <a:bodyPr/>
        <a:lstStyle/>
        <a:p>
          <a:r>
            <a:rPr lang="en-US" dirty="0" smtClean="0">
              <a:solidFill>
                <a:schemeClr val="tx1"/>
              </a:solidFill>
            </a:rPr>
            <a:t>Collection Site Copy - Filed</a:t>
          </a:r>
          <a:endParaRPr lang="en-US" dirty="0">
            <a:solidFill>
              <a:schemeClr val="tx1"/>
            </a:solidFill>
          </a:endParaRPr>
        </a:p>
      </dgm:t>
    </dgm:pt>
    <dgm:pt modelId="{11FE9F8D-856B-4D76-AF60-81448F98C5EB}" type="parTrans" cxnId="{0A450E70-3D4B-4F5C-94AC-A2E921E37090}">
      <dgm:prSet/>
      <dgm:spPr/>
      <dgm:t>
        <a:bodyPr/>
        <a:lstStyle/>
        <a:p>
          <a:endParaRPr lang="en-US"/>
        </a:p>
      </dgm:t>
    </dgm:pt>
    <dgm:pt modelId="{4CD21C63-9818-46E2-81E7-116B1D774C04}" type="sibTrans" cxnId="{0A450E70-3D4B-4F5C-94AC-A2E921E37090}">
      <dgm:prSet/>
      <dgm:spPr/>
      <dgm:t>
        <a:bodyPr/>
        <a:lstStyle/>
        <a:p>
          <a:endParaRPr lang="en-US"/>
        </a:p>
      </dgm:t>
    </dgm:pt>
    <dgm:pt modelId="{AE091F6D-724B-4213-9678-48AFAF70621A}">
      <dgm:prSet/>
      <dgm:spPr>
        <a:solidFill>
          <a:schemeClr val="accent2">
            <a:lumMod val="60000"/>
            <a:lumOff val="4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n-US" dirty="0" smtClean="0"/>
            <a:t>MRO Copy – Fax or scan (usually)</a:t>
          </a:r>
          <a:endParaRPr lang="en-US" dirty="0"/>
        </a:p>
      </dgm:t>
    </dgm:pt>
    <dgm:pt modelId="{5BFB9A5A-4019-4711-B2AC-3FDE0DF6C596}" type="parTrans" cxnId="{C84A8140-9AA0-48CF-AADF-F8E78AD70BE8}">
      <dgm:prSet/>
      <dgm:spPr/>
      <dgm:t>
        <a:bodyPr/>
        <a:lstStyle/>
        <a:p>
          <a:endParaRPr lang="en-US"/>
        </a:p>
      </dgm:t>
    </dgm:pt>
    <dgm:pt modelId="{433D2779-B608-4329-A230-7A0D14A60A0B}" type="sibTrans" cxnId="{C84A8140-9AA0-48CF-AADF-F8E78AD70BE8}">
      <dgm:prSet/>
      <dgm:spPr/>
      <dgm:t>
        <a:bodyPr/>
        <a:lstStyle/>
        <a:p>
          <a:endParaRPr lang="en-US"/>
        </a:p>
      </dgm:t>
    </dgm:pt>
    <dgm:pt modelId="{5A57CC40-5345-42FC-A5B1-AAB12F4DEE6E}" type="pres">
      <dgm:prSet presAssocID="{6372A6E9-6A3B-4E98-BD91-A95EDFAFAD51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662CAC32-3944-477F-8B19-E455CF00076F}" type="pres">
      <dgm:prSet presAssocID="{6372A6E9-6A3B-4E98-BD91-A95EDFAFAD51}" presName="Name1" presStyleCnt="0"/>
      <dgm:spPr/>
    </dgm:pt>
    <dgm:pt modelId="{3774066D-71EA-4BEC-A4C8-8AA35701BAEE}" type="pres">
      <dgm:prSet presAssocID="{6372A6E9-6A3B-4E98-BD91-A95EDFAFAD51}" presName="cycle" presStyleCnt="0"/>
      <dgm:spPr/>
    </dgm:pt>
    <dgm:pt modelId="{2EF037F1-60C6-42A9-8863-E8085F8E9CAF}" type="pres">
      <dgm:prSet presAssocID="{6372A6E9-6A3B-4E98-BD91-A95EDFAFAD51}" presName="srcNode" presStyleLbl="node1" presStyleIdx="0" presStyleCnt="5"/>
      <dgm:spPr/>
    </dgm:pt>
    <dgm:pt modelId="{C5EA617D-5D1C-4B0B-8F52-1B08F039B92B}" type="pres">
      <dgm:prSet presAssocID="{6372A6E9-6A3B-4E98-BD91-A95EDFAFAD51}" presName="conn" presStyleLbl="parChTrans1D2" presStyleIdx="0" presStyleCnt="1"/>
      <dgm:spPr/>
      <dgm:t>
        <a:bodyPr/>
        <a:lstStyle/>
        <a:p>
          <a:endParaRPr lang="en-US"/>
        </a:p>
      </dgm:t>
    </dgm:pt>
    <dgm:pt modelId="{D9732A04-37F1-4291-AA00-653FC9543EC9}" type="pres">
      <dgm:prSet presAssocID="{6372A6E9-6A3B-4E98-BD91-A95EDFAFAD51}" presName="extraNode" presStyleLbl="node1" presStyleIdx="0" presStyleCnt="5"/>
      <dgm:spPr/>
    </dgm:pt>
    <dgm:pt modelId="{1A5CDEA0-D451-4DC7-9894-C0F3D8885CEB}" type="pres">
      <dgm:prSet presAssocID="{6372A6E9-6A3B-4E98-BD91-A95EDFAFAD51}" presName="dstNode" presStyleLbl="node1" presStyleIdx="0" presStyleCnt="5"/>
      <dgm:spPr/>
    </dgm:pt>
    <dgm:pt modelId="{FF7D57B6-BE27-46C0-B23C-FECC132F2EE2}" type="pres">
      <dgm:prSet presAssocID="{4CABC152-606C-46CD-B53C-B5B5E0322919}" presName="text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0AE3CDF-D747-47E0-AB70-1C26C71CE56B}" type="pres">
      <dgm:prSet presAssocID="{4CABC152-606C-46CD-B53C-B5B5E0322919}" presName="accent_1" presStyleCnt="0"/>
      <dgm:spPr/>
    </dgm:pt>
    <dgm:pt modelId="{FD796ACB-34F3-4480-863C-461257F03515}" type="pres">
      <dgm:prSet presAssocID="{4CABC152-606C-46CD-B53C-B5B5E0322919}" presName="accentRepeatNode" presStyleLbl="solidFgAcc1" presStyleIdx="0" presStyleCnt="5"/>
      <dgm:spPr>
        <a:ln>
          <a:solidFill>
            <a:schemeClr val="tx1"/>
          </a:solidFill>
        </a:ln>
      </dgm:spPr>
    </dgm:pt>
    <dgm:pt modelId="{96E943B7-011A-4B6D-B8D7-C370BCAF8A37}" type="pres">
      <dgm:prSet presAssocID="{AE091F6D-724B-4213-9678-48AFAF70621A}" presName="text_2" presStyleLbl="node1" presStyleIdx="1" presStyleCnt="5" custLinFactNeighborX="74" custLinFactNeighborY="205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FBC05A8-6502-41C6-BCDB-A0EE90D1D098}" type="pres">
      <dgm:prSet presAssocID="{AE091F6D-724B-4213-9678-48AFAF70621A}" presName="accent_2" presStyleCnt="0"/>
      <dgm:spPr/>
    </dgm:pt>
    <dgm:pt modelId="{C942A85F-2A81-4723-9646-B8E039CF6700}" type="pres">
      <dgm:prSet presAssocID="{AE091F6D-724B-4213-9678-48AFAF70621A}" presName="accentRepeatNode" presStyleLbl="solidFgAcc1" presStyleIdx="1" presStyleCnt="5"/>
      <dgm:spPr>
        <a:ln>
          <a:solidFill>
            <a:schemeClr val="tx1"/>
          </a:solidFill>
        </a:ln>
      </dgm:spPr>
    </dgm:pt>
    <dgm:pt modelId="{2C6B7E9B-7DCE-4FAE-9680-D4311FF40877}" type="pres">
      <dgm:prSet presAssocID="{2C510D2C-58B4-4B2B-A931-58C43B57A284}" presName="text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E7C6D1A-A62E-4012-BB5A-7356D32B97FA}" type="pres">
      <dgm:prSet presAssocID="{2C510D2C-58B4-4B2B-A931-58C43B57A284}" presName="accent_3" presStyleCnt="0"/>
      <dgm:spPr/>
    </dgm:pt>
    <dgm:pt modelId="{B60922FF-5E98-4B64-A715-10905A999D46}" type="pres">
      <dgm:prSet presAssocID="{2C510D2C-58B4-4B2B-A931-58C43B57A284}" presName="accentRepeatNode" presStyleLbl="solidFgAcc1" presStyleIdx="2" presStyleCnt="5"/>
      <dgm:spPr>
        <a:ln>
          <a:solidFill>
            <a:schemeClr val="tx1"/>
          </a:solidFill>
        </a:ln>
      </dgm:spPr>
    </dgm:pt>
    <dgm:pt modelId="{6627694B-CBED-4855-B327-A5E4582B1619}" type="pres">
      <dgm:prSet presAssocID="{2E10E07B-A0C0-40B6-8FBC-F4B192709D16}" presName="text_4" presStyleLbl="node1" presStyleIdx="3" presStyleCnt="5" custLinFactNeighborX="74" custLinFactNeighborY="-163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D157B90-C56F-4B7D-9010-7AD320C32CFC}" type="pres">
      <dgm:prSet presAssocID="{2E10E07B-A0C0-40B6-8FBC-F4B192709D16}" presName="accent_4" presStyleCnt="0"/>
      <dgm:spPr/>
    </dgm:pt>
    <dgm:pt modelId="{B420DFC1-60BB-4765-A649-FD078A9DA2F7}" type="pres">
      <dgm:prSet presAssocID="{2E10E07B-A0C0-40B6-8FBC-F4B192709D16}" presName="accentRepeatNode" presStyleLbl="solidFgAcc1" presStyleIdx="3" presStyleCnt="5"/>
      <dgm:spPr>
        <a:ln>
          <a:solidFill>
            <a:schemeClr val="tx1"/>
          </a:solidFill>
        </a:ln>
      </dgm:spPr>
    </dgm:pt>
    <dgm:pt modelId="{901A736C-B52A-46D2-AD4B-FACF11FD60BA}" type="pres">
      <dgm:prSet presAssocID="{6DAFAF3B-57D6-4C36-8C40-A09BAA481AC5}" presName="text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EAAB7D8-B5D4-4E57-8E90-C083AE9BEE87}" type="pres">
      <dgm:prSet presAssocID="{6DAFAF3B-57D6-4C36-8C40-A09BAA481AC5}" presName="accent_5" presStyleCnt="0"/>
      <dgm:spPr/>
    </dgm:pt>
    <dgm:pt modelId="{815E22A9-1BD6-4C5E-96EF-8A5161520D60}" type="pres">
      <dgm:prSet presAssocID="{6DAFAF3B-57D6-4C36-8C40-A09BAA481AC5}" presName="accentRepeatNode" presStyleLbl="solidFgAcc1" presStyleIdx="4" presStyleCnt="5"/>
      <dgm:spPr>
        <a:ln>
          <a:solidFill>
            <a:schemeClr val="tx1"/>
          </a:solidFill>
        </a:ln>
      </dgm:spPr>
    </dgm:pt>
  </dgm:ptLst>
  <dgm:cxnLst>
    <dgm:cxn modelId="{A98125E0-B456-4080-9281-F6DE2AF2788F}" type="presOf" srcId="{6DAFAF3B-57D6-4C36-8C40-A09BAA481AC5}" destId="{901A736C-B52A-46D2-AD4B-FACF11FD60BA}" srcOrd="0" destOrd="0" presId="urn:microsoft.com/office/officeart/2008/layout/VerticalCurvedList"/>
    <dgm:cxn modelId="{C84A8140-9AA0-48CF-AADF-F8E78AD70BE8}" srcId="{6372A6E9-6A3B-4E98-BD91-A95EDFAFAD51}" destId="{AE091F6D-724B-4213-9678-48AFAF70621A}" srcOrd="1" destOrd="0" parTransId="{5BFB9A5A-4019-4711-B2AC-3FDE0DF6C596}" sibTransId="{433D2779-B608-4329-A230-7A0D14A60A0B}"/>
    <dgm:cxn modelId="{1C40E8BB-2EDF-437B-B85F-1695D899CD4D}" srcId="{6372A6E9-6A3B-4E98-BD91-A95EDFAFAD51}" destId="{4CABC152-606C-46CD-B53C-B5B5E0322919}" srcOrd="0" destOrd="0" parTransId="{426C0A08-845D-4C55-8190-8F797920CDCD}" sibTransId="{04ED8D10-9223-44D4-B290-B0DBF931A7B4}"/>
    <dgm:cxn modelId="{DD8FCCF5-9F6E-4D65-8DB8-D4948C471A35}" type="presOf" srcId="{04ED8D10-9223-44D4-B290-B0DBF931A7B4}" destId="{C5EA617D-5D1C-4B0B-8F52-1B08F039B92B}" srcOrd="0" destOrd="0" presId="urn:microsoft.com/office/officeart/2008/layout/VerticalCurvedList"/>
    <dgm:cxn modelId="{81B154FD-4495-437B-BEE9-5E2F0B9F8B80}" type="presOf" srcId="{6372A6E9-6A3B-4E98-BD91-A95EDFAFAD51}" destId="{5A57CC40-5345-42FC-A5B1-AAB12F4DEE6E}" srcOrd="0" destOrd="0" presId="urn:microsoft.com/office/officeart/2008/layout/VerticalCurvedList"/>
    <dgm:cxn modelId="{0A450E70-3D4B-4F5C-94AC-A2E921E37090}" srcId="{6372A6E9-6A3B-4E98-BD91-A95EDFAFAD51}" destId="{2C510D2C-58B4-4B2B-A931-58C43B57A284}" srcOrd="2" destOrd="0" parTransId="{11FE9F8D-856B-4D76-AF60-81448F98C5EB}" sibTransId="{4CD21C63-9818-46E2-81E7-116B1D774C04}"/>
    <dgm:cxn modelId="{945A8B06-02CA-4830-AFD9-4B7AC5B6BF90}" type="presOf" srcId="{4CABC152-606C-46CD-B53C-B5B5E0322919}" destId="{FF7D57B6-BE27-46C0-B23C-FECC132F2EE2}" srcOrd="0" destOrd="0" presId="urn:microsoft.com/office/officeart/2008/layout/VerticalCurvedList"/>
    <dgm:cxn modelId="{18ADE84E-F6D1-4D10-B5B8-665CD4AB41CB}" srcId="{6372A6E9-6A3B-4E98-BD91-A95EDFAFAD51}" destId="{6DAFAF3B-57D6-4C36-8C40-A09BAA481AC5}" srcOrd="4" destOrd="0" parTransId="{E3D1DEA5-42E7-4C65-82CC-D68B90773653}" sibTransId="{5D3F341F-2125-4EAE-BA0D-FC342F8DF827}"/>
    <dgm:cxn modelId="{4E861C87-F45E-4796-9AEF-11FA7A9C1980}" type="presOf" srcId="{AE091F6D-724B-4213-9678-48AFAF70621A}" destId="{96E943B7-011A-4B6D-B8D7-C370BCAF8A37}" srcOrd="0" destOrd="0" presId="urn:microsoft.com/office/officeart/2008/layout/VerticalCurvedList"/>
    <dgm:cxn modelId="{5985753F-42A8-4F6C-9C5E-C33EED20F0DD}" type="presOf" srcId="{2C510D2C-58B4-4B2B-A931-58C43B57A284}" destId="{2C6B7E9B-7DCE-4FAE-9680-D4311FF40877}" srcOrd="0" destOrd="0" presId="urn:microsoft.com/office/officeart/2008/layout/VerticalCurvedList"/>
    <dgm:cxn modelId="{9D69578F-B6F0-4853-9FE7-FEE9AD373E5B}" srcId="{6372A6E9-6A3B-4E98-BD91-A95EDFAFAD51}" destId="{2E10E07B-A0C0-40B6-8FBC-F4B192709D16}" srcOrd="3" destOrd="0" parTransId="{62A699EB-25AC-424D-A3E3-CDE6E205DA43}" sibTransId="{C54C713E-45EE-4E36-BF22-921712490BEE}"/>
    <dgm:cxn modelId="{CFBD325B-0893-44B1-B7F2-AB076DBA48B9}" type="presOf" srcId="{2E10E07B-A0C0-40B6-8FBC-F4B192709D16}" destId="{6627694B-CBED-4855-B327-A5E4582B1619}" srcOrd="0" destOrd="0" presId="urn:microsoft.com/office/officeart/2008/layout/VerticalCurvedList"/>
    <dgm:cxn modelId="{918022D7-32D0-41A2-A839-C145D9DFA083}" type="presParOf" srcId="{5A57CC40-5345-42FC-A5B1-AAB12F4DEE6E}" destId="{662CAC32-3944-477F-8B19-E455CF00076F}" srcOrd="0" destOrd="0" presId="urn:microsoft.com/office/officeart/2008/layout/VerticalCurvedList"/>
    <dgm:cxn modelId="{54C39707-71D2-40E3-8B4D-995D1442F45C}" type="presParOf" srcId="{662CAC32-3944-477F-8B19-E455CF00076F}" destId="{3774066D-71EA-4BEC-A4C8-8AA35701BAEE}" srcOrd="0" destOrd="0" presId="urn:microsoft.com/office/officeart/2008/layout/VerticalCurvedList"/>
    <dgm:cxn modelId="{C806EF4B-74CB-4355-B09C-6D4A2B4382F8}" type="presParOf" srcId="{3774066D-71EA-4BEC-A4C8-8AA35701BAEE}" destId="{2EF037F1-60C6-42A9-8863-E8085F8E9CAF}" srcOrd="0" destOrd="0" presId="urn:microsoft.com/office/officeart/2008/layout/VerticalCurvedList"/>
    <dgm:cxn modelId="{5E5E10B5-45AE-4DA2-AE82-AAD441A0622E}" type="presParOf" srcId="{3774066D-71EA-4BEC-A4C8-8AA35701BAEE}" destId="{C5EA617D-5D1C-4B0B-8F52-1B08F039B92B}" srcOrd="1" destOrd="0" presId="urn:microsoft.com/office/officeart/2008/layout/VerticalCurvedList"/>
    <dgm:cxn modelId="{D6324E2C-2AB8-4C2F-92B3-CD7D6CF2C6A5}" type="presParOf" srcId="{3774066D-71EA-4BEC-A4C8-8AA35701BAEE}" destId="{D9732A04-37F1-4291-AA00-653FC9543EC9}" srcOrd="2" destOrd="0" presId="urn:microsoft.com/office/officeart/2008/layout/VerticalCurvedList"/>
    <dgm:cxn modelId="{30BF2141-BCBA-4E7C-8090-FAE781B90E6B}" type="presParOf" srcId="{3774066D-71EA-4BEC-A4C8-8AA35701BAEE}" destId="{1A5CDEA0-D451-4DC7-9894-C0F3D8885CEB}" srcOrd="3" destOrd="0" presId="urn:microsoft.com/office/officeart/2008/layout/VerticalCurvedList"/>
    <dgm:cxn modelId="{42CFC5FE-3079-4D3C-986D-FD89078AE39D}" type="presParOf" srcId="{662CAC32-3944-477F-8B19-E455CF00076F}" destId="{FF7D57B6-BE27-46C0-B23C-FECC132F2EE2}" srcOrd="1" destOrd="0" presId="urn:microsoft.com/office/officeart/2008/layout/VerticalCurvedList"/>
    <dgm:cxn modelId="{096B2DC9-F0A0-422B-9A58-517070739CBD}" type="presParOf" srcId="{662CAC32-3944-477F-8B19-E455CF00076F}" destId="{70AE3CDF-D747-47E0-AB70-1C26C71CE56B}" srcOrd="2" destOrd="0" presId="urn:microsoft.com/office/officeart/2008/layout/VerticalCurvedList"/>
    <dgm:cxn modelId="{4DE57B77-4D73-498A-AC4F-022892A3A263}" type="presParOf" srcId="{70AE3CDF-D747-47E0-AB70-1C26C71CE56B}" destId="{FD796ACB-34F3-4480-863C-461257F03515}" srcOrd="0" destOrd="0" presId="urn:microsoft.com/office/officeart/2008/layout/VerticalCurvedList"/>
    <dgm:cxn modelId="{C67045CA-280A-4CA8-9464-1264D9820485}" type="presParOf" srcId="{662CAC32-3944-477F-8B19-E455CF00076F}" destId="{96E943B7-011A-4B6D-B8D7-C370BCAF8A37}" srcOrd="3" destOrd="0" presId="urn:microsoft.com/office/officeart/2008/layout/VerticalCurvedList"/>
    <dgm:cxn modelId="{3E28E339-2EA6-4D61-A71E-E2BF49FAEF2D}" type="presParOf" srcId="{662CAC32-3944-477F-8B19-E455CF00076F}" destId="{CFBC05A8-6502-41C6-BCDB-A0EE90D1D098}" srcOrd="4" destOrd="0" presId="urn:microsoft.com/office/officeart/2008/layout/VerticalCurvedList"/>
    <dgm:cxn modelId="{77940E81-808F-480A-9292-EEFE5D459D28}" type="presParOf" srcId="{CFBC05A8-6502-41C6-BCDB-A0EE90D1D098}" destId="{C942A85F-2A81-4723-9646-B8E039CF6700}" srcOrd="0" destOrd="0" presId="urn:microsoft.com/office/officeart/2008/layout/VerticalCurvedList"/>
    <dgm:cxn modelId="{BFB0CC2F-C65F-40A3-A54B-74009DE788E8}" type="presParOf" srcId="{662CAC32-3944-477F-8B19-E455CF00076F}" destId="{2C6B7E9B-7DCE-4FAE-9680-D4311FF40877}" srcOrd="5" destOrd="0" presId="urn:microsoft.com/office/officeart/2008/layout/VerticalCurvedList"/>
    <dgm:cxn modelId="{1C7693ED-1E30-475C-A4CD-E1532D625D6E}" type="presParOf" srcId="{662CAC32-3944-477F-8B19-E455CF00076F}" destId="{EE7C6D1A-A62E-4012-BB5A-7356D32B97FA}" srcOrd="6" destOrd="0" presId="urn:microsoft.com/office/officeart/2008/layout/VerticalCurvedList"/>
    <dgm:cxn modelId="{51B373C1-8805-47E1-8EF5-EED6E314851F}" type="presParOf" srcId="{EE7C6D1A-A62E-4012-BB5A-7356D32B97FA}" destId="{B60922FF-5E98-4B64-A715-10905A999D46}" srcOrd="0" destOrd="0" presId="urn:microsoft.com/office/officeart/2008/layout/VerticalCurvedList"/>
    <dgm:cxn modelId="{026A8FAC-1EF4-49C4-8E45-42A73BA44F00}" type="presParOf" srcId="{662CAC32-3944-477F-8B19-E455CF00076F}" destId="{6627694B-CBED-4855-B327-A5E4582B1619}" srcOrd="7" destOrd="0" presId="urn:microsoft.com/office/officeart/2008/layout/VerticalCurvedList"/>
    <dgm:cxn modelId="{940EB450-40D3-4C7D-ADFB-EA0CB80FAF10}" type="presParOf" srcId="{662CAC32-3944-477F-8B19-E455CF00076F}" destId="{AD157B90-C56F-4B7D-9010-7AD320C32CFC}" srcOrd="8" destOrd="0" presId="urn:microsoft.com/office/officeart/2008/layout/VerticalCurvedList"/>
    <dgm:cxn modelId="{EDB6B575-9734-44BD-92CD-EBDF1386017F}" type="presParOf" srcId="{AD157B90-C56F-4B7D-9010-7AD320C32CFC}" destId="{B420DFC1-60BB-4765-A649-FD078A9DA2F7}" srcOrd="0" destOrd="0" presId="urn:microsoft.com/office/officeart/2008/layout/VerticalCurvedList"/>
    <dgm:cxn modelId="{82300C01-AFF0-4071-8D37-0776A0E72C3F}" type="presParOf" srcId="{662CAC32-3944-477F-8B19-E455CF00076F}" destId="{901A736C-B52A-46D2-AD4B-FACF11FD60BA}" srcOrd="9" destOrd="0" presId="urn:microsoft.com/office/officeart/2008/layout/VerticalCurvedList"/>
    <dgm:cxn modelId="{E0397D08-F513-47AD-B954-DBD95F660084}" type="presParOf" srcId="{662CAC32-3944-477F-8B19-E455CF00076F}" destId="{7EAAB7D8-B5D4-4E57-8E90-C083AE9BEE87}" srcOrd="10" destOrd="0" presId="urn:microsoft.com/office/officeart/2008/layout/VerticalCurvedList"/>
    <dgm:cxn modelId="{F0269AE2-CADE-4C30-9BC7-A3483A49C5C7}" type="presParOf" srcId="{7EAAB7D8-B5D4-4E57-8E90-C083AE9BEE87}" destId="{815E22A9-1BD6-4C5E-96EF-8A5161520D60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149B643-3BBC-417F-A670-5095F43B1068}">
      <dsp:nvSpPr>
        <dsp:cNvPr id="0" name=""/>
        <dsp:cNvSpPr/>
      </dsp:nvSpPr>
      <dsp:spPr>
        <a:xfrm>
          <a:off x="0" y="0"/>
          <a:ext cx="4210050" cy="929640"/>
        </a:xfrm>
        <a:prstGeom prst="roundRect">
          <a:avLst>
            <a:gd name="adj" fmla="val 10000"/>
          </a:avLst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solidFill>
                <a:schemeClr val="tx1"/>
              </a:solidFill>
            </a:rPr>
            <a:t>Test Given</a:t>
          </a:r>
          <a:endParaRPr lang="en-US" sz="2400" kern="1200" dirty="0">
            <a:solidFill>
              <a:schemeClr val="tx1"/>
            </a:solidFill>
          </a:endParaRPr>
        </a:p>
      </dsp:txBody>
      <dsp:txXfrm>
        <a:off x="27228" y="27228"/>
        <a:ext cx="3206896" cy="875184"/>
      </dsp:txXfrm>
    </dsp:sp>
    <dsp:sp modelId="{EECC93F2-3328-4616-A0A9-5E11B383FA1E}">
      <dsp:nvSpPr>
        <dsp:cNvPr id="0" name=""/>
        <dsp:cNvSpPr/>
      </dsp:nvSpPr>
      <dsp:spPr>
        <a:xfrm>
          <a:off x="371474" y="1084580"/>
          <a:ext cx="4210050" cy="929640"/>
        </a:xfrm>
        <a:prstGeom prst="roundRect">
          <a:avLst>
            <a:gd name="adj" fmla="val 10000"/>
          </a:avLst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Negative result received</a:t>
          </a:r>
          <a:endParaRPr lang="en-US" sz="2400" kern="1200" dirty="0"/>
        </a:p>
      </dsp:txBody>
      <dsp:txXfrm>
        <a:off x="398702" y="1111808"/>
        <a:ext cx="3179853" cy="875184"/>
      </dsp:txXfrm>
    </dsp:sp>
    <dsp:sp modelId="{882FC13F-E91D-4574-9345-266B228D42B0}">
      <dsp:nvSpPr>
        <dsp:cNvPr id="0" name=""/>
        <dsp:cNvSpPr/>
      </dsp:nvSpPr>
      <dsp:spPr>
        <a:xfrm>
          <a:off x="742949" y="2169160"/>
          <a:ext cx="4210050" cy="92964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Safety-sensitive function performed</a:t>
          </a:r>
          <a:endParaRPr lang="en-US" sz="2400" kern="1200" dirty="0"/>
        </a:p>
      </dsp:txBody>
      <dsp:txXfrm>
        <a:off x="770177" y="2196388"/>
        <a:ext cx="3179853" cy="875184"/>
      </dsp:txXfrm>
    </dsp:sp>
    <dsp:sp modelId="{80A137A7-3294-4B5C-BBA9-6FBFF5CD1F94}">
      <dsp:nvSpPr>
        <dsp:cNvPr id="0" name=""/>
        <dsp:cNvSpPr/>
      </dsp:nvSpPr>
      <dsp:spPr>
        <a:xfrm>
          <a:off x="3605784" y="704977"/>
          <a:ext cx="604266" cy="604266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700" kern="1200"/>
        </a:p>
      </dsp:txBody>
      <dsp:txXfrm>
        <a:off x="3741744" y="704977"/>
        <a:ext cx="332346" cy="454710"/>
      </dsp:txXfrm>
    </dsp:sp>
    <dsp:sp modelId="{EC163132-320C-4FDA-8E60-33FAC363B0DB}">
      <dsp:nvSpPr>
        <dsp:cNvPr id="0" name=""/>
        <dsp:cNvSpPr/>
      </dsp:nvSpPr>
      <dsp:spPr>
        <a:xfrm>
          <a:off x="3977259" y="1783359"/>
          <a:ext cx="604266" cy="604266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700" kern="1200"/>
        </a:p>
      </dsp:txBody>
      <dsp:txXfrm>
        <a:off x="4113219" y="1783359"/>
        <a:ext cx="332346" cy="45471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4F1CAC-812D-45AB-9B04-5E57E5787129}" type="datetimeFigureOut">
              <a:rPr lang="en-US" smtClean="0"/>
              <a:t>6/28/2013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87FBB8-0DA6-4A5C-932B-67911320CD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2993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0CDC47A-DC4F-47FF-9AC9-F70F2A85D6F9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1724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0CDC47A-DC4F-47FF-9AC9-F70F2A85D6F9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9820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0CDC47A-DC4F-47FF-9AC9-F70F2A85D6F9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6174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0CDC47A-DC4F-47FF-9AC9-F70F2A85D6F9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4886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0CDC47A-DC4F-47FF-9AC9-F70F2A85D6F9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7583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CEAE33C-7F1F-4940-A760-CB5D172F96D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</a:t>
            </a:fld>
            <a:endParaRPr lang="en-US" smtClean="0"/>
          </a:p>
        </p:txBody>
      </p:sp>
      <p:sp>
        <p:nvSpPr>
          <p:cNvPr id="81923" name="Rectangle 2"/>
          <p:cNvSpPr>
            <a:spLocks noChangeArrowheads="1"/>
          </p:cNvSpPr>
          <p:nvPr/>
        </p:nvSpPr>
        <p:spPr bwMode="auto">
          <a:xfrm>
            <a:off x="3870325" y="-4763"/>
            <a:ext cx="3016250" cy="46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81924" name="Rectangle 3"/>
          <p:cNvSpPr>
            <a:spLocks noChangeArrowheads="1"/>
          </p:cNvSpPr>
          <p:nvPr/>
        </p:nvSpPr>
        <p:spPr bwMode="auto">
          <a:xfrm>
            <a:off x="3870325" y="8675688"/>
            <a:ext cx="3016250" cy="46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5875" tIns="0" rIns="15875" bIns="0" anchor="b"/>
          <a:lstStyle/>
          <a:p>
            <a:pPr algn="r" defTabSz="757238" eaLnBrk="0" hangingPunct="0"/>
            <a:r>
              <a:rPr lang="en-US" sz="800" i="1">
                <a:latin typeface="Calibri" pitchFamily="34" charset="0"/>
              </a:rPr>
              <a:t>12</a:t>
            </a:r>
          </a:p>
        </p:txBody>
      </p:sp>
      <p:sp>
        <p:nvSpPr>
          <p:cNvPr id="81925" name="Rectangle 4"/>
          <p:cNvSpPr>
            <a:spLocks noChangeArrowheads="1"/>
          </p:cNvSpPr>
          <p:nvPr/>
        </p:nvSpPr>
        <p:spPr bwMode="auto">
          <a:xfrm>
            <a:off x="-28575" y="8675688"/>
            <a:ext cx="3016250" cy="46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81926" name="Rectangle 5"/>
          <p:cNvSpPr>
            <a:spLocks noChangeArrowheads="1"/>
          </p:cNvSpPr>
          <p:nvPr/>
        </p:nvSpPr>
        <p:spPr bwMode="auto">
          <a:xfrm>
            <a:off x="-28575" y="-4763"/>
            <a:ext cx="3016250" cy="46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81927" name="Rectangle 6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001713" y="541338"/>
            <a:ext cx="4856162" cy="3641725"/>
          </a:xfrm>
          <a:noFill/>
          <a:ln cap="flat">
            <a:solidFill>
              <a:schemeClr val="tx1"/>
            </a:solidFill>
            <a:miter lim="800000"/>
            <a:headEnd/>
            <a:tailEnd/>
          </a:ln>
        </p:spPr>
      </p:sp>
      <p:sp>
        <p:nvSpPr>
          <p:cNvPr id="81928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27100" y="4337050"/>
            <a:ext cx="5003800" cy="4106863"/>
          </a:xfrm>
          <a:noFill/>
        </p:spPr>
        <p:txBody>
          <a:bodyPr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CEAE33C-7F1F-4940-A760-CB5D172F96D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21</a:t>
            </a:fld>
            <a:endParaRPr lang="en-US" smtClean="0"/>
          </a:p>
        </p:txBody>
      </p:sp>
      <p:sp>
        <p:nvSpPr>
          <p:cNvPr id="81923" name="Rectangle 2"/>
          <p:cNvSpPr>
            <a:spLocks noChangeArrowheads="1"/>
          </p:cNvSpPr>
          <p:nvPr/>
        </p:nvSpPr>
        <p:spPr bwMode="auto">
          <a:xfrm>
            <a:off x="3870325" y="-4763"/>
            <a:ext cx="3016250" cy="46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81924" name="Rectangle 3"/>
          <p:cNvSpPr>
            <a:spLocks noChangeArrowheads="1"/>
          </p:cNvSpPr>
          <p:nvPr/>
        </p:nvSpPr>
        <p:spPr bwMode="auto">
          <a:xfrm>
            <a:off x="3870325" y="8675688"/>
            <a:ext cx="3016250" cy="46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5875" tIns="0" rIns="15875" bIns="0" anchor="b"/>
          <a:lstStyle/>
          <a:p>
            <a:pPr algn="r" defTabSz="757238" eaLnBrk="0" hangingPunct="0"/>
            <a:r>
              <a:rPr lang="en-US" sz="800" i="1">
                <a:latin typeface="Calibri" pitchFamily="34" charset="0"/>
              </a:rPr>
              <a:t>12</a:t>
            </a:r>
          </a:p>
        </p:txBody>
      </p:sp>
      <p:sp>
        <p:nvSpPr>
          <p:cNvPr id="81925" name="Rectangle 4"/>
          <p:cNvSpPr>
            <a:spLocks noChangeArrowheads="1"/>
          </p:cNvSpPr>
          <p:nvPr/>
        </p:nvSpPr>
        <p:spPr bwMode="auto">
          <a:xfrm>
            <a:off x="-28575" y="8675688"/>
            <a:ext cx="3016250" cy="46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81926" name="Rectangle 5"/>
          <p:cNvSpPr>
            <a:spLocks noChangeArrowheads="1"/>
          </p:cNvSpPr>
          <p:nvPr/>
        </p:nvSpPr>
        <p:spPr bwMode="auto">
          <a:xfrm>
            <a:off x="-28575" y="-4763"/>
            <a:ext cx="3016250" cy="46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81927" name="Rectangle 6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001713" y="541338"/>
            <a:ext cx="4856162" cy="3641725"/>
          </a:xfrm>
          <a:noFill/>
          <a:ln cap="flat">
            <a:solidFill>
              <a:schemeClr val="tx1"/>
            </a:solidFill>
            <a:miter lim="800000"/>
            <a:headEnd/>
            <a:tailEnd/>
          </a:ln>
        </p:spPr>
      </p:sp>
      <p:sp>
        <p:nvSpPr>
          <p:cNvPr id="81928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27100" y="4337050"/>
            <a:ext cx="5003800" cy="4106863"/>
          </a:xfrm>
          <a:noFill/>
        </p:spPr>
        <p:txBody>
          <a:bodyPr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CEAE33C-7F1F-4940-A760-CB5D172F96D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22</a:t>
            </a:fld>
            <a:endParaRPr lang="en-US" smtClean="0"/>
          </a:p>
        </p:txBody>
      </p:sp>
      <p:sp>
        <p:nvSpPr>
          <p:cNvPr id="81923" name="Rectangle 2"/>
          <p:cNvSpPr>
            <a:spLocks noChangeArrowheads="1"/>
          </p:cNvSpPr>
          <p:nvPr/>
        </p:nvSpPr>
        <p:spPr bwMode="auto">
          <a:xfrm>
            <a:off x="3870325" y="-4763"/>
            <a:ext cx="3016250" cy="46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81924" name="Rectangle 3"/>
          <p:cNvSpPr>
            <a:spLocks noChangeArrowheads="1"/>
          </p:cNvSpPr>
          <p:nvPr/>
        </p:nvSpPr>
        <p:spPr bwMode="auto">
          <a:xfrm>
            <a:off x="3870325" y="8675688"/>
            <a:ext cx="3016250" cy="46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5875" tIns="0" rIns="15875" bIns="0" anchor="b"/>
          <a:lstStyle/>
          <a:p>
            <a:pPr algn="r" defTabSz="757238" eaLnBrk="0" hangingPunct="0"/>
            <a:r>
              <a:rPr lang="en-US" sz="800" i="1">
                <a:latin typeface="Calibri" pitchFamily="34" charset="0"/>
              </a:rPr>
              <a:t>12</a:t>
            </a:r>
          </a:p>
        </p:txBody>
      </p:sp>
      <p:sp>
        <p:nvSpPr>
          <p:cNvPr id="81925" name="Rectangle 4"/>
          <p:cNvSpPr>
            <a:spLocks noChangeArrowheads="1"/>
          </p:cNvSpPr>
          <p:nvPr/>
        </p:nvSpPr>
        <p:spPr bwMode="auto">
          <a:xfrm>
            <a:off x="-28575" y="8675688"/>
            <a:ext cx="3016250" cy="46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81926" name="Rectangle 5"/>
          <p:cNvSpPr>
            <a:spLocks noChangeArrowheads="1"/>
          </p:cNvSpPr>
          <p:nvPr/>
        </p:nvSpPr>
        <p:spPr bwMode="auto">
          <a:xfrm>
            <a:off x="-28575" y="-4763"/>
            <a:ext cx="3016250" cy="46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81927" name="Rectangle 6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001713" y="541338"/>
            <a:ext cx="4856162" cy="3641725"/>
          </a:xfrm>
          <a:noFill/>
          <a:ln cap="flat">
            <a:solidFill>
              <a:schemeClr val="tx1"/>
            </a:solidFill>
            <a:miter lim="800000"/>
            <a:headEnd/>
            <a:tailEnd/>
          </a:ln>
        </p:spPr>
      </p:sp>
      <p:sp>
        <p:nvSpPr>
          <p:cNvPr id="81928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27100" y="4337050"/>
            <a:ext cx="5003800" cy="4106863"/>
          </a:xfrm>
          <a:noFill/>
        </p:spPr>
        <p:txBody>
          <a:bodyPr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B4702AD-9E0C-44F6-A56A-D466F33C8CB9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23</a:t>
            </a:fld>
            <a:endParaRPr lang="en-US" smtClean="0"/>
          </a:p>
        </p:txBody>
      </p:sp>
      <p:sp>
        <p:nvSpPr>
          <p:cNvPr id="82947" name="Rectangle 2"/>
          <p:cNvSpPr>
            <a:spLocks noChangeArrowheads="1"/>
          </p:cNvSpPr>
          <p:nvPr/>
        </p:nvSpPr>
        <p:spPr bwMode="auto">
          <a:xfrm>
            <a:off x="3870325" y="-4763"/>
            <a:ext cx="3016250" cy="46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82948" name="Rectangle 3"/>
          <p:cNvSpPr>
            <a:spLocks noChangeArrowheads="1"/>
          </p:cNvSpPr>
          <p:nvPr/>
        </p:nvSpPr>
        <p:spPr bwMode="auto">
          <a:xfrm>
            <a:off x="3870325" y="8675688"/>
            <a:ext cx="3016250" cy="46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5875" tIns="0" rIns="15875" bIns="0" anchor="b"/>
          <a:lstStyle/>
          <a:p>
            <a:pPr algn="r" defTabSz="757238" eaLnBrk="0" hangingPunct="0"/>
            <a:r>
              <a:rPr lang="en-US" sz="800" i="1">
                <a:latin typeface="Calibri" pitchFamily="34" charset="0"/>
              </a:rPr>
              <a:t>12</a:t>
            </a:r>
          </a:p>
        </p:txBody>
      </p:sp>
      <p:sp>
        <p:nvSpPr>
          <p:cNvPr id="82949" name="Rectangle 4"/>
          <p:cNvSpPr>
            <a:spLocks noChangeArrowheads="1"/>
          </p:cNvSpPr>
          <p:nvPr/>
        </p:nvSpPr>
        <p:spPr bwMode="auto">
          <a:xfrm>
            <a:off x="-28575" y="8675688"/>
            <a:ext cx="3016250" cy="46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82950" name="Rectangle 5"/>
          <p:cNvSpPr>
            <a:spLocks noChangeArrowheads="1"/>
          </p:cNvSpPr>
          <p:nvPr/>
        </p:nvSpPr>
        <p:spPr bwMode="auto">
          <a:xfrm>
            <a:off x="-28575" y="-4763"/>
            <a:ext cx="3016250" cy="46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82951" name="Rectangle 6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001713" y="541338"/>
            <a:ext cx="4856162" cy="3641725"/>
          </a:xfrm>
          <a:noFill/>
          <a:ln cap="flat">
            <a:solidFill>
              <a:schemeClr val="tx1"/>
            </a:solidFill>
            <a:miter lim="800000"/>
            <a:headEnd/>
            <a:tailEnd/>
          </a:ln>
        </p:spPr>
      </p:sp>
      <p:sp>
        <p:nvSpPr>
          <p:cNvPr id="82952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27100" y="4337050"/>
            <a:ext cx="5003800" cy="4106863"/>
          </a:xfrm>
          <a:noFill/>
        </p:spPr>
        <p:txBody>
          <a:bodyPr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0CDC47A-DC4F-47FF-9AC9-F70F2A85D6F9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2622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9A1B5B1-A05D-45B6-A5F9-70833A0774CF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en-US"/>
          </a:p>
        </p:txBody>
      </p:sp>
      <p:sp>
        <p:nvSpPr>
          <p:cNvPr id="63491" name="Rectangle 2"/>
          <p:cNvSpPr>
            <a:spLocks noChangeArrowheads="1"/>
          </p:cNvSpPr>
          <p:nvPr/>
        </p:nvSpPr>
        <p:spPr bwMode="auto">
          <a:xfrm>
            <a:off x="3870325" y="-4763"/>
            <a:ext cx="3016250" cy="46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63492" name="Rectangle 3"/>
          <p:cNvSpPr>
            <a:spLocks noChangeArrowheads="1"/>
          </p:cNvSpPr>
          <p:nvPr/>
        </p:nvSpPr>
        <p:spPr bwMode="auto">
          <a:xfrm>
            <a:off x="3870325" y="8675688"/>
            <a:ext cx="3016250" cy="46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5875" tIns="0" rIns="15875" bIns="0" anchor="b"/>
          <a:lstStyle/>
          <a:p>
            <a:pPr algn="r" defTabSz="757238" eaLnBrk="0" hangingPunct="0"/>
            <a:r>
              <a:rPr lang="en-US" sz="800" i="1">
                <a:latin typeface="Calibri" pitchFamily="34" charset="0"/>
              </a:rPr>
              <a:t>12</a:t>
            </a:r>
          </a:p>
        </p:txBody>
      </p:sp>
      <p:sp>
        <p:nvSpPr>
          <p:cNvPr id="63493" name="Rectangle 4"/>
          <p:cNvSpPr>
            <a:spLocks noChangeArrowheads="1"/>
          </p:cNvSpPr>
          <p:nvPr/>
        </p:nvSpPr>
        <p:spPr bwMode="auto">
          <a:xfrm>
            <a:off x="-28575" y="8675688"/>
            <a:ext cx="3016250" cy="46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63494" name="Rectangle 5"/>
          <p:cNvSpPr>
            <a:spLocks noChangeArrowheads="1"/>
          </p:cNvSpPr>
          <p:nvPr/>
        </p:nvSpPr>
        <p:spPr bwMode="auto">
          <a:xfrm>
            <a:off x="-28575" y="-4763"/>
            <a:ext cx="3016250" cy="46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63495" name="Rectangle 6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001713" y="541338"/>
            <a:ext cx="4856162" cy="3641725"/>
          </a:xfrm>
          <a:noFill/>
          <a:ln cap="flat">
            <a:solidFill>
              <a:schemeClr val="tx1"/>
            </a:solidFill>
            <a:miter lim="800000"/>
            <a:headEnd/>
            <a:tailEnd/>
          </a:ln>
        </p:spPr>
      </p:sp>
      <p:sp>
        <p:nvSpPr>
          <p:cNvPr id="63496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27100" y="4337050"/>
            <a:ext cx="5003800" cy="4106863"/>
          </a:xfrm>
          <a:noFill/>
        </p:spPr>
        <p:txBody>
          <a:bodyPr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0CDC47A-DC4F-47FF-9AC9-F70F2A85D6F9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41245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6167859-A444-4517-B8F6-200FD67A75D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lang="en-US"/>
          </a:p>
        </p:txBody>
      </p:sp>
      <p:sp>
        <p:nvSpPr>
          <p:cNvPr id="64515" name="Rectangle 2"/>
          <p:cNvSpPr>
            <a:spLocks noChangeArrowheads="1"/>
          </p:cNvSpPr>
          <p:nvPr/>
        </p:nvSpPr>
        <p:spPr bwMode="auto">
          <a:xfrm>
            <a:off x="3870325" y="-4763"/>
            <a:ext cx="3016250" cy="46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64516" name="Rectangle 3"/>
          <p:cNvSpPr>
            <a:spLocks noChangeArrowheads="1"/>
          </p:cNvSpPr>
          <p:nvPr/>
        </p:nvSpPr>
        <p:spPr bwMode="auto">
          <a:xfrm>
            <a:off x="3870325" y="8675688"/>
            <a:ext cx="3016250" cy="46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5875" tIns="0" rIns="15875" bIns="0" anchor="b"/>
          <a:lstStyle/>
          <a:p>
            <a:pPr algn="r" defTabSz="757238" eaLnBrk="0" hangingPunct="0"/>
            <a:r>
              <a:rPr lang="en-US" sz="800" i="1">
                <a:latin typeface="Calibri" pitchFamily="34" charset="0"/>
              </a:rPr>
              <a:t>12</a:t>
            </a:r>
          </a:p>
        </p:txBody>
      </p:sp>
      <p:sp>
        <p:nvSpPr>
          <p:cNvPr id="64517" name="Rectangle 4"/>
          <p:cNvSpPr>
            <a:spLocks noChangeArrowheads="1"/>
          </p:cNvSpPr>
          <p:nvPr/>
        </p:nvSpPr>
        <p:spPr bwMode="auto">
          <a:xfrm>
            <a:off x="-28575" y="8675688"/>
            <a:ext cx="3016250" cy="46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64518" name="Rectangle 5"/>
          <p:cNvSpPr>
            <a:spLocks noChangeArrowheads="1"/>
          </p:cNvSpPr>
          <p:nvPr/>
        </p:nvSpPr>
        <p:spPr bwMode="auto">
          <a:xfrm>
            <a:off x="-28575" y="-4763"/>
            <a:ext cx="3016250" cy="46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64519" name="Rectangle 6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001713" y="541338"/>
            <a:ext cx="4856162" cy="3641725"/>
          </a:xfrm>
          <a:noFill/>
          <a:ln cap="flat">
            <a:solidFill>
              <a:schemeClr val="tx1"/>
            </a:solidFill>
            <a:miter lim="800000"/>
            <a:headEnd/>
            <a:tailEnd/>
          </a:ln>
        </p:spPr>
      </p:sp>
      <p:sp>
        <p:nvSpPr>
          <p:cNvPr id="64520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27100" y="4337050"/>
            <a:ext cx="5003800" cy="4106863"/>
          </a:xfrm>
          <a:noFill/>
        </p:spPr>
        <p:txBody>
          <a:bodyPr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45F2688-CC24-4138-A2DE-0053D34617EE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en-US"/>
          </a:p>
        </p:txBody>
      </p:sp>
      <p:sp>
        <p:nvSpPr>
          <p:cNvPr id="65539" name="Rectangle 2"/>
          <p:cNvSpPr>
            <a:spLocks noChangeArrowheads="1"/>
          </p:cNvSpPr>
          <p:nvPr/>
        </p:nvSpPr>
        <p:spPr bwMode="auto">
          <a:xfrm>
            <a:off x="3870325" y="-4763"/>
            <a:ext cx="3016250" cy="46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65540" name="Rectangle 3"/>
          <p:cNvSpPr>
            <a:spLocks noChangeArrowheads="1"/>
          </p:cNvSpPr>
          <p:nvPr/>
        </p:nvSpPr>
        <p:spPr bwMode="auto">
          <a:xfrm>
            <a:off x="3870325" y="8675688"/>
            <a:ext cx="3016250" cy="46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5875" tIns="0" rIns="15875" bIns="0" anchor="b"/>
          <a:lstStyle/>
          <a:p>
            <a:pPr algn="r" defTabSz="757238" eaLnBrk="0" hangingPunct="0"/>
            <a:r>
              <a:rPr lang="en-US" sz="800" i="1">
                <a:latin typeface="Calibri" pitchFamily="34" charset="0"/>
              </a:rPr>
              <a:t>12</a:t>
            </a:r>
          </a:p>
        </p:txBody>
      </p:sp>
      <p:sp>
        <p:nvSpPr>
          <p:cNvPr id="65541" name="Rectangle 4"/>
          <p:cNvSpPr>
            <a:spLocks noChangeArrowheads="1"/>
          </p:cNvSpPr>
          <p:nvPr/>
        </p:nvSpPr>
        <p:spPr bwMode="auto">
          <a:xfrm>
            <a:off x="-28575" y="8675688"/>
            <a:ext cx="3016250" cy="46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65542" name="Rectangle 5"/>
          <p:cNvSpPr>
            <a:spLocks noChangeArrowheads="1"/>
          </p:cNvSpPr>
          <p:nvPr/>
        </p:nvSpPr>
        <p:spPr bwMode="auto">
          <a:xfrm>
            <a:off x="-28575" y="-4763"/>
            <a:ext cx="3016250" cy="46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65543" name="Rectangle 6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001713" y="541338"/>
            <a:ext cx="4856162" cy="3641725"/>
          </a:xfrm>
          <a:noFill/>
          <a:ln cap="flat">
            <a:solidFill>
              <a:schemeClr val="tx1"/>
            </a:solidFill>
            <a:miter lim="800000"/>
            <a:headEnd/>
            <a:tailEnd/>
          </a:ln>
        </p:spPr>
      </p:sp>
      <p:sp>
        <p:nvSpPr>
          <p:cNvPr id="65544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27100" y="4337050"/>
            <a:ext cx="5003800" cy="4106863"/>
          </a:xfrm>
          <a:noFill/>
        </p:spPr>
        <p:txBody>
          <a:bodyPr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0CDC47A-DC4F-47FF-9AC9-F70F2A85D6F9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46821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0CDC47A-DC4F-47FF-9AC9-F70F2A85D6F9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17185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6066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1310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6C18C81-1453-4874-8C7D-112B25CE4F50}" type="slidenum">
              <a:rPr lang="en-US"/>
              <a:pPr/>
              <a:t>31</a:t>
            </a:fld>
            <a:endParaRPr lang="en-US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36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2836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897450"/>
            <a:fld id="{3DAE76B3-5625-4396-9428-EDFB99383B82}" type="slidenum">
              <a:rPr lang="en-US" smtClean="0"/>
              <a:pPr defTabSz="897450"/>
              <a:t>32</a:t>
            </a:fld>
            <a:endParaRPr lang="en-US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282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1351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51929B5-0E9F-42B3-A532-084967000B56}" type="slidenum">
              <a:rPr lang="en-US"/>
              <a:pPr/>
              <a:t>36</a:t>
            </a:fld>
            <a:endParaRPr lang="en-US"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3474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1382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BC4364C-285F-41DB-A1B8-2F4B1183C6EF}" type="slidenum">
              <a:rPr lang="en-US"/>
              <a:pPr/>
              <a:t>38</a:t>
            </a:fld>
            <a:endParaRPr lang="en-US"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2B87AB-14E3-4E78-A569-BD07A258A0C9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58614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2B87AB-14E3-4E78-A569-BD07A258A0C9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1458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E0BF324-5A37-4449-8524-63C7C0FE9D33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US"/>
          </a:p>
        </p:txBody>
      </p:sp>
      <p:sp>
        <p:nvSpPr>
          <p:cNvPr id="57347" name="Rectangle 2"/>
          <p:cNvSpPr>
            <a:spLocks noChangeArrowheads="1"/>
          </p:cNvSpPr>
          <p:nvPr/>
        </p:nvSpPr>
        <p:spPr bwMode="auto">
          <a:xfrm>
            <a:off x="3870325" y="-4763"/>
            <a:ext cx="3016250" cy="46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57348" name="Rectangle 3"/>
          <p:cNvSpPr>
            <a:spLocks noChangeArrowheads="1"/>
          </p:cNvSpPr>
          <p:nvPr/>
        </p:nvSpPr>
        <p:spPr bwMode="auto">
          <a:xfrm>
            <a:off x="3870325" y="8675688"/>
            <a:ext cx="3016250" cy="46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5875" tIns="0" rIns="15875" bIns="0" anchor="b"/>
          <a:lstStyle/>
          <a:p>
            <a:pPr algn="r" defTabSz="757238" eaLnBrk="0" hangingPunct="0"/>
            <a:r>
              <a:rPr lang="en-US" sz="800" i="1">
                <a:latin typeface="Calibri" pitchFamily="34" charset="0"/>
              </a:rPr>
              <a:t>12</a:t>
            </a:r>
          </a:p>
        </p:txBody>
      </p:sp>
      <p:sp>
        <p:nvSpPr>
          <p:cNvPr id="57349" name="Rectangle 4"/>
          <p:cNvSpPr>
            <a:spLocks noChangeArrowheads="1"/>
          </p:cNvSpPr>
          <p:nvPr/>
        </p:nvSpPr>
        <p:spPr bwMode="auto">
          <a:xfrm>
            <a:off x="-28575" y="8675688"/>
            <a:ext cx="3016250" cy="46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57350" name="Rectangle 5"/>
          <p:cNvSpPr>
            <a:spLocks noChangeArrowheads="1"/>
          </p:cNvSpPr>
          <p:nvPr/>
        </p:nvSpPr>
        <p:spPr bwMode="auto">
          <a:xfrm>
            <a:off x="-28575" y="-4763"/>
            <a:ext cx="3016250" cy="46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57351" name="Rectangle 6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001713" y="541338"/>
            <a:ext cx="4856162" cy="3641725"/>
          </a:xfrm>
          <a:noFill/>
          <a:ln cap="flat">
            <a:solidFill>
              <a:schemeClr val="tx1"/>
            </a:solidFill>
            <a:miter lim="800000"/>
            <a:headEnd/>
            <a:tailEnd/>
          </a:ln>
        </p:spPr>
      </p:sp>
      <p:sp>
        <p:nvSpPr>
          <p:cNvPr id="57352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27100" y="4337050"/>
            <a:ext cx="5003800" cy="4106863"/>
          </a:xfrm>
          <a:noFill/>
        </p:spPr>
        <p:txBody>
          <a:bodyPr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2B87AB-14E3-4E78-A569-BD07A258A0C9}" type="slidenum">
              <a:rPr lang="en-US" smtClean="0"/>
              <a:pPr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44966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2B87AB-14E3-4E78-A569-BD07A258A0C9}" type="slidenum">
              <a:rPr lang="en-US" smtClean="0"/>
              <a:pPr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02675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2B87AB-14E3-4E78-A569-BD07A258A0C9}" type="slidenum">
              <a:rPr lang="en-US" smtClean="0"/>
              <a:pPr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33731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2B87AB-14E3-4E78-A569-BD07A258A0C9}" type="slidenum">
              <a:rPr lang="en-US" smtClean="0"/>
              <a:pPr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65137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2B87AB-14E3-4E78-A569-BD07A258A0C9}" type="slidenum">
              <a:rPr lang="en-US" smtClean="0"/>
              <a:pPr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11608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2B87AB-14E3-4E78-A569-BD07A258A0C9}" type="slidenum">
              <a:rPr lang="en-US" smtClean="0"/>
              <a:pPr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64153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2B87AB-14E3-4E78-A569-BD07A258A0C9}" type="slidenum">
              <a:rPr lang="en-US" smtClean="0"/>
              <a:pPr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13251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2B87AB-14E3-4E78-A569-BD07A258A0C9}" type="slidenum">
              <a:rPr lang="en-US" smtClean="0"/>
              <a:pPr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42917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2B87AB-14E3-4E78-A569-BD07A258A0C9}" type="slidenum">
              <a:rPr lang="en-US" smtClean="0"/>
              <a:pPr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24425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2B87AB-14E3-4E78-A569-BD07A258A0C9}" type="slidenum">
              <a:rPr lang="en-US" smtClean="0"/>
              <a:pPr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4651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0CDC47A-DC4F-47FF-9AC9-F70F2A85D6F9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2218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2B87AB-14E3-4E78-A569-BD07A258A0C9}" type="slidenum">
              <a:rPr lang="en-US" smtClean="0"/>
              <a:pPr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7407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2B87AB-14E3-4E78-A569-BD07A258A0C9}" type="slidenum">
              <a:rPr lang="en-US" smtClean="0"/>
              <a:pPr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5848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9EBC0AD-7DF0-4B76-B742-73F102EBF520}" type="slidenum">
              <a:rPr lang="en-US" smtClean="0"/>
              <a:pPr/>
              <a:t>69</a:t>
            </a:fld>
            <a:endParaRPr lang="en-US" smtClean="0"/>
          </a:p>
        </p:txBody>
      </p:sp>
      <p:sp>
        <p:nvSpPr>
          <p:cNvPr id="210947" name="Rectangle 2"/>
          <p:cNvSpPr>
            <a:spLocks noChangeArrowheads="1"/>
          </p:cNvSpPr>
          <p:nvPr/>
        </p:nvSpPr>
        <p:spPr bwMode="auto">
          <a:xfrm>
            <a:off x="3870325" y="-4763"/>
            <a:ext cx="3016250" cy="46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0948" name="Rectangle 3"/>
          <p:cNvSpPr>
            <a:spLocks noChangeArrowheads="1"/>
          </p:cNvSpPr>
          <p:nvPr/>
        </p:nvSpPr>
        <p:spPr bwMode="auto">
          <a:xfrm>
            <a:off x="3870325" y="8675688"/>
            <a:ext cx="3016250" cy="46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5875" tIns="0" rIns="15875" bIns="0" anchor="b"/>
          <a:lstStyle/>
          <a:p>
            <a:pPr algn="r" defTabSz="757238" eaLnBrk="0" hangingPunct="0"/>
            <a:r>
              <a:rPr lang="en-US" sz="800" i="1">
                <a:solidFill>
                  <a:schemeClr val="tx1"/>
                </a:solidFill>
              </a:rPr>
              <a:t>12</a:t>
            </a:r>
          </a:p>
        </p:txBody>
      </p:sp>
      <p:sp>
        <p:nvSpPr>
          <p:cNvPr id="210949" name="Rectangle 4"/>
          <p:cNvSpPr>
            <a:spLocks noChangeArrowheads="1"/>
          </p:cNvSpPr>
          <p:nvPr/>
        </p:nvSpPr>
        <p:spPr bwMode="auto">
          <a:xfrm>
            <a:off x="-28575" y="8675688"/>
            <a:ext cx="3016250" cy="46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0950" name="Rectangle 5"/>
          <p:cNvSpPr>
            <a:spLocks noChangeArrowheads="1"/>
          </p:cNvSpPr>
          <p:nvPr/>
        </p:nvSpPr>
        <p:spPr bwMode="auto">
          <a:xfrm>
            <a:off x="-28575" y="-4763"/>
            <a:ext cx="3016250" cy="46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0951" name="Rectangle 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01713" y="541338"/>
            <a:ext cx="4856162" cy="3641725"/>
          </a:xfrm>
          <a:ln w="12700" cap="flat">
            <a:solidFill>
              <a:schemeClr val="tx1"/>
            </a:solidFill>
          </a:ln>
        </p:spPr>
      </p:sp>
      <p:sp>
        <p:nvSpPr>
          <p:cNvPr id="210952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927100" y="4337050"/>
            <a:ext cx="5003800" cy="4106863"/>
          </a:xfrm>
          <a:noFill/>
          <a:ln/>
        </p:spPr>
        <p:txBody>
          <a:bodyPr lIns="76200" tIns="38100" rIns="76200" bIns="38100"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7112899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3C91531-343D-4608-9572-B9656BF0F331}" type="slidenum">
              <a:rPr lang="en-US" smtClean="0"/>
              <a:pPr/>
              <a:t>70</a:t>
            </a:fld>
            <a:endParaRPr lang="en-US" smtClean="0"/>
          </a:p>
        </p:txBody>
      </p:sp>
      <p:sp>
        <p:nvSpPr>
          <p:cNvPr id="211971" name="Rectangle 2"/>
          <p:cNvSpPr>
            <a:spLocks noChangeArrowheads="1"/>
          </p:cNvSpPr>
          <p:nvPr/>
        </p:nvSpPr>
        <p:spPr bwMode="auto">
          <a:xfrm>
            <a:off x="3870325" y="-4763"/>
            <a:ext cx="3016250" cy="46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1972" name="Rectangle 3"/>
          <p:cNvSpPr>
            <a:spLocks noChangeArrowheads="1"/>
          </p:cNvSpPr>
          <p:nvPr/>
        </p:nvSpPr>
        <p:spPr bwMode="auto">
          <a:xfrm>
            <a:off x="3870325" y="8675688"/>
            <a:ext cx="3016250" cy="46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5875" tIns="0" rIns="15875" bIns="0" anchor="b"/>
          <a:lstStyle/>
          <a:p>
            <a:pPr algn="r" defTabSz="757238" eaLnBrk="0" hangingPunct="0"/>
            <a:r>
              <a:rPr lang="en-US" sz="800" i="1">
                <a:solidFill>
                  <a:schemeClr val="tx1"/>
                </a:solidFill>
              </a:rPr>
              <a:t>12</a:t>
            </a:r>
          </a:p>
        </p:txBody>
      </p:sp>
      <p:sp>
        <p:nvSpPr>
          <p:cNvPr id="211973" name="Rectangle 4"/>
          <p:cNvSpPr>
            <a:spLocks noChangeArrowheads="1"/>
          </p:cNvSpPr>
          <p:nvPr/>
        </p:nvSpPr>
        <p:spPr bwMode="auto">
          <a:xfrm>
            <a:off x="-28575" y="8675688"/>
            <a:ext cx="3016250" cy="46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1974" name="Rectangle 5"/>
          <p:cNvSpPr>
            <a:spLocks noChangeArrowheads="1"/>
          </p:cNvSpPr>
          <p:nvPr/>
        </p:nvSpPr>
        <p:spPr bwMode="auto">
          <a:xfrm>
            <a:off x="-28575" y="-4763"/>
            <a:ext cx="3016250" cy="46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1975" name="Rectangle 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01713" y="541338"/>
            <a:ext cx="4856162" cy="3641725"/>
          </a:xfrm>
          <a:ln w="12700" cap="flat">
            <a:solidFill>
              <a:schemeClr val="tx1"/>
            </a:solidFill>
          </a:ln>
        </p:spPr>
      </p:sp>
      <p:sp>
        <p:nvSpPr>
          <p:cNvPr id="211976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927100" y="4337050"/>
            <a:ext cx="5003800" cy="4106863"/>
          </a:xfrm>
          <a:noFill/>
          <a:ln/>
        </p:spPr>
        <p:txBody>
          <a:bodyPr lIns="76200" tIns="38100" rIns="76200" bIns="38100"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90107041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2B87AB-14E3-4E78-A569-BD07A258A0C9}" type="slidenum">
              <a:rPr lang="en-US" smtClean="0"/>
              <a:pPr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24024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2B87AB-14E3-4E78-A569-BD07A258A0C9}" type="slidenum">
              <a:rPr lang="en-US" smtClean="0"/>
              <a:pPr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90663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2B87AB-14E3-4E78-A569-BD07A258A0C9}" type="slidenum">
              <a:rPr lang="en-US" smtClean="0"/>
              <a:pPr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2910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2B87AB-14E3-4E78-A569-BD07A258A0C9}" type="slidenum">
              <a:rPr lang="en-US" smtClean="0"/>
              <a:pPr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64321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CF30506-EBEC-4A2F-A8FC-463659B72C28}" type="slidenum">
              <a:rPr lang="en-US" smtClean="0"/>
              <a:pPr/>
              <a:t>82</a:t>
            </a:fld>
            <a:endParaRPr lang="en-US" smtClean="0"/>
          </a:p>
        </p:txBody>
      </p:sp>
      <p:sp>
        <p:nvSpPr>
          <p:cNvPr id="212995" name="Rectangle 2"/>
          <p:cNvSpPr>
            <a:spLocks noChangeArrowheads="1"/>
          </p:cNvSpPr>
          <p:nvPr/>
        </p:nvSpPr>
        <p:spPr bwMode="auto">
          <a:xfrm>
            <a:off x="3870325" y="-4763"/>
            <a:ext cx="3016250" cy="46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2996" name="Rectangle 3"/>
          <p:cNvSpPr>
            <a:spLocks noChangeArrowheads="1"/>
          </p:cNvSpPr>
          <p:nvPr/>
        </p:nvSpPr>
        <p:spPr bwMode="auto">
          <a:xfrm>
            <a:off x="3870325" y="8675688"/>
            <a:ext cx="3016250" cy="46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5875" tIns="0" rIns="15875" bIns="0" anchor="b"/>
          <a:lstStyle/>
          <a:p>
            <a:pPr algn="r" defTabSz="757238" eaLnBrk="0" hangingPunct="0"/>
            <a:r>
              <a:rPr lang="en-US" sz="800" i="1">
                <a:solidFill>
                  <a:schemeClr val="tx1"/>
                </a:solidFill>
              </a:rPr>
              <a:t>12</a:t>
            </a:r>
          </a:p>
        </p:txBody>
      </p:sp>
      <p:sp>
        <p:nvSpPr>
          <p:cNvPr id="212997" name="Rectangle 4"/>
          <p:cNvSpPr>
            <a:spLocks noChangeArrowheads="1"/>
          </p:cNvSpPr>
          <p:nvPr/>
        </p:nvSpPr>
        <p:spPr bwMode="auto">
          <a:xfrm>
            <a:off x="-28575" y="8675688"/>
            <a:ext cx="3016250" cy="46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2998" name="Rectangle 5"/>
          <p:cNvSpPr>
            <a:spLocks noChangeArrowheads="1"/>
          </p:cNvSpPr>
          <p:nvPr/>
        </p:nvSpPr>
        <p:spPr bwMode="auto">
          <a:xfrm>
            <a:off x="-28575" y="-4763"/>
            <a:ext cx="3016250" cy="46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2999" name="Rectangle 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01713" y="541338"/>
            <a:ext cx="4856162" cy="3641725"/>
          </a:xfrm>
          <a:ln w="12700" cap="flat">
            <a:solidFill>
              <a:schemeClr val="tx1"/>
            </a:solidFill>
          </a:ln>
        </p:spPr>
      </p:sp>
      <p:sp>
        <p:nvSpPr>
          <p:cNvPr id="213000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927100" y="4337050"/>
            <a:ext cx="5003800" cy="4106863"/>
          </a:xfrm>
          <a:noFill/>
          <a:ln/>
        </p:spPr>
        <p:txBody>
          <a:bodyPr lIns="76200" tIns="38100" rIns="76200" bIns="38100"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22508018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2B87AB-14E3-4E78-A569-BD07A258A0C9}" type="slidenum">
              <a:rPr lang="en-US" smtClean="0"/>
              <a:pPr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0254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D8E590B-8F51-438A-AE68-D632CAD79273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US"/>
          </a:p>
        </p:txBody>
      </p:sp>
      <p:sp>
        <p:nvSpPr>
          <p:cNvPr id="58371" name="Rectangle 2"/>
          <p:cNvSpPr>
            <a:spLocks noChangeArrowheads="1"/>
          </p:cNvSpPr>
          <p:nvPr/>
        </p:nvSpPr>
        <p:spPr bwMode="auto">
          <a:xfrm>
            <a:off x="3870325" y="-4763"/>
            <a:ext cx="3016250" cy="46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58372" name="Rectangle 3"/>
          <p:cNvSpPr>
            <a:spLocks noChangeArrowheads="1"/>
          </p:cNvSpPr>
          <p:nvPr/>
        </p:nvSpPr>
        <p:spPr bwMode="auto">
          <a:xfrm>
            <a:off x="3870325" y="8675688"/>
            <a:ext cx="3016250" cy="46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5875" tIns="0" rIns="15875" bIns="0" anchor="b"/>
          <a:lstStyle/>
          <a:p>
            <a:pPr algn="r" defTabSz="757238" eaLnBrk="0" hangingPunct="0"/>
            <a:r>
              <a:rPr lang="en-US" sz="800" i="1">
                <a:latin typeface="Calibri" pitchFamily="34" charset="0"/>
              </a:rPr>
              <a:t>12</a:t>
            </a:r>
          </a:p>
        </p:txBody>
      </p:sp>
      <p:sp>
        <p:nvSpPr>
          <p:cNvPr id="58373" name="Rectangle 4"/>
          <p:cNvSpPr>
            <a:spLocks noChangeArrowheads="1"/>
          </p:cNvSpPr>
          <p:nvPr/>
        </p:nvSpPr>
        <p:spPr bwMode="auto">
          <a:xfrm>
            <a:off x="-28575" y="8675688"/>
            <a:ext cx="3016250" cy="46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58374" name="Rectangle 5"/>
          <p:cNvSpPr>
            <a:spLocks noChangeArrowheads="1"/>
          </p:cNvSpPr>
          <p:nvPr/>
        </p:nvSpPr>
        <p:spPr bwMode="auto">
          <a:xfrm>
            <a:off x="-28575" y="-4763"/>
            <a:ext cx="3016250" cy="46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58375" name="Rectangle 6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001713" y="541338"/>
            <a:ext cx="4856162" cy="3641725"/>
          </a:xfrm>
          <a:solidFill>
            <a:srgbClr val="FFFFFF"/>
          </a:solidFill>
          <a:ln cap="flat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6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27100" y="4337050"/>
            <a:ext cx="5003800" cy="4106863"/>
          </a:xfrm>
          <a:noFill/>
        </p:spPr>
        <p:txBody>
          <a:bodyPr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D235F3E-0AAD-4B43-8C5F-818721E109F0}" type="slidenum">
              <a:rPr lang="en-US" smtClean="0"/>
              <a:pPr/>
              <a:t>84</a:t>
            </a:fld>
            <a:endParaRPr lang="en-US" smtClean="0"/>
          </a:p>
        </p:txBody>
      </p:sp>
      <p:sp>
        <p:nvSpPr>
          <p:cNvPr id="214019" name="Rectangle 2"/>
          <p:cNvSpPr>
            <a:spLocks noChangeArrowheads="1"/>
          </p:cNvSpPr>
          <p:nvPr/>
        </p:nvSpPr>
        <p:spPr bwMode="auto">
          <a:xfrm>
            <a:off x="3870325" y="-4763"/>
            <a:ext cx="3016250" cy="46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4020" name="Rectangle 3"/>
          <p:cNvSpPr>
            <a:spLocks noChangeArrowheads="1"/>
          </p:cNvSpPr>
          <p:nvPr/>
        </p:nvSpPr>
        <p:spPr bwMode="auto">
          <a:xfrm>
            <a:off x="3870325" y="8675688"/>
            <a:ext cx="3016250" cy="46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5875" tIns="0" rIns="15875" bIns="0" anchor="b"/>
          <a:lstStyle/>
          <a:p>
            <a:pPr algn="r" defTabSz="757238" eaLnBrk="0" hangingPunct="0"/>
            <a:r>
              <a:rPr lang="en-US" sz="800" i="1">
                <a:solidFill>
                  <a:schemeClr val="tx1"/>
                </a:solidFill>
              </a:rPr>
              <a:t>12</a:t>
            </a:r>
          </a:p>
        </p:txBody>
      </p:sp>
      <p:sp>
        <p:nvSpPr>
          <p:cNvPr id="214021" name="Rectangle 4"/>
          <p:cNvSpPr>
            <a:spLocks noChangeArrowheads="1"/>
          </p:cNvSpPr>
          <p:nvPr/>
        </p:nvSpPr>
        <p:spPr bwMode="auto">
          <a:xfrm>
            <a:off x="-28575" y="8675688"/>
            <a:ext cx="3016250" cy="46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4022" name="Rectangle 5"/>
          <p:cNvSpPr>
            <a:spLocks noChangeArrowheads="1"/>
          </p:cNvSpPr>
          <p:nvPr/>
        </p:nvSpPr>
        <p:spPr bwMode="auto">
          <a:xfrm>
            <a:off x="-28575" y="-4763"/>
            <a:ext cx="3016250" cy="46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4023" name="Rectangle 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01713" y="541338"/>
            <a:ext cx="4856162" cy="3641725"/>
          </a:xfrm>
          <a:ln w="12700" cap="flat">
            <a:solidFill>
              <a:schemeClr val="tx1"/>
            </a:solidFill>
          </a:ln>
        </p:spPr>
      </p:sp>
      <p:sp>
        <p:nvSpPr>
          <p:cNvPr id="214024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927100" y="4337050"/>
            <a:ext cx="5003800" cy="4106863"/>
          </a:xfrm>
          <a:noFill/>
          <a:ln/>
        </p:spPr>
        <p:txBody>
          <a:bodyPr lIns="76200" tIns="38100" rIns="76200" bIns="38100"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57401184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2B87AB-14E3-4E78-A569-BD07A258A0C9}" type="slidenum">
              <a:rPr lang="en-US" smtClean="0"/>
              <a:pPr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55448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5DC7E84-121B-4554-B516-504A8DC5B957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86</a:t>
            </a:fld>
            <a:endParaRPr lang="en-US" dirty="0" smtClean="0"/>
          </a:p>
        </p:txBody>
      </p:sp>
      <p:sp>
        <p:nvSpPr>
          <p:cNvPr id="91139" name="Rectangle 2"/>
          <p:cNvSpPr>
            <a:spLocks noChangeArrowheads="1"/>
          </p:cNvSpPr>
          <p:nvPr/>
        </p:nvSpPr>
        <p:spPr bwMode="auto">
          <a:xfrm>
            <a:off x="3870325" y="-4763"/>
            <a:ext cx="3016250" cy="46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91140" name="Rectangle 3"/>
          <p:cNvSpPr>
            <a:spLocks noChangeArrowheads="1"/>
          </p:cNvSpPr>
          <p:nvPr/>
        </p:nvSpPr>
        <p:spPr bwMode="auto">
          <a:xfrm>
            <a:off x="3870325" y="8675688"/>
            <a:ext cx="3016250" cy="46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5578" tIns="0" rIns="15578" bIns="0" anchor="b"/>
          <a:lstStyle/>
          <a:p>
            <a:pPr algn="r" defTabSz="742950" eaLnBrk="0" hangingPunct="0"/>
            <a:r>
              <a:rPr lang="en-US" sz="800" i="1" dirty="0">
                <a:latin typeface="Calibri" pitchFamily="34" charset="0"/>
              </a:rPr>
              <a:t>12</a:t>
            </a:r>
          </a:p>
        </p:txBody>
      </p:sp>
      <p:sp>
        <p:nvSpPr>
          <p:cNvPr id="91141" name="Rectangle 4"/>
          <p:cNvSpPr>
            <a:spLocks noChangeArrowheads="1"/>
          </p:cNvSpPr>
          <p:nvPr/>
        </p:nvSpPr>
        <p:spPr bwMode="auto">
          <a:xfrm>
            <a:off x="-28575" y="8675688"/>
            <a:ext cx="3016250" cy="46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91142" name="Rectangle 5"/>
          <p:cNvSpPr>
            <a:spLocks noChangeArrowheads="1"/>
          </p:cNvSpPr>
          <p:nvPr/>
        </p:nvSpPr>
        <p:spPr bwMode="auto">
          <a:xfrm>
            <a:off x="-28575" y="-4763"/>
            <a:ext cx="3016250" cy="46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91143" name="Rectangle 6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001713" y="541338"/>
            <a:ext cx="4856162" cy="3641725"/>
          </a:xfrm>
          <a:noFill/>
          <a:ln cap="flat">
            <a:solidFill>
              <a:schemeClr val="tx1"/>
            </a:solidFill>
            <a:miter lim="800000"/>
            <a:headEnd/>
            <a:tailEnd/>
          </a:ln>
        </p:spPr>
      </p:sp>
      <p:sp>
        <p:nvSpPr>
          <p:cNvPr id="91144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27100" y="4337050"/>
            <a:ext cx="5003800" cy="4106863"/>
          </a:xfrm>
          <a:noFill/>
        </p:spPr>
        <p:txBody>
          <a:bodyPr wrap="square" lIns="74775" tIns="37388" rIns="74775" bIns="37388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77520214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6B68D8-90CD-4E21-8B6A-16864117F900}" type="slidenum">
              <a:rPr lang="en-US" smtClean="0"/>
              <a:t>90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3576959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0CDC47A-DC4F-47FF-9AC9-F70F2A85D6F9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105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968996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0CDC47A-DC4F-47FF-9AC9-F70F2A85D6F9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106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8199269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6B68D8-90CD-4E21-8B6A-16864117F900}" type="slidenum">
              <a:rPr lang="en-US" smtClean="0"/>
              <a:t>107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5433106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BD99CEE-3001-4EB9-A6C8-7E0C259ECDBA}" type="slidenum">
              <a:rPr lang="en-US">
                <a:solidFill>
                  <a:prstClr val="black"/>
                </a:solidFill>
              </a:rPr>
              <a:pPr/>
              <a:t>108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8611" name="Rectangle 2"/>
          <p:cNvSpPr>
            <a:spLocks noChangeArrowheads="1"/>
          </p:cNvSpPr>
          <p:nvPr/>
        </p:nvSpPr>
        <p:spPr bwMode="auto">
          <a:xfrm>
            <a:off x="3870325" y="-4763"/>
            <a:ext cx="3016250" cy="46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68612" name="Rectangle 3"/>
          <p:cNvSpPr>
            <a:spLocks noChangeArrowheads="1"/>
          </p:cNvSpPr>
          <p:nvPr/>
        </p:nvSpPr>
        <p:spPr bwMode="auto">
          <a:xfrm>
            <a:off x="3870325" y="8675688"/>
            <a:ext cx="3016250" cy="46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5875" tIns="0" rIns="15875" bIns="0" anchor="b"/>
          <a:lstStyle/>
          <a:p>
            <a:pPr algn="r" defTabSz="757238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" i="1" dirty="0">
                <a:solidFill>
                  <a:prstClr val="black"/>
                </a:solidFill>
                <a:cs typeface="Arial" charset="0"/>
              </a:rPr>
              <a:t>12</a:t>
            </a:r>
          </a:p>
        </p:txBody>
      </p:sp>
      <p:sp>
        <p:nvSpPr>
          <p:cNvPr id="68613" name="Rectangle 4"/>
          <p:cNvSpPr>
            <a:spLocks noChangeArrowheads="1"/>
          </p:cNvSpPr>
          <p:nvPr/>
        </p:nvSpPr>
        <p:spPr bwMode="auto">
          <a:xfrm>
            <a:off x="-28575" y="8675688"/>
            <a:ext cx="3016250" cy="46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68614" name="Rectangle 5"/>
          <p:cNvSpPr>
            <a:spLocks noChangeArrowheads="1"/>
          </p:cNvSpPr>
          <p:nvPr/>
        </p:nvSpPr>
        <p:spPr bwMode="auto">
          <a:xfrm>
            <a:off x="-28575" y="-4763"/>
            <a:ext cx="3016250" cy="46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68615" name="Rectangle 6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001713" y="541338"/>
            <a:ext cx="4856162" cy="3641725"/>
          </a:xfrm>
          <a:noFill/>
          <a:ln cap="flat">
            <a:solidFill>
              <a:schemeClr val="tx1"/>
            </a:solidFill>
            <a:miter lim="800000"/>
            <a:headEnd/>
            <a:tailEnd/>
          </a:ln>
        </p:spPr>
      </p:sp>
      <p:sp>
        <p:nvSpPr>
          <p:cNvPr id="68616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27100" y="4337050"/>
            <a:ext cx="5003800" cy="4106863"/>
          </a:xfrm>
          <a:noFill/>
        </p:spPr>
        <p:txBody>
          <a:bodyPr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468172985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4026D38-32D7-4E24-AA46-2B610895341A}" type="slidenum">
              <a:rPr lang="en-US">
                <a:solidFill>
                  <a:prstClr val="black"/>
                </a:solidFill>
              </a:rPr>
              <a:pPr/>
              <a:t>109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9635" name="Rectangle 2"/>
          <p:cNvSpPr>
            <a:spLocks noChangeArrowheads="1"/>
          </p:cNvSpPr>
          <p:nvPr/>
        </p:nvSpPr>
        <p:spPr bwMode="auto">
          <a:xfrm>
            <a:off x="3870325" y="-4763"/>
            <a:ext cx="3016250" cy="46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69636" name="Rectangle 3"/>
          <p:cNvSpPr>
            <a:spLocks noChangeArrowheads="1"/>
          </p:cNvSpPr>
          <p:nvPr/>
        </p:nvSpPr>
        <p:spPr bwMode="auto">
          <a:xfrm>
            <a:off x="3870325" y="8675688"/>
            <a:ext cx="3016250" cy="46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5875" tIns="0" rIns="15875" bIns="0" anchor="b"/>
          <a:lstStyle/>
          <a:p>
            <a:pPr algn="r" defTabSz="757238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" i="1" dirty="0">
                <a:solidFill>
                  <a:prstClr val="black"/>
                </a:solidFill>
                <a:cs typeface="Arial" charset="0"/>
              </a:rPr>
              <a:t>12</a:t>
            </a:r>
          </a:p>
        </p:txBody>
      </p:sp>
      <p:sp>
        <p:nvSpPr>
          <p:cNvPr id="69637" name="Rectangle 4"/>
          <p:cNvSpPr>
            <a:spLocks noChangeArrowheads="1"/>
          </p:cNvSpPr>
          <p:nvPr/>
        </p:nvSpPr>
        <p:spPr bwMode="auto">
          <a:xfrm>
            <a:off x="-28575" y="8675688"/>
            <a:ext cx="3016250" cy="46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69638" name="Rectangle 5"/>
          <p:cNvSpPr>
            <a:spLocks noChangeArrowheads="1"/>
          </p:cNvSpPr>
          <p:nvPr/>
        </p:nvSpPr>
        <p:spPr bwMode="auto">
          <a:xfrm>
            <a:off x="-28575" y="-4763"/>
            <a:ext cx="3016250" cy="46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69639" name="Rectangle 6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001713" y="541338"/>
            <a:ext cx="4856162" cy="3641725"/>
          </a:xfrm>
          <a:noFill/>
          <a:ln cap="flat">
            <a:solidFill>
              <a:schemeClr val="tx1"/>
            </a:solidFill>
            <a:miter lim="800000"/>
            <a:headEnd/>
            <a:tailEnd/>
          </a:ln>
        </p:spPr>
      </p:sp>
      <p:sp>
        <p:nvSpPr>
          <p:cNvPr id="69640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27100" y="4337050"/>
            <a:ext cx="5003800" cy="4106863"/>
          </a:xfrm>
          <a:noFill/>
        </p:spPr>
        <p:txBody>
          <a:bodyPr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468912477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0CDC47A-DC4F-47FF-9AC9-F70F2A85D6F9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110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77741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12C88C9-E67C-47FE-840F-248460A329B5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en-US"/>
          </a:p>
        </p:txBody>
      </p:sp>
      <p:sp>
        <p:nvSpPr>
          <p:cNvPr id="59395" name="Rectangle 2"/>
          <p:cNvSpPr>
            <a:spLocks noChangeArrowheads="1"/>
          </p:cNvSpPr>
          <p:nvPr/>
        </p:nvSpPr>
        <p:spPr bwMode="auto">
          <a:xfrm>
            <a:off x="3870325" y="-4763"/>
            <a:ext cx="3016250" cy="46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59396" name="Rectangle 3"/>
          <p:cNvSpPr>
            <a:spLocks noChangeArrowheads="1"/>
          </p:cNvSpPr>
          <p:nvPr/>
        </p:nvSpPr>
        <p:spPr bwMode="auto">
          <a:xfrm>
            <a:off x="3870325" y="8675688"/>
            <a:ext cx="3016250" cy="46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5875" tIns="0" rIns="15875" bIns="0" anchor="b"/>
          <a:lstStyle/>
          <a:p>
            <a:pPr algn="r" defTabSz="757238" eaLnBrk="0" hangingPunct="0"/>
            <a:r>
              <a:rPr lang="en-US" sz="800" i="1">
                <a:latin typeface="Calibri" pitchFamily="34" charset="0"/>
              </a:rPr>
              <a:t>12</a:t>
            </a:r>
          </a:p>
        </p:txBody>
      </p:sp>
      <p:sp>
        <p:nvSpPr>
          <p:cNvPr id="59397" name="Rectangle 4"/>
          <p:cNvSpPr>
            <a:spLocks noChangeArrowheads="1"/>
          </p:cNvSpPr>
          <p:nvPr/>
        </p:nvSpPr>
        <p:spPr bwMode="auto">
          <a:xfrm>
            <a:off x="-28575" y="8675688"/>
            <a:ext cx="3016250" cy="46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59398" name="Rectangle 5"/>
          <p:cNvSpPr>
            <a:spLocks noChangeArrowheads="1"/>
          </p:cNvSpPr>
          <p:nvPr/>
        </p:nvSpPr>
        <p:spPr bwMode="auto">
          <a:xfrm>
            <a:off x="-28575" y="-4763"/>
            <a:ext cx="3016250" cy="46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59399" name="Rectangle 6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001713" y="541338"/>
            <a:ext cx="4856162" cy="3641725"/>
          </a:xfrm>
          <a:solidFill>
            <a:srgbClr val="FFFFFF"/>
          </a:solidFill>
          <a:ln cap="flat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400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27100" y="4337050"/>
            <a:ext cx="5003800" cy="4106863"/>
          </a:xfrm>
          <a:noFill/>
        </p:spPr>
        <p:txBody>
          <a:bodyPr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6B68D8-90CD-4E21-8B6A-16864117F900}" type="slidenum">
              <a:rPr lang="en-US" smtClean="0"/>
              <a:t>111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2209426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6B68D8-90CD-4E21-8B6A-16864117F900}" type="slidenum">
              <a:rPr lang="en-US" smtClean="0">
                <a:solidFill>
                  <a:prstClr val="black"/>
                </a:solidFill>
              </a:rPr>
              <a:pPr/>
              <a:t>112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2209426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6B68D8-90CD-4E21-8B6A-16864117F900}" type="slidenum">
              <a:rPr lang="en-US" smtClean="0"/>
              <a:t>113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1484454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6B68D8-90CD-4E21-8B6A-16864117F900}" type="slidenum">
              <a:rPr lang="en-US" smtClean="0"/>
              <a:t>114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3576959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892B046-D077-4F59-98A7-9220D3F498DF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139</a:t>
            </a:fld>
            <a:endParaRPr lang="en-US" smtClean="0"/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0CDC47A-DC4F-47FF-9AC9-F70F2A85D6F9}" type="slidenum">
              <a:rPr lang="en-US" smtClean="0"/>
              <a:pPr>
                <a:defRPr/>
              </a:pPr>
              <a:t>147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040750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41C6A48-05EC-4138-B19C-026B52B5DD80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148</a:t>
            </a:fld>
            <a:endParaRPr lang="en-US" smtClean="0"/>
          </a:p>
        </p:txBody>
      </p:sp>
      <p:sp>
        <p:nvSpPr>
          <p:cNvPr id="135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5172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Prepare and maintain summary of results from anti-drug &amp; alcohol misuse testing programs that fall under 49 Parts 40 and 655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/>
              <a:t>Submit results to FTA</a:t>
            </a:r>
          </a:p>
          <a:p>
            <a:pPr lvl="1" eaLnBrk="1" hangingPunct="1">
              <a:spcBef>
                <a:spcPct val="0"/>
              </a:spcBef>
            </a:pPr>
            <a:r>
              <a:rPr lang="en-US" smtClean="0"/>
              <a:t>When requested (e.g., annual reporting, audit, etc.)</a:t>
            </a:r>
          </a:p>
          <a:p>
            <a:pPr lvl="2" eaLnBrk="1" hangingPunct="1">
              <a:spcBef>
                <a:spcPct val="0"/>
              </a:spcBef>
            </a:pPr>
            <a:r>
              <a:rPr lang="en-US" smtClean="0"/>
              <a:t>Annual reporting – March 15</a:t>
            </a:r>
            <a:r>
              <a:rPr lang="en-US" baseline="30000" smtClean="0"/>
              <a:t>th</a:t>
            </a:r>
            <a:r>
              <a:rPr lang="en-US" smtClean="0"/>
              <a:t> for results from previous CY</a:t>
            </a:r>
          </a:p>
          <a:p>
            <a:pPr lvl="2" eaLnBrk="1" hangingPunct="1">
              <a:spcBef>
                <a:spcPct val="0"/>
              </a:spcBef>
            </a:pPr>
            <a:r>
              <a:rPr lang="en-US" smtClean="0"/>
              <a:t>Where: To Office of Safety and Security or designated agent (Volpe Center)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/>
              <a:t>Ensure accuracy and timeliness</a:t>
            </a:r>
          </a:p>
          <a:p>
            <a:pPr lvl="1" eaLnBrk="1" hangingPunct="1">
              <a:spcBef>
                <a:spcPct val="0"/>
              </a:spcBef>
            </a:pPr>
            <a:r>
              <a:rPr lang="en-US" smtClean="0"/>
              <a:t>Grantees -&gt; contractors, subrecipients, consortiums, TPA, etc.</a:t>
            </a:r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0CDC47A-DC4F-47FF-9AC9-F70F2A85D6F9}" type="slidenum">
              <a:rPr lang="en-US" smtClean="0"/>
              <a:pPr>
                <a:defRPr/>
              </a:pPr>
              <a:t>149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81087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0CDC47A-DC4F-47FF-9AC9-F70F2A85D6F9}" type="slidenum">
              <a:rPr lang="en-US" smtClean="0"/>
              <a:pPr>
                <a:defRPr/>
              </a:pPr>
              <a:t>150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485876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F0C65E7-2B76-48AC-AFCB-B70E3952E215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151</a:t>
            </a:fld>
            <a:endParaRPr lang="en-US" smtClean="0"/>
          </a:p>
        </p:txBody>
      </p:sp>
      <p:sp>
        <p:nvSpPr>
          <p:cNvPr id="136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6196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Employers regulated by multiple DOT agencies – employees perform duties regulated by </a:t>
            </a:r>
            <a:r>
              <a:rPr lang="en-US" i="1" smtClean="0"/>
              <a:t>multiple</a:t>
            </a:r>
            <a:r>
              <a:rPr lang="en-US" smtClean="0"/>
              <a:t> DOT agencies</a:t>
            </a:r>
          </a:p>
          <a:p>
            <a:pPr lvl="1" eaLnBrk="1" hangingPunct="1">
              <a:spcBef>
                <a:spcPct val="0"/>
              </a:spcBef>
            </a:pPr>
            <a:r>
              <a:rPr lang="en-US" smtClean="0"/>
              <a:t>Employees in random pool of agency that tests at higher rate</a:t>
            </a:r>
          </a:p>
          <a:p>
            <a:pPr lvl="1" eaLnBrk="1" hangingPunct="1">
              <a:spcBef>
                <a:spcPct val="0"/>
              </a:spcBef>
            </a:pPr>
            <a:r>
              <a:rPr lang="en-US" smtClean="0"/>
              <a:t>Employees need be reported under the DOT agency for which they are randomly tested</a:t>
            </a:r>
          </a:p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DB2AFFE-8C1F-406A-88F8-1AC153A6E995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n-US"/>
          </a:p>
        </p:txBody>
      </p:sp>
      <p:sp>
        <p:nvSpPr>
          <p:cNvPr id="60419" name="Rectangle 2"/>
          <p:cNvSpPr>
            <a:spLocks noChangeArrowheads="1"/>
          </p:cNvSpPr>
          <p:nvPr/>
        </p:nvSpPr>
        <p:spPr bwMode="auto">
          <a:xfrm>
            <a:off x="3870325" y="-4763"/>
            <a:ext cx="3016250" cy="46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60420" name="Rectangle 3"/>
          <p:cNvSpPr>
            <a:spLocks noChangeArrowheads="1"/>
          </p:cNvSpPr>
          <p:nvPr/>
        </p:nvSpPr>
        <p:spPr bwMode="auto">
          <a:xfrm>
            <a:off x="3870325" y="8675688"/>
            <a:ext cx="3016250" cy="46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5875" tIns="0" rIns="15875" bIns="0" anchor="b"/>
          <a:lstStyle/>
          <a:p>
            <a:pPr algn="r" defTabSz="757238" eaLnBrk="0" hangingPunct="0"/>
            <a:r>
              <a:rPr lang="en-US" sz="800" i="1">
                <a:latin typeface="Calibri" pitchFamily="34" charset="0"/>
              </a:rPr>
              <a:t>12</a:t>
            </a:r>
          </a:p>
        </p:txBody>
      </p:sp>
      <p:sp>
        <p:nvSpPr>
          <p:cNvPr id="60421" name="Rectangle 4"/>
          <p:cNvSpPr>
            <a:spLocks noChangeArrowheads="1"/>
          </p:cNvSpPr>
          <p:nvPr/>
        </p:nvSpPr>
        <p:spPr bwMode="auto">
          <a:xfrm>
            <a:off x="-28575" y="8675688"/>
            <a:ext cx="3016250" cy="46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60422" name="Rectangle 5"/>
          <p:cNvSpPr>
            <a:spLocks noChangeArrowheads="1"/>
          </p:cNvSpPr>
          <p:nvPr/>
        </p:nvSpPr>
        <p:spPr bwMode="auto">
          <a:xfrm>
            <a:off x="-28575" y="-4763"/>
            <a:ext cx="3016250" cy="46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60423" name="Rectangle 6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001713" y="541338"/>
            <a:ext cx="4856162" cy="3641725"/>
          </a:xfrm>
          <a:solidFill>
            <a:srgbClr val="FFFFFF"/>
          </a:solidFill>
          <a:ln cap="flat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24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27100" y="4337050"/>
            <a:ext cx="5003800" cy="4106863"/>
          </a:xfrm>
          <a:noFill/>
        </p:spPr>
        <p:txBody>
          <a:bodyPr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0CDC47A-DC4F-47FF-9AC9-F70F2A85D6F9}" type="slidenum">
              <a:rPr lang="en-US" smtClean="0"/>
              <a:pPr>
                <a:defRPr/>
              </a:pPr>
              <a:t>152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5872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79837DF-609E-40AD-827C-86CE58B7AD14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en-US"/>
          </a:p>
        </p:txBody>
      </p:sp>
      <p:sp>
        <p:nvSpPr>
          <p:cNvPr id="61443" name="Rectangle 2"/>
          <p:cNvSpPr>
            <a:spLocks noChangeArrowheads="1"/>
          </p:cNvSpPr>
          <p:nvPr/>
        </p:nvSpPr>
        <p:spPr bwMode="auto">
          <a:xfrm>
            <a:off x="3870325" y="-4763"/>
            <a:ext cx="3016250" cy="46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61444" name="Rectangle 3"/>
          <p:cNvSpPr>
            <a:spLocks noChangeArrowheads="1"/>
          </p:cNvSpPr>
          <p:nvPr/>
        </p:nvSpPr>
        <p:spPr bwMode="auto">
          <a:xfrm>
            <a:off x="3870325" y="8675688"/>
            <a:ext cx="3016250" cy="46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5875" tIns="0" rIns="15875" bIns="0" anchor="b"/>
          <a:lstStyle/>
          <a:p>
            <a:pPr algn="r" defTabSz="757238" eaLnBrk="0" hangingPunct="0"/>
            <a:r>
              <a:rPr lang="en-US" sz="800" i="1">
                <a:latin typeface="Calibri" pitchFamily="34" charset="0"/>
              </a:rPr>
              <a:t>12</a:t>
            </a:r>
          </a:p>
        </p:txBody>
      </p:sp>
      <p:sp>
        <p:nvSpPr>
          <p:cNvPr id="61445" name="Rectangle 4"/>
          <p:cNvSpPr>
            <a:spLocks noChangeArrowheads="1"/>
          </p:cNvSpPr>
          <p:nvPr/>
        </p:nvSpPr>
        <p:spPr bwMode="auto">
          <a:xfrm>
            <a:off x="-28575" y="8675688"/>
            <a:ext cx="3016250" cy="46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61446" name="Rectangle 5"/>
          <p:cNvSpPr>
            <a:spLocks noChangeArrowheads="1"/>
          </p:cNvSpPr>
          <p:nvPr/>
        </p:nvSpPr>
        <p:spPr bwMode="auto">
          <a:xfrm>
            <a:off x="-28575" y="-4763"/>
            <a:ext cx="3016250" cy="46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61447" name="Rectangle 6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001713" y="541338"/>
            <a:ext cx="4856162" cy="3641725"/>
          </a:xfrm>
          <a:solidFill>
            <a:srgbClr val="FFFFFF"/>
          </a:solidFill>
          <a:ln cap="flat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8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27100" y="4337050"/>
            <a:ext cx="5003800" cy="4106863"/>
          </a:xfrm>
          <a:noFill/>
        </p:spPr>
        <p:txBody>
          <a:bodyPr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33C4F17-F3F9-46F7-9F7F-E09E04784873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en-US"/>
          </a:p>
        </p:txBody>
      </p:sp>
      <p:sp>
        <p:nvSpPr>
          <p:cNvPr id="62467" name="Rectangle 2"/>
          <p:cNvSpPr>
            <a:spLocks noChangeArrowheads="1"/>
          </p:cNvSpPr>
          <p:nvPr/>
        </p:nvSpPr>
        <p:spPr bwMode="auto">
          <a:xfrm>
            <a:off x="3870325" y="-4763"/>
            <a:ext cx="3016250" cy="46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62468" name="Rectangle 3"/>
          <p:cNvSpPr>
            <a:spLocks noChangeArrowheads="1"/>
          </p:cNvSpPr>
          <p:nvPr/>
        </p:nvSpPr>
        <p:spPr bwMode="auto">
          <a:xfrm>
            <a:off x="3870325" y="8675688"/>
            <a:ext cx="3016250" cy="46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5875" tIns="0" rIns="15875" bIns="0" anchor="b"/>
          <a:lstStyle/>
          <a:p>
            <a:pPr algn="r" defTabSz="757238" eaLnBrk="0" hangingPunct="0"/>
            <a:r>
              <a:rPr lang="en-US" sz="800" i="1">
                <a:latin typeface="Calibri" pitchFamily="34" charset="0"/>
              </a:rPr>
              <a:t>12</a:t>
            </a:r>
          </a:p>
        </p:txBody>
      </p:sp>
      <p:sp>
        <p:nvSpPr>
          <p:cNvPr id="62469" name="Rectangle 4"/>
          <p:cNvSpPr>
            <a:spLocks noChangeArrowheads="1"/>
          </p:cNvSpPr>
          <p:nvPr/>
        </p:nvSpPr>
        <p:spPr bwMode="auto">
          <a:xfrm>
            <a:off x="-28575" y="8675688"/>
            <a:ext cx="3016250" cy="46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62470" name="Rectangle 5"/>
          <p:cNvSpPr>
            <a:spLocks noChangeArrowheads="1"/>
          </p:cNvSpPr>
          <p:nvPr/>
        </p:nvSpPr>
        <p:spPr bwMode="auto">
          <a:xfrm>
            <a:off x="-28575" y="-4763"/>
            <a:ext cx="3016250" cy="46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62471" name="Rectangle 6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001713" y="541338"/>
            <a:ext cx="4856162" cy="3641725"/>
          </a:xfrm>
          <a:noFill/>
          <a:ln cap="flat">
            <a:solidFill>
              <a:schemeClr val="tx1"/>
            </a:solidFill>
            <a:miter lim="800000"/>
            <a:headEnd/>
            <a:tailEnd/>
          </a:ln>
        </p:spPr>
      </p:sp>
      <p:sp>
        <p:nvSpPr>
          <p:cNvPr id="62472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27100" y="4337050"/>
            <a:ext cx="5003800" cy="4106863"/>
          </a:xfrm>
          <a:noFill/>
        </p:spPr>
        <p:txBody>
          <a:bodyPr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A77B6-E5DE-46F0-8427-03E6B5D7FC2C}" type="datetimeFigureOut">
              <a:rPr lang="en-US" smtClean="0"/>
              <a:t>6/28/2013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ADB0F-4977-4DDE-9A9E-4303D2554B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113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A77B6-E5DE-46F0-8427-03E6B5D7FC2C}" type="datetimeFigureOut">
              <a:rPr lang="en-US" smtClean="0"/>
              <a:t>6/28/2013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ADB0F-4977-4DDE-9A9E-4303D2554B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4911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A77B6-E5DE-46F0-8427-03E6B5D7FC2C}" type="datetimeFigureOut">
              <a:rPr lang="en-US" smtClean="0"/>
              <a:t>6/28/2013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ADB0F-4977-4DDE-9A9E-4303D2554B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9517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381000"/>
            <a:ext cx="7620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1066800" y="1752600"/>
            <a:ext cx="7620000" cy="4114800"/>
          </a:xfrm>
        </p:spPr>
        <p:txBody>
          <a:bodyPr rtlCol="0">
            <a:normAutofit/>
          </a:bodyPr>
          <a:lstStyle/>
          <a:p>
            <a:pPr lvl="0"/>
            <a:endParaRPr lang="en-US" noProof="0" smtClean="0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494913-E707-43A0-9183-B5D03C4DDB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6321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A77B6-E5DE-46F0-8427-03E6B5D7FC2C}" type="datetimeFigureOut">
              <a:rPr lang="en-US" smtClean="0"/>
              <a:t>6/28/2013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ADB0F-4977-4DDE-9A9E-4303D2554B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129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A77B6-E5DE-46F0-8427-03E6B5D7FC2C}" type="datetimeFigureOut">
              <a:rPr lang="en-US" smtClean="0"/>
              <a:t>6/28/2013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ADB0F-4977-4DDE-9A9E-4303D2554B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7210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A77B6-E5DE-46F0-8427-03E6B5D7FC2C}" type="datetimeFigureOut">
              <a:rPr lang="en-US" smtClean="0"/>
              <a:t>6/28/2013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ADB0F-4977-4DDE-9A9E-4303D2554B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1033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A77B6-E5DE-46F0-8427-03E6B5D7FC2C}" type="datetimeFigureOut">
              <a:rPr lang="en-US" smtClean="0"/>
              <a:t>6/28/2013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ADB0F-4977-4DDE-9A9E-4303D2554B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7514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A77B6-E5DE-46F0-8427-03E6B5D7FC2C}" type="datetimeFigureOut">
              <a:rPr lang="en-US" smtClean="0"/>
              <a:t>6/28/2013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ADB0F-4977-4DDE-9A9E-4303D2554B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5293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A77B6-E5DE-46F0-8427-03E6B5D7FC2C}" type="datetimeFigureOut">
              <a:rPr lang="en-US" smtClean="0"/>
              <a:t>6/28/2013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ADB0F-4977-4DDE-9A9E-4303D2554B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4859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A77B6-E5DE-46F0-8427-03E6B5D7FC2C}" type="datetimeFigureOut">
              <a:rPr lang="en-US" smtClean="0"/>
              <a:t>6/28/2013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ADB0F-4977-4DDE-9A9E-4303D2554B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413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A77B6-E5DE-46F0-8427-03E6B5D7FC2C}" type="datetimeFigureOut">
              <a:rPr lang="en-US" smtClean="0"/>
              <a:t>6/28/2013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ADB0F-4977-4DDE-9A9E-4303D2554B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9266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BA77B6-E5DE-46F0-8427-03E6B5D7FC2C}" type="datetimeFigureOut">
              <a:rPr lang="en-US" smtClean="0"/>
              <a:t>6/28/2013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6ADB0F-4977-4DDE-9A9E-4303D2554B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998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6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.png"/><Relationship Id="rId5" Type="http://schemas.openxmlformats.org/officeDocument/2006/relationships/oleObject" Target="../embeddings/Microsoft_Excel_97-2003_Worksheet1.xls"/><Relationship Id="rId4" Type="http://schemas.openxmlformats.org/officeDocument/2006/relationships/oleObject" Target="../embeddings/oleObject1.bin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27.png"/><Relationship Id="rId4" Type="http://schemas.openxmlformats.org/officeDocument/2006/relationships/oleObject" Target="../embeddings/oleObject2.bin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470025"/>
          </a:xfrm>
        </p:spPr>
        <p:txBody>
          <a:bodyPr>
            <a:normAutofit/>
          </a:bodyPr>
          <a:lstStyle/>
          <a:p>
            <a:r>
              <a:rPr lang="en-US" sz="5400" dirty="0" smtClean="0"/>
              <a:t>ADAPT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3100" dirty="0" smtClean="0"/>
              <a:t>Advanced Drug &amp; Alcohol Program Training</a:t>
            </a:r>
            <a:endParaRPr lang="en-US" sz="31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390900"/>
            <a:ext cx="6400800" cy="1752600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4419600"/>
            <a:ext cx="1219200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28956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5D8F93-628B-424D-A855-912FE03BD869}" type="slidenum">
              <a:rPr lang="en-US"/>
              <a:pPr>
                <a:defRPr/>
              </a:pPr>
              <a:t>10</a:t>
            </a:fld>
            <a:endParaRPr lang="en-US"/>
          </a:p>
        </p:txBody>
      </p:sp>
      <p:sp>
        <p:nvSpPr>
          <p:cNvPr id="2457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mtClean="0"/>
              <a:t>Pre-Employment Test Timing</a:t>
            </a:r>
          </a:p>
        </p:txBody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 smtClean="0"/>
              <a:t>Before first safety-sensitive duty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/>
              <a:t>Includes training, in the yard, or any movement or control of the vehicle</a:t>
            </a:r>
            <a:endParaRPr lang="en-US" sz="2400" i="1" dirty="0" smtClean="0"/>
          </a:p>
          <a:p>
            <a:pPr>
              <a:lnSpc>
                <a:spcPct val="90000"/>
              </a:lnSpc>
            </a:pPr>
            <a:endParaRPr lang="en-US" sz="2800" dirty="0" smtClean="0"/>
          </a:p>
          <a:p>
            <a:pPr>
              <a:lnSpc>
                <a:spcPct val="90000"/>
              </a:lnSpc>
            </a:pPr>
            <a:r>
              <a:rPr lang="en-US" sz="2800" dirty="0" smtClean="0"/>
              <a:t>Not more than 90 days prior to performance of a safety-sensitive duty (inclusion in random pool)</a:t>
            </a:r>
            <a:br>
              <a:rPr lang="en-US" sz="2800" dirty="0" smtClean="0"/>
            </a:br>
            <a:endParaRPr lang="en-US" sz="2800" dirty="0" smtClean="0"/>
          </a:p>
          <a:p>
            <a:pPr>
              <a:lnSpc>
                <a:spcPct val="90000"/>
              </a:lnSpc>
            </a:pPr>
            <a:r>
              <a:rPr lang="en-US" sz="2800" dirty="0" smtClean="0"/>
              <a:t>Must actually receive negative test report from MRO – don’t assume “no news is good news” </a:t>
            </a:r>
          </a:p>
          <a:p>
            <a:pPr lvl="1">
              <a:lnSpc>
                <a:spcPct val="90000"/>
              </a:lnSpc>
              <a:buFontTx/>
              <a:buNone/>
            </a:pPr>
            <a:endParaRPr lang="en-US" sz="2400" dirty="0" smtClean="0"/>
          </a:p>
          <a:p>
            <a:pPr lvl="1">
              <a:lnSpc>
                <a:spcPct val="90000"/>
              </a:lnSpc>
            </a:pP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3016775147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Make The Verbal Inquiry/Statement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Frame the interaction correctly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4333424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Evaluate their Reaction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Denial, Defensiveness, Aggression, Helplessness, Admission, etc.</a:t>
            </a:r>
          </a:p>
          <a:p>
            <a:endParaRPr lang="en-US" dirty="0" smtClean="0"/>
          </a:p>
          <a:p>
            <a:r>
              <a:rPr lang="en-US" dirty="0" smtClean="0"/>
              <a:t>Is their reaction appropriate?</a:t>
            </a:r>
          </a:p>
          <a:p>
            <a:endParaRPr lang="en-US" dirty="0" smtClean="0"/>
          </a:p>
          <a:p>
            <a:r>
              <a:rPr lang="en-US" dirty="0" smtClean="0"/>
              <a:t>Is it consistent with expectations?</a:t>
            </a:r>
          </a:p>
          <a:p>
            <a:endParaRPr lang="en-US" dirty="0" smtClean="0"/>
          </a:p>
          <a:p>
            <a:r>
              <a:rPr lang="en-US" dirty="0" smtClean="0"/>
              <a:t>Document the reaction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3444949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Ordering the Test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Do not set up a win/lose outcome</a:t>
            </a:r>
          </a:p>
          <a:p>
            <a:pPr lvl="1"/>
            <a:r>
              <a:rPr lang="en-US" dirty="0" smtClean="0"/>
              <a:t>Emphasize that you are </a:t>
            </a:r>
            <a:r>
              <a:rPr lang="en-US" i="1" dirty="0" smtClean="0"/>
              <a:t>required</a:t>
            </a:r>
            <a:r>
              <a:rPr lang="en-US" dirty="0" smtClean="0"/>
              <a:t> to refer employees for testing for observable fitness-for-duty concern</a:t>
            </a:r>
          </a:p>
          <a:p>
            <a:pPr lvl="1"/>
            <a:r>
              <a:rPr lang="en-US" dirty="0" smtClean="0"/>
              <a:t>Do not accuse the employee of substance use</a:t>
            </a: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r>
              <a:rPr lang="en-US" dirty="0" smtClean="0"/>
              <a:t>Release if you are satisfied with the interaction</a:t>
            </a:r>
          </a:p>
        </p:txBody>
      </p:sp>
    </p:spTree>
    <p:extLst>
      <p:ext uri="{BB962C8B-B14F-4D97-AF65-F5344CB8AC3E}">
        <p14:creationId xmlns:p14="http://schemas.microsoft.com/office/powerpoint/2010/main" val="3238143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Causes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Medical conditions (diabetes, stroke, head injuries) are causes of impairment, but </a:t>
            </a:r>
            <a:r>
              <a:rPr lang="en-US" b="1" dirty="0" smtClean="0"/>
              <a:t>immediate medical attention is more important than testing</a:t>
            </a:r>
          </a:p>
          <a:p>
            <a:endParaRPr lang="en-US" b="1" dirty="0"/>
          </a:p>
          <a:p>
            <a:r>
              <a:rPr lang="en-US" dirty="0" smtClean="0"/>
              <a:t>What is your fatigue plan?</a:t>
            </a:r>
          </a:p>
          <a:p>
            <a:endParaRPr lang="en-US" dirty="0"/>
          </a:p>
          <a:p>
            <a:r>
              <a:rPr lang="en-US" dirty="0" smtClean="0"/>
              <a:t>Allergy or sickness plan?</a:t>
            </a:r>
          </a:p>
          <a:p>
            <a:endParaRPr lang="en-US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8412586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09800"/>
            <a:ext cx="8229600" cy="1143000"/>
          </a:xfrm>
        </p:spPr>
        <p:txBody>
          <a:bodyPr/>
          <a:lstStyle/>
          <a:p>
            <a:r>
              <a:rPr lang="en-US" dirty="0" smtClean="0"/>
              <a:t>On the Job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9921583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Reasonable Suspicion Testing</a:t>
            </a:r>
          </a:p>
        </p:txBody>
      </p:sp>
      <p:sp>
        <p:nvSpPr>
          <p:cNvPr id="922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55263B-6DC1-4640-8FCE-79A13CEE213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Odor of alcohol?</a:t>
            </a:r>
          </a:p>
          <a:p>
            <a:r>
              <a:rPr lang="en-US" dirty="0" smtClean="0"/>
              <a:t>Phone tip?</a:t>
            </a:r>
          </a:p>
          <a:p>
            <a:r>
              <a:rPr lang="en-US" dirty="0" smtClean="0"/>
              <a:t>Employees fighting?</a:t>
            </a:r>
          </a:p>
          <a:p>
            <a:r>
              <a:rPr lang="en-US" dirty="0" smtClean="0"/>
              <a:t>Conduct/safety violation?</a:t>
            </a:r>
          </a:p>
          <a:p>
            <a:r>
              <a:rPr lang="en-US" dirty="0" smtClean="0"/>
              <a:t>Decreasing job performance?</a:t>
            </a:r>
          </a:p>
          <a:p>
            <a:r>
              <a:rPr lang="en-US" dirty="0" smtClean="0"/>
              <a:t>Accident?</a:t>
            </a:r>
          </a:p>
          <a:p>
            <a:r>
              <a:rPr lang="en-US" dirty="0" smtClean="0"/>
              <a:t>Covering for yourself or the company?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7122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Reasonable Suspicion Testing</a:t>
            </a:r>
          </a:p>
        </p:txBody>
      </p:sp>
      <p:sp>
        <p:nvSpPr>
          <p:cNvPr id="47108" name="Rectangle 3"/>
          <p:cNvSpPr>
            <a:spLocks noGrp="1" noChangeArrowheads="1"/>
          </p:cNvSpPr>
          <p:nvPr>
            <p:ph idx="1"/>
          </p:nvPr>
        </p:nvSpPr>
        <p:spPr>
          <a:xfrm>
            <a:off x="1143000" y="1752600"/>
            <a:ext cx="7162800" cy="762000"/>
          </a:xfrm>
        </p:spPr>
        <p:txBody>
          <a:bodyPr/>
          <a:lstStyle/>
          <a:p>
            <a:r>
              <a:rPr lang="en-US" dirty="0" smtClean="0"/>
              <a:t>Only one company official is required</a:t>
            </a:r>
          </a:p>
          <a:p>
            <a:pPr lvl="1">
              <a:buFontTx/>
              <a:buNone/>
            </a:pPr>
            <a:endParaRPr lang="en-US" dirty="0" smtClean="0"/>
          </a:p>
          <a:p>
            <a:endParaRPr lang="en-US" dirty="0" smtClean="0"/>
          </a:p>
        </p:txBody>
      </p:sp>
      <p:sp>
        <p:nvSpPr>
          <p:cNvPr id="5529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503D95-4078-4FC0-B8A1-A0D9CC68455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7109" name="Picture 11" descr="The image “file:///C:/Documents%20and%20Settings/Administrator/Desktop/operator.jpeg” cannot be displayed, because it contains errors.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47800" y="2438400"/>
            <a:ext cx="2895600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0" name="Picture 13" descr="The image “file:///C:/Documents%20and%20Settings/Administrator/Desktop/maint-supervisor.JPG” cannot be displayed, because it contains errors.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8200" y="2438400"/>
            <a:ext cx="2895600" cy="2157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11600612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Reasonable Suspicion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Any symptom or sign must be actually observed, then documented</a:t>
            </a:r>
            <a:endParaRPr lang="en-US" dirty="0"/>
          </a:p>
        </p:txBody>
      </p:sp>
      <p:pic>
        <p:nvPicPr>
          <p:cNvPr id="7171" name="Picture 3" descr="C:\Users\ggilpatrick\Desktop\Picture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2743200"/>
            <a:ext cx="3970337" cy="3302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150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Reasonable Suspicion Testing</a:t>
            </a:r>
          </a:p>
        </p:txBody>
      </p:sp>
      <p:sp>
        <p:nvSpPr>
          <p:cNvPr id="48132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609600" indent="-609600" algn="ctr">
              <a:buFontTx/>
              <a:buNone/>
            </a:pPr>
            <a:r>
              <a:rPr lang="en-US" dirty="0" smtClean="0"/>
              <a:t>Required Steps:</a:t>
            </a:r>
          </a:p>
          <a:p>
            <a:pPr marL="609600" indent="-609600">
              <a:buFontTx/>
              <a:buAutoNum type="arabicPeriod"/>
            </a:pPr>
            <a:endParaRPr lang="en-US" dirty="0" smtClean="0"/>
          </a:p>
          <a:p>
            <a:pPr marL="609600" indent="-609600">
              <a:buFontTx/>
              <a:buAutoNum type="arabicPeriod"/>
            </a:pPr>
            <a:r>
              <a:rPr lang="en-US" dirty="0" smtClean="0"/>
              <a:t>Documented reasonable suspicion </a:t>
            </a:r>
            <a:r>
              <a:rPr lang="en-US" b="1" dirty="0" smtClean="0"/>
              <a:t>interview</a:t>
            </a:r>
            <a:r>
              <a:rPr lang="en-US" dirty="0" smtClean="0"/>
              <a:t> by trained official</a:t>
            </a:r>
          </a:p>
          <a:p>
            <a:pPr marL="609600" indent="-609600">
              <a:buFontTx/>
              <a:buAutoNum type="arabicPeriod"/>
            </a:pPr>
            <a:endParaRPr lang="en-US" dirty="0" smtClean="0"/>
          </a:p>
          <a:p>
            <a:pPr marL="609600" indent="-609600">
              <a:buFontTx/>
              <a:buAutoNum type="arabicPeriod"/>
            </a:pPr>
            <a:r>
              <a:rPr lang="en-US" dirty="0" smtClean="0"/>
              <a:t>Reasonable suspicion test, if needed</a:t>
            </a:r>
          </a:p>
        </p:txBody>
      </p:sp>
      <p:sp>
        <p:nvSpPr>
          <p:cNvPr id="5632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10F666-3D78-4BEF-8C4B-8D200F7FA76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826728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Reasonable Suspicion Testing</a:t>
            </a:r>
          </a:p>
        </p:txBody>
      </p:sp>
      <p:sp>
        <p:nvSpPr>
          <p:cNvPr id="49156" name="Rectangle 3"/>
          <p:cNvSpPr>
            <a:spLocks noGrp="1" noChangeArrowheads="1"/>
          </p:cNvSpPr>
          <p:nvPr>
            <p:ph idx="1"/>
          </p:nvPr>
        </p:nvSpPr>
        <p:spPr>
          <a:xfrm>
            <a:off x="990600" y="1981200"/>
            <a:ext cx="7620000" cy="41148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Drugs - anytime on duty</a:t>
            </a:r>
          </a:p>
          <a:p>
            <a:r>
              <a:rPr lang="en-US" sz="2800" dirty="0" smtClean="0"/>
              <a:t>Alcohol - Only if the observations are made during, just preceding, or immediately following the performance of safety-sensitive functions</a:t>
            </a:r>
          </a:p>
          <a:p>
            <a:r>
              <a:rPr lang="en-US" sz="2800" dirty="0" smtClean="0"/>
              <a:t>Employees must proceed immediately to a collection site following a reasonable suspicion determination (employee should be transported)</a:t>
            </a:r>
          </a:p>
          <a:p>
            <a:r>
              <a:rPr lang="en-US" sz="2800" dirty="0" smtClean="0"/>
              <a:t>Same time limits as Post-Accident tests</a:t>
            </a:r>
          </a:p>
        </p:txBody>
      </p:sp>
      <p:sp>
        <p:nvSpPr>
          <p:cNvPr id="5734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2EC380-9090-424F-8C0B-582AF4E8978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393325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24DB73D-77F2-4D4C-BE7B-F001131B4CA1}" type="slidenum">
              <a:rPr lang="en-US"/>
              <a:pPr>
                <a:defRPr/>
              </a:pPr>
              <a:t>11</a:t>
            </a:fld>
            <a:endParaRPr lang="en-US"/>
          </a:p>
        </p:txBody>
      </p:sp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mtClean="0"/>
              <a:t>Pre-Employment Testing Refusals</a:t>
            </a:r>
          </a:p>
        </p:txBody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US" dirty="0" smtClean="0"/>
              <a:t>Not same as Random, Post-Accident, etc.</a:t>
            </a:r>
          </a:p>
          <a:p>
            <a:pPr>
              <a:lnSpc>
                <a:spcPct val="90000"/>
              </a:lnSpc>
            </a:pPr>
            <a:endParaRPr lang="en-US" dirty="0" smtClean="0"/>
          </a:p>
          <a:p>
            <a:pPr>
              <a:lnSpc>
                <a:spcPct val="90000"/>
              </a:lnSpc>
            </a:pPr>
            <a:r>
              <a:rPr lang="en-US" dirty="0" smtClean="0"/>
              <a:t>NOT a refusal if applicant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fails to appear for test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delays a test 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leaves the collection site prior to commencement of the test</a:t>
            </a:r>
          </a:p>
          <a:p>
            <a:pPr>
              <a:lnSpc>
                <a:spcPct val="90000"/>
              </a:lnSpc>
            </a:pPr>
            <a:endParaRPr lang="en-US" dirty="0" smtClean="0"/>
          </a:p>
          <a:p>
            <a:pPr>
              <a:lnSpc>
                <a:spcPct val="90000"/>
              </a:lnSpc>
            </a:pPr>
            <a:r>
              <a:rPr lang="en-US" dirty="0" smtClean="0"/>
              <a:t>Refusal occurs:  once the collection has commenced.</a:t>
            </a:r>
          </a:p>
        </p:txBody>
      </p:sp>
    </p:spTree>
    <p:extLst>
      <p:ext uri="{BB962C8B-B14F-4D97-AF65-F5344CB8AC3E}">
        <p14:creationId xmlns:p14="http://schemas.microsoft.com/office/powerpoint/2010/main" val="390545182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Rectangle 6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Dispatchers are often the “First Line of Defense” for Reasonable Suspicion Testing</a:t>
            </a:r>
          </a:p>
        </p:txBody>
      </p:sp>
      <p:sp>
        <p:nvSpPr>
          <p:cNvPr id="58370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A10A77-573A-4A0D-A28F-5C242B7C982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0180" name="Picture 5" descr="The image “file:///C:/Documents%20and%20Settings/Administrator/Desktop/dispatchers.jpg” cannot be displayed, because it contains errors.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28800" y="1752600"/>
            <a:ext cx="6019800" cy="451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96368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Sensitized vs. Authorized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Authorized:</a:t>
            </a:r>
          </a:p>
          <a:p>
            <a:pPr lvl="1"/>
            <a:r>
              <a:rPr lang="en-US" dirty="0" smtClean="0"/>
              <a:t>Can conduct face-to-face evaluations</a:t>
            </a:r>
          </a:p>
          <a:p>
            <a:pPr lvl="1"/>
            <a:r>
              <a:rPr lang="en-US" dirty="0" smtClean="0"/>
              <a:t>Can make determination to send someone for reasonable suspicion testing</a:t>
            </a:r>
          </a:p>
          <a:p>
            <a:pPr lvl="1"/>
            <a:r>
              <a:rPr lang="en-US" dirty="0" smtClean="0"/>
              <a:t>Have received 2 hours of training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9449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Sensitized vs. Authorized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Sensitized:</a:t>
            </a:r>
          </a:p>
          <a:p>
            <a:pPr lvl="1"/>
            <a:r>
              <a:rPr lang="en-US" dirty="0" smtClean="0"/>
              <a:t>Can observe symptoms and conduct informal evaluations</a:t>
            </a:r>
          </a:p>
          <a:p>
            <a:pPr lvl="1"/>
            <a:r>
              <a:rPr lang="en-US" dirty="0" smtClean="0"/>
              <a:t>Can NOT make determination to send someone for reasonable suspicion testing</a:t>
            </a:r>
          </a:p>
          <a:p>
            <a:pPr marL="457200" lvl="1" indent="0">
              <a:buNone/>
            </a:pPr>
            <a:endParaRPr lang="en-US" dirty="0" smtClean="0"/>
          </a:p>
          <a:p>
            <a:pPr marL="457200" lvl="1" indent="0">
              <a:buNone/>
            </a:pPr>
            <a:r>
              <a:rPr lang="en-US" dirty="0" smtClean="0"/>
              <a:t>***Enlist specific individuals 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3612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Sensitization and Priming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Who and where is the </a:t>
            </a:r>
            <a:r>
              <a:rPr lang="en-US" b="1" i="1" dirty="0" smtClean="0"/>
              <a:t>primary point of contact</a:t>
            </a:r>
            <a:r>
              <a:rPr lang="en-US" dirty="0" smtClean="0"/>
              <a:t> for each shift?</a:t>
            </a:r>
          </a:p>
          <a:p>
            <a:r>
              <a:rPr lang="en-US" dirty="0" smtClean="0"/>
              <a:t>Are they able to be trained to make reasonable suspicion determinations?</a:t>
            </a:r>
            <a:r>
              <a:rPr lang="en-US" dirty="0"/>
              <a:t> </a:t>
            </a:r>
            <a:endParaRPr lang="en-US" dirty="0" smtClean="0"/>
          </a:p>
          <a:p>
            <a:r>
              <a:rPr lang="en-US" dirty="0" smtClean="0"/>
              <a:t>Have </a:t>
            </a:r>
            <a:r>
              <a:rPr lang="en-US" dirty="0"/>
              <a:t>these individuals been sensitized to the importance of reporting suspicion</a:t>
            </a:r>
            <a:r>
              <a:rPr lang="en-US" dirty="0" smtClean="0"/>
              <a:t>?</a:t>
            </a:r>
          </a:p>
          <a:p>
            <a:r>
              <a:rPr lang="en-US" dirty="0" smtClean="0"/>
              <a:t>Do they know how and to whom they should report?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266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762000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REVIEW:</a:t>
            </a:r>
            <a:br>
              <a:rPr lang="en-US" dirty="0" smtClean="0"/>
            </a:br>
            <a:r>
              <a:rPr lang="en-US" dirty="0" smtClean="0"/>
              <a:t>Reasonable Suspicion Testing Procedure</a:t>
            </a:r>
            <a:endParaRPr lang="en-US" dirty="0"/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1188149189"/>
              </p:ext>
            </p:extLst>
          </p:nvPr>
        </p:nvGraphicFramePr>
        <p:xfrm>
          <a:off x="1447800" y="22098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693440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The Collection Process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7119616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Step 1, Part D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164773"/>
            <a:ext cx="8415080" cy="3247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363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Step 1: Jurisdiction</a:t>
            </a:r>
            <a:endParaRPr lang="en-US" dirty="0"/>
          </a:p>
        </p:txBody>
      </p:sp>
      <p:pic>
        <p:nvPicPr>
          <p:cNvPr id="7170" name="Picture 2" descr="C:\Users\ggilpatrick\Desktop\IMAG288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057400"/>
            <a:ext cx="8550059" cy="1614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1176468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Step 1, Part 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Requires mode authority for testing</a:t>
            </a:r>
          </a:p>
          <a:p>
            <a:pPr lvl="1"/>
            <a:r>
              <a:rPr lang="en-US" dirty="0" smtClean="0"/>
              <a:t>HHS</a:t>
            </a:r>
          </a:p>
          <a:p>
            <a:pPr lvl="1"/>
            <a:r>
              <a:rPr lang="en-US" dirty="0" smtClean="0"/>
              <a:t>NRC</a:t>
            </a:r>
          </a:p>
          <a:p>
            <a:pPr lvl="1"/>
            <a:r>
              <a:rPr lang="en-US" dirty="0" smtClean="0"/>
              <a:t>USDOT</a:t>
            </a:r>
          </a:p>
          <a:p>
            <a:pPr lvl="2"/>
            <a:r>
              <a:rPr lang="en-US" dirty="0" smtClean="0"/>
              <a:t>FMCSA </a:t>
            </a:r>
          </a:p>
          <a:p>
            <a:pPr lvl="2"/>
            <a:r>
              <a:rPr lang="en-US" dirty="0" smtClean="0"/>
              <a:t>FAA</a:t>
            </a:r>
          </a:p>
          <a:p>
            <a:pPr lvl="2"/>
            <a:r>
              <a:rPr lang="en-US" dirty="0" smtClean="0"/>
              <a:t>FRA</a:t>
            </a:r>
          </a:p>
          <a:p>
            <a:pPr lvl="2"/>
            <a:r>
              <a:rPr lang="en-US" dirty="0" smtClean="0"/>
              <a:t>FTA</a:t>
            </a:r>
          </a:p>
          <a:p>
            <a:pPr lvl="2"/>
            <a:r>
              <a:rPr lang="en-US" dirty="0" smtClean="0"/>
              <a:t>PHMSA</a:t>
            </a:r>
          </a:p>
          <a:p>
            <a:pPr lvl="2"/>
            <a:r>
              <a:rPr lang="en-US" dirty="0" smtClean="0"/>
              <a:t>USCG</a:t>
            </a:r>
          </a:p>
        </p:txBody>
      </p:sp>
    </p:spTree>
    <p:extLst>
      <p:ext uri="{BB962C8B-B14F-4D97-AF65-F5344CB8AC3E}">
        <p14:creationId xmlns:p14="http://schemas.microsoft.com/office/powerpoint/2010/main" val="750441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Preparation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Collector verifies ID</a:t>
            </a:r>
          </a:p>
          <a:p>
            <a:r>
              <a:rPr lang="en-US" dirty="0" smtClean="0"/>
              <a:t>Show back of form</a:t>
            </a:r>
          </a:p>
          <a:p>
            <a:r>
              <a:rPr lang="en-US" dirty="0" smtClean="0"/>
              <a:t>Remove outer garments</a:t>
            </a:r>
          </a:p>
          <a:p>
            <a:r>
              <a:rPr lang="en-US" dirty="0" smtClean="0"/>
              <a:t>Keep wallet/cash</a:t>
            </a:r>
          </a:p>
          <a:p>
            <a:r>
              <a:rPr lang="en-US" dirty="0" smtClean="0"/>
              <a:t>Empty pockets</a:t>
            </a:r>
          </a:p>
        </p:txBody>
      </p:sp>
    </p:spTree>
    <p:extLst>
      <p:ext uri="{BB962C8B-B14F-4D97-AF65-F5344CB8AC3E}">
        <p14:creationId xmlns:p14="http://schemas.microsoft.com/office/powerpoint/2010/main" val="39242331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4E2A8BF-8299-41C4-86E3-58882CC44DC5}" type="slidenum">
              <a:rPr lang="en-US"/>
              <a:pPr>
                <a:defRPr/>
              </a:pPr>
              <a:t>12</a:t>
            </a:fld>
            <a:endParaRPr lang="en-US"/>
          </a:p>
        </p:txBody>
      </p:sp>
      <p:sp>
        <p:nvSpPr>
          <p:cNvPr id="2765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mtClean="0"/>
              <a:t>Previous Employer Record Checks</a:t>
            </a:r>
          </a:p>
        </p:txBody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 smtClean="0"/>
              <a:t>As a potential employer, you must 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/>
              <a:t>obtain signed consent from applicants to drug testing information from previous two years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/>
              <a:t>ask the applicant whether he/she has tested positive or refused to test within the last two years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/>
              <a:t>only allow employees who provide consent to perform safety-sensitive functions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/>
              <a:t>contact previous employers -- written consent for the release must accompany the request</a:t>
            </a:r>
          </a:p>
          <a:p>
            <a:pPr lvl="1">
              <a:lnSpc>
                <a:spcPct val="90000"/>
              </a:lnSpc>
              <a:buFontTx/>
              <a:buNone/>
            </a:pPr>
            <a:endParaRPr lang="en-US" sz="2400" dirty="0" smtClean="0"/>
          </a:p>
          <a:p>
            <a:pPr lvl="1">
              <a:lnSpc>
                <a:spcPct val="90000"/>
              </a:lnSpc>
              <a:buFontTx/>
              <a:buNone/>
            </a:pPr>
            <a:r>
              <a:rPr lang="en-US" sz="2000" dirty="0" smtClean="0"/>
              <a:t>Q:  Does this apply to other DOT agencies?</a:t>
            </a:r>
          </a:p>
          <a:p>
            <a:pPr lvl="1">
              <a:lnSpc>
                <a:spcPct val="90000"/>
              </a:lnSpc>
              <a:buFontTx/>
              <a:buNone/>
            </a:pPr>
            <a:endParaRPr lang="en-US" sz="2000" dirty="0" smtClean="0"/>
          </a:p>
          <a:p>
            <a:pPr lvl="1">
              <a:lnSpc>
                <a:spcPct val="90000"/>
              </a:lnSpc>
            </a:pP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396684247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Step 1</a:t>
            </a:r>
            <a:endParaRPr lang="en-US" dirty="0"/>
          </a:p>
        </p:txBody>
      </p:sp>
      <p:pic>
        <p:nvPicPr>
          <p:cNvPr id="1024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3" y="1819275"/>
            <a:ext cx="8143875" cy="321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2905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Pre-specimen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Wash hands</a:t>
            </a:r>
          </a:p>
          <a:p>
            <a:endParaRPr lang="en-US" dirty="0" smtClean="0"/>
          </a:p>
          <a:p>
            <a:r>
              <a:rPr lang="en-US" dirty="0" smtClean="0"/>
              <a:t>Select container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7925962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Collector Initiates Specimen Collection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828800"/>
            <a:ext cx="6648096" cy="3813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224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donor accepts the container, enters the enclosure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Reasonable time limit is given</a:t>
            </a:r>
          </a:p>
          <a:p>
            <a:endParaRPr lang="en-US" dirty="0"/>
          </a:p>
          <a:p>
            <a:r>
              <a:rPr lang="en-US" dirty="0" smtClean="0"/>
              <a:t>Minimal auditory monitoring allowed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5591313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Enclosure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The over-arching concern is a donor’s ability to dispose of or conceal paraphernalia brought into the enclosure </a:t>
            </a:r>
          </a:p>
          <a:p>
            <a:r>
              <a:rPr lang="en-US" dirty="0" smtClean="0"/>
              <a:t>Hiding places for small objects are a concern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1472995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Common Areas Where Inspectors Find Paraphernalia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Under the sink</a:t>
            </a:r>
          </a:p>
          <a:p>
            <a:r>
              <a:rPr lang="en-US" dirty="0" smtClean="0"/>
              <a:t>In ceiling tiles</a:t>
            </a:r>
          </a:p>
          <a:p>
            <a:r>
              <a:rPr lang="en-US" dirty="0" smtClean="0"/>
              <a:t>In trashcan</a:t>
            </a:r>
          </a:p>
          <a:p>
            <a:r>
              <a:rPr lang="en-US" dirty="0" smtClean="0"/>
              <a:t>On shelves</a:t>
            </a:r>
          </a:p>
          <a:p>
            <a:r>
              <a:rPr lang="en-US" dirty="0" smtClean="0"/>
              <a:t>Cabinets and cupboards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1663000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Step 2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676400"/>
            <a:ext cx="8235696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182" y="3962400"/>
            <a:ext cx="8235696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8732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Step 3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2514600"/>
            <a:ext cx="8229600" cy="361156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“STEP 3: Collector affixes bottle seal(s) to bottle(s).  Collector dates seal(s).  Donor initials seal(s). Donor completes Step 5 on Copy 2 (MRO Copy)”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i="1" dirty="0" smtClean="0"/>
              <a:t>*Step 3 REQUIRES that the collector proceed to Step 5 on Copy 2</a:t>
            </a:r>
            <a:endParaRPr lang="en-US" i="1" dirty="0"/>
          </a:p>
        </p:txBody>
      </p:sp>
      <p:pic>
        <p:nvPicPr>
          <p:cNvPr id="8194" name="Picture 2" descr="C:\Users\ggilpatrick\Desktop\IMAG2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560337"/>
            <a:ext cx="7153163" cy="536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3708212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Step 3: Four Parts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rabicPeriod"/>
            </a:pPr>
            <a:r>
              <a:rPr lang="en-US" dirty="0" smtClean="0"/>
              <a:t>Collector affixes bottle seals</a:t>
            </a:r>
          </a:p>
          <a:p>
            <a:pPr marL="514350" indent="-514350">
              <a:buAutoNum type="arabicPeriod"/>
            </a:pPr>
            <a:r>
              <a:rPr lang="en-US" dirty="0" smtClean="0"/>
              <a:t>Collector dates bottle seals</a:t>
            </a:r>
          </a:p>
          <a:p>
            <a:pPr marL="514350" indent="-514350">
              <a:buAutoNum type="arabicPeriod"/>
            </a:pPr>
            <a:r>
              <a:rPr lang="en-US" dirty="0" smtClean="0"/>
              <a:t>Donor initials bottle seals (then folds Copy 1 over to reveal Copy 2)</a:t>
            </a:r>
            <a:endParaRPr lang="en-US" dirty="0"/>
          </a:p>
          <a:p>
            <a:pPr marL="514350" indent="-514350">
              <a:buAutoNum type="arabicPeriod"/>
            </a:pPr>
            <a:r>
              <a:rPr lang="en-US" dirty="0" smtClean="0"/>
              <a:t>Donor completes Step 5 on Copy 2 (MRO Copy)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7458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Step 3: Part 1</a:t>
            </a:r>
            <a:br>
              <a:rPr lang="en-US" dirty="0" smtClean="0"/>
            </a:br>
            <a:r>
              <a:rPr lang="en-US" dirty="0" smtClean="0"/>
              <a:t>Bottles A and B</a:t>
            </a:r>
            <a:endParaRPr lang="en-US" dirty="0"/>
          </a:p>
        </p:txBody>
      </p:sp>
      <p:pic>
        <p:nvPicPr>
          <p:cNvPr id="7170" name="Picture 2" descr="C:\Users\ggilpatrick\Desktop\Bottle 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752600"/>
            <a:ext cx="7400344" cy="4425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3609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5E3FBB-60EF-4B48-A6DC-0CFB8DC9FDFB}" type="slidenum">
              <a:rPr lang="en-US"/>
              <a:pPr>
                <a:defRPr/>
              </a:pPr>
              <a:t>13</a:t>
            </a:fld>
            <a:endParaRPr lang="en-US"/>
          </a:p>
        </p:txBody>
      </p:sp>
      <p:sp>
        <p:nvSpPr>
          <p:cNvPr id="36867" name="Rectangle 2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en-US" smtClean="0"/>
              <a:t>Information to Request from Previous Employers</a:t>
            </a:r>
          </a:p>
        </p:txBody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Alcohol test results higher than 0.04</a:t>
            </a:r>
          </a:p>
          <a:p>
            <a:r>
              <a:rPr lang="en-US" dirty="0" smtClean="0"/>
              <a:t>Verified positive drug tests</a:t>
            </a:r>
          </a:p>
          <a:p>
            <a:r>
              <a:rPr lang="en-US" dirty="0" smtClean="0"/>
              <a:t>Test refusals</a:t>
            </a:r>
          </a:p>
          <a:p>
            <a:r>
              <a:rPr lang="en-US" dirty="0" smtClean="0"/>
              <a:t>Other violations of the DOT regulations</a:t>
            </a:r>
          </a:p>
          <a:p>
            <a:r>
              <a:rPr lang="en-US" dirty="0" smtClean="0"/>
              <a:t>If appropriate, documentation of successful completion of return-to-duty process.</a:t>
            </a:r>
          </a:p>
        </p:txBody>
      </p:sp>
    </p:spTree>
    <p:extLst>
      <p:ext uri="{BB962C8B-B14F-4D97-AF65-F5344CB8AC3E}">
        <p14:creationId xmlns:p14="http://schemas.microsoft.com/office/powerpoint/2010/main" val="171543934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Step 3: Part 2</a:t>
            </a:r>
            <a:br>
              <a:rPr lang="en-US" dirty="0" smtClean="0"/>
            </a:br>
            <a:r>
              <a:rPr lang="en-US" dirty="0" smtClean="0"/>
              <a:t>Collector Writes Date</a:t>
            </a:r>
            <a:endParaRPr lang="en-US" dirty="0"/>
          </a:p>
        </p:txBody>
      </p:sp>
      <p:pic>
        <p:nvPicPr>
          <p:cNvPr id="8194" name="Picture 2" descr="C:\Users\ggilpatrick\Desktop\IMAG159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691" y="1752600"/>
            <a:ext cx="7395247" cy="442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8114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Step 3: Part 3</a:t>
            </a:r>
            <a:br>
              <a:rPr lang="en-US" dirty="0" smtClean="0"/>
            </a:br>
            <a:r>
              <a:rPr lang="en-US" dirty="0" smtClean="0"/>
              <a:t>Donor Writes Initials</a:t>
            </a:r>
            <a:endParaRPr lang="en-US" dirty="0"/>
          </a:p>
        </p:txBody>
      </p:sp>
      <p:pic>
        <p:nvPicPr>
          <p:cNvPr id="9218" name="Picture 2" descr="C:\Users\ggilpatrick\Desktop\IMAG159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676400"/>
            <a:ext cx="7400344" cy="4425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2412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Step 3: Part 4</a:t>
            </a:r>
            <a:br>
              <a:rPr lang="en-US" dirty="0" smtClean="0"/>
            </a:br>
            <a:r>
              <a:rPr lang="en-US" dirty="0" smtClean="0"/>
              <a:t>Collector Folds Top Copy Away, Donor Completes Step 5</a:t>
            </a:r>
            <a:endParaRPr lang="en-US" dirty="0"/>
          </a:p>
        </p:txBody>
      </p:sp>
      <p:pic>
        <p:nvPicPr>
          <p:cNvPr id="10242" name="Picture 2" descr="C:\Users\ggilpatrick\Desktop\IMAG159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381042"/>
            <a:ext cx="6375916" cy="3813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3663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Step 5</a:t>
            </a:r>
            <a:endParaRPr lang="en-US" dirty="0"/>
          </a:p>
        </p:txBody>
      </p:sp>
      <p:pic>
        <p:nvPicPr>
          <p:cNvPr id="11266" name="Picture 2" descr="C:\Users\ggilpatrick\Desktop\Step 5 Copy 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86000"/>
            <a:ext cx="841679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7790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Step 4 (After Step 5)</a:t>
            </a:r>
            <a:endParaRPr lang="en-US" dirty="0"/>
          </a:p>
        </p:txBody>
      </p:sp>
      <p:pic>
        <p:nvPicPr>
          <p:cNvPr id="1013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447800"/>
            <a:ext cx="6086475" cy="465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5729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Step 4</a:t>
            </a:r>
            <a:endParaRPr lang="en-US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133600"/>
            <a:ext cx="8395315" cy="236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6661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Completion</a:t>
            </a:r>
            <a:endParaRPr lang="en-US" dirty="0"/>
          </a:p>
        </p:txBody>
      </p:sp>
      <p:pic>
        <p:nvPicPr>
          <p:cNvPr id="16386" name="Picture 2" descr="C:\Users\ggilpatrick\Desktop\Sort\ADAPT Presentations\655 Seminar Images of Collection Process\IMAG16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524000"/>
            <a:ext cx="7897320" cy="4722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1202694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Distribution of Forms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57921323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1617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Typical Method of Distribution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3387231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28382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FECE4B-00A1-4A42-8CAD-FB99FB351CD3}" type="slidenum">
              <a:rPr lang="en-US"/>
              <a:pPr>
                <a:defRPr/>
              </a:pPr>
              <a:t>139</a:t>
            </a:fld>
            <a:endParaRPr lang="en-US"/>
          </a:p>
        </p:txBody>
      </p:sp>
      <p:pic>
        <p:nvPicPr>
          <p:cNvPr id="32771" name="Picture 2" descr="The image “file:///C:/Documents%20and%20Settings/Administrator/Desktop/CCF3.JPG” cannot be displayed, because it contains errors."/>
          <p:cNvPicPr>
            <a:picLocks noChangeAspect="1" noChangeArrowheads="1"/>
          </p:cNvPicPr>
          <p:nvPr/>
        </p:nvPicPr>
        <p:blipFill>
          <a:blip r:embed="rId3" cstate="print"/>
          <a:srcRect l="6520" t="6250" r="8727" b="16251"/>
          <a:stretch>
            <a:fillRect/>
          </a:stretch>
        </p:blipFill>
        <p:spPr bwMode="auto">
          <a:xfrm>
            <a:off x="3657600" y="228600"/>
            <a:ext cx="5199063" cy="6199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2" name="Rectangle 3"/>
          <p:cNvSpPr>
            <a:spLocks noChangeArrowheads="1"/>
          </p:cNvSpPr>
          <p:nvPr/>
        </p:nvSpPr>
        <p:spPr bwMode="auto">
          <a:xfrm>
            <a:off x="6248400" y="533400"/>
            <a:ext cx="25908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</a:pPr>
            <a:endParaRPr lang="en-US" sz="3200">
              <a:latin typeface="Lucida Sans Unicode" pitchFamily="34" charset="0"/>
            </a:endParaRPr>
          </a:p>
        </p:txBody>
      </p:sp>
      <p:pic>
        <p:nvPicPr>
          <p:cNvPr id="32773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1574800"/>
            <a:ext cx="5562600" cy="499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4" name="Rectangle 5"/>
          <p:cNvSpPr>
            <a:spLocks noChangeArrowheads="1"/>
          </p:cNvSpPr>
          <p:nvPr/>
        </p:nvSpPr>
        <p:spPr bwMode="auto">
          <a:xfrm>
            <a:off x="6400800" y="685800"/>
            <a:ext cx="25908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</a:pPr>
            <a:endParaRPr lang="en-US" sz="3200">
              <a:latin typeface="Lucida Sans Unicode" pitchFamily="34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5715000" y="2743200"/>
            <a:ext cx="2667000" cy="213360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5638800" y="5791200"/>
            <a:ext cx="2743200" cy="53340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8819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AB623D-FDB1-4643-8383-CCD897BDCEFB}" type="slidenum">
              <a:rPr lang="en-US"/>
              <a:pPr>
                <a:defRPr/>
              </a:pPr>
              <a:t>14</a:t>
            </a:fld>
            <a:endParaRPr lang="en-US"/>
          </a:p>
        </p:txBody>
      </p:sp>
      <p:sp>
        <p:nvSpPr>
          <p:cNvPr id="37891" name="Rectangle 2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en-US" smtClean="0"/>
              <a:t>Previous Employer Record Checks (Cont.)</a:t>
            </a:r>
          </a:p>
        </p:txBody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Document good faith effort</a:t>
            </a:r>
          </a:p>
          <a:p>
            <a:pPr lvl="1">
              <a:buFontTx/>
              <a:buNone/>
            </a:pPr>
            <a:r>
              <a:rPr lang="en-US" dirty="0" smtClean="0"/>
              <a:t>Q: What is a “good-faith effort”?</a:t>
            </a:r>
          </a:p>
          <a:p>
            <a:endParaRPr lang="en-US" dirty="0" smtClean="0"/>
          </a:p>
          <a:p>
            <a:r>
              <a:rPr lang="en-US" dirty="0" smtClean="0"/>
              <a:t>Review information received from previous employers </a:t>
            </a:r>
          </a:p>
          <a:p>
            <a:pPr lvl="1"/>
            <a:r>
              <a:rPr lang="en-US" dirty="0" smtClean="0"/>
              <a:t>30 day clock for results starts, but employee may begin safety-sensitive duties</a:t>
            </a:r>
          </a:p>
          <a:p>
            <a:pPr>
              <a:buFontTx/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88535909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C:\Users\ggilpatrick\Desktop\ConnDOT Seminar\IMAG288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914400"/>
            <a:ext cx="8234239" cy="4641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596210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ggilpatrick\Desktop\ConnDOT Seminar\IMAG289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914400"/>
            <a:ext cx="8245502" cy="464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1538591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ggilpatrick\Desktop\ConnDOT Seminar\IMAG289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325" y="838200"/>
            <a:ext cx="8458202" cy="4768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8875755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ggilpatrick\Desktop\ConnDOT Seminar\IMAG289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838200"/>
            <a:ext cx="8380675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4336486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ggilpatrick\Desktop\ConnDOT Seminar\IMAG289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09600"/>
            <a:ext cx="8515846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5082488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ggilpatrick\Desktop\ConnDOT Seminar\IMAG289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762000"/>
            <a:ext cx="8313753" cy="4686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595135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MIS Reporting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6678893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0952FF-DA68-421B-8E5D-AB63B31704D7}" type="slidenum">
              <a:rPr lang="en-US"/>
              <a:pPr>
                <a:defRPr/>
              </a:pPr>
              <a:t>147</a:t>
            </a:fld>
            <a:endParaRPr lang="en-US"/>
          </a:p>
        </p:txBody>
      </p:sp>
      <p:sp>
        <p:nvSpPr>
          <p:cNvPr id="778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MIS Questions?</a:t>
            </a:r>
          </a:p>
        </p:txBody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 eaLnBrk="1" hangingPunct="1">
              <a:buFontTx/>
              <a:buNone/>
            </a:pPr>
            <a:r>
              <a:rPr lang="en-US" dirty="0" smtClean="0"/>
              <a:t>We have a HOTLINE</a:t>
            </a:r>
          </a:p>
          <a:p>
            <a:pPr algn="ctr" eaLnBrk="1" hangingPunct="1">
              <a:buFontTx/>
              <a:buNone/>
            </a:pPr>
            <a:endParaRPr lang="en-US" dirty="0" smtClean="0"/>
          </a:p>
          <a:p>
            <a:pPr algn="ctr" eaLnBrk="1" hangingPunct="1">
              <a:buFontTx/>
              <a:buNone/>
            </a:pPr>
            <a:r>
              <a:rPr lang="en-US" dirty="0" smtClean="0"/>
              <a:t>Call:  617-494-6336</a:t>
            </a:r>
          </a:p>
          <a:p>
            <a:pPr algn="ctr" eaLnBrk="1" hangingPunct="1">
              <a:buFontTx/>
              <a:buNone/>
            </a:pPr>
            <a:endParaRPr lang="en-US" dirty="0" smtClean="0"/>
          </a:p>
          <a:p>
            <a:pPr algn="ctr" eaLnBrk="1" hangingPunct="1">
              <a:buFontTx/>
              <a:buNone/>
            </a:pPr>
            <a:r>
              <a:rPr lang="en-US" dirty="0" smtClean="0"/>
              <a:t>Or email:</a:t>
            </a:r>
          </a:p>
          <a:p>
            <a:pPr algn="ctr" eaLnBrk="1" hangingPunct="1">
              <a:buFontTx/>
              <a:buNone/>
            </a:pPr>
            <a:r>
              <a:rPr lang="en-US" dirty="0" smtClean="0"/>
              <a:t>FTA.DAMIS@DOT.GOV</a:t>
            </a:r>
          </a:p>
          <a:p>
            <a:pPr algn="ctr"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072922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5BC672-1BF8-456C-B35D-D98DC8564175}" type="slidenum">
              <a:rPr lang="en-US"/>
              <a:pPr>
                <a:defRPr/>
              </a:pPr>
              <a:t>148</a:t>
            </a:fld>
            <a:endParaRPr lang="en-US"/>
          </a:p>
        </p:txBody>
      </p:sp>
      <p:sp>
        <p:nvSpPr>
          <p:cNvPr id="7885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smtClean="0"/>
              <a:t>MIS – FTA Reporting</a:t>
            </a:r>
            <a:r>
              <a:rPr lang="en-US" smtClean="0">
                <a:latin typeface="Arial" charset="0"/>
              </a:rPr>
              <a:t> </a:t>
            </a:r>
            <a:r>
              <a:rPr lang="en-US" smtClean="0"/>
              <a:t>Requirements</a:t>
            </a:r>
          </a:p>
        </p:txBody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1905000"/>
            <a:ext cx="7620000" cy="4572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mtClean="0"/>
              <a:t>Prepare and maintain summary of results</a:t>
            </a:r>
          </a:p>
          <a:p>
            <a:pPr eaLnBrk="1" hangingPunct="1">
              <a:lnSpc>
                <a:spcPct val="90000"/>
              </a:lnSpc>
            </a:pPr>
            <a:endParaRPr lang="en-US" smtClean="0"/>
          </a:p>
          <a:p>
            <a:pPr eaLnBrk="1" hangingPunct="1">
              <a:lnSpc>
                <a:spcPct val="90000"/>
              </a:lnSpc>
            </a:pPr>
            <a:r>
              <a:rPr lang="en-US" smtClean="0"/>
              <a:t> Submit results to FTA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/>
              <a:t>When requested (e.g., annual reporting, audit, triennial review, etc.)</a:t>
            </a:r>
          </a:p>
          <a:p>
            <a:pPr lvl="1" eaLnBrk="1" hangingPunct="1">
              <a:lnSpc>
                <a:spcPct val="90000"/>
              </a:lnSpc>
            </a:pPr>
            <a:endParaRPr lang="en-US" smtClean="0"/>
          </a:p>
          <a:p>
            <a:pPr eaLnBrk="1" hangingPunct="1">
              <a:lnSpc>
                <a:spcPct val="90000"/>
              </a:lnSpc>
            </a:pPr>
            <a:r>
              <a:rPr lang="en-US" smtClean="0"/>
              <a:t>Ensure accuracy and timeliness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/>
              <a:t>Grantees -&gt; contractors, subrecipients, consortiums, TPA, etc.</a:t>
            </a:r>
          </a:p>
          <a:p>
            <a:pPr lvl="1" eaLnBrk="1" hangingPunct="1">
              <a:lnSpc>
                <a:spcPct val="90000"/>
              </a:lnSpc>
            </a:pP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222551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6C9E75-B5E6-49A0-94A1-4350358D0740}" type="slidenum">
              <a:rPr lang="en-US"/>
              <a:pPr>
                <a:defRPr/>
              </a:pPr>
              <a:t>149</a:t>
            </a:fld>
            <a:endParaRPr lang="en-US"/>
          </a:p>
        </p:txBody>
      </p:sp>
      <p:sp>
        <p:nvSpPr>
          <p:cNvPr id="7987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Reporting Responsibilities</a:t>
            </a:r>
          </a:p>
        </p:txBody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990600" lvl="1" indent="-533400" eaLnBrk="1" hangingPunct="1">
              <a:lnSpc>
                <a:spcPct val="90000"/>
              </a:lnSpc>
            </a:pPr>
            <a:r>
              <a:rPr lang="en-US" sz="2400" smtClean="0"/>
              <a:t>State DOT’s</a:t>
            </a:r>
          </a:p>
          <a:p>
            <a:pPr marL="1371600" lvl="2" indent="-457200" eaLnBrk="1" hangingPunct="1">
              <a:lnSpc>
                <a:spcPct val="90000"/>
              </a:lnSpc>
            </a:pPr>
            <a:r>
              <a:rPr lang="en-US" sz="2000" smtClean="0"/>
              <a:t>Receive correspondence from FTA, distribute reporting materials to their subrecipients and contractors</a:t>
            </a:r>
          </a:p>
          <a:p>
            <a:pPr marL="1371600" lvl="2" indent="-457200" eaLnBrk="1" hangingPunct="1">
              <a:lnSpc>
                <a:spcPct val="90000"/>
              </a:lnSpc>
            </a:pPr>
            <a:r>
              <a:rPr lang="en-US" sz="2000" smtClean="0"/>
              <a:t>Pass through agencies such as MPO’s, county governments etc. need to report. They should “zero out” a report to indicate they are a pass-through.</a:t>
            </a:r>
          </a:p>
          <a:p>
            <a:pPr marL="1371600" lvl="2" indent="-457200" eaLnBrk="1" hangingPunct="1">
              <a:lnSpc>
                <a:spcPct val="90000"/>
              </a:lnSpc>
            </a:pPr>
            <a:endParaRPr lang="en-US" sz="2000" smtClean="0"/>
          </a:p>
          <a:p>
            <a:pPr marL="990600" lvl="1" indent="-533400" eaLnBrk="1" hangingPunct="1">
              <a:lnSpc>
                <a:spcPct val="90000"/>
              </a:lnSpc>
            </a:pPr>
            <a:r>
              <a:rPr lang="en-US" sz="2400" smtClean="0"/>
              <a:t>Direct Grantee (Non State Dot’s)</a:t>
            </a:r>
          </a:p>
          <a:p>
            <a:pPr marL="1371600" lvl="2" indent="-457200" eaLnBrk="1" hangingPunct="1">
              <a:lnSpc>
                <a:spcPct val="90000"/>
              </a:lnSpc>
            </a:pPr>
            <a:r>
              <a:rPr lang="en-US" sz="2000" smtClean="0"/>
              <a:t>Receive correspondence from FTA, distribute reporting materials to their contractors</a:t>
            </a:r>
          </a:p>
          <a:p>
            <a:pPr marL="1371600" lvl="2" indent="-457200" eaLnBrk="1" hangingPunct="1">
              <a:lnSpc>
                <a:spcPct val="90000"/>
              </a:lnSpc>
            </a:pPr>
            <a:r>
              <a:rPr lang="en-US" sz="2000" smtClean="0"/>
              <a:t>Need to “zero-out” a report if you are a pass through grantee that contracts out safety sensitive operations</a:t>
            </a:r>
          </a:p>
          <a:p>
            <a:pPr marL="990600" lvl="1" indent="-533400" eaLnBrk="1" hangingPunct="1">
              <a:lnSpc>
                <a:spcPct val="90000"/>
              </a:lnSpc>
            </a:pPr>
            <a:endParaRPr lang="en-US" sz="2400" smtClean="0">
              <a:latin typeface="Arial" charset="0"/>
            </a:endParaRPr>
          </a:p>
          <a:p>
            <a:pPr marL="1371600" lvl="2" indent="-457200" eaLnBrk="1" hangingPunct="1">
              <a:lnSpc>
                <a:spcPct val="90000"/>
              </a:lnSpc>
            </a:pPr>
            <a:endParaRPr lang="en-US" sz="2000" smtClean="0">
              <a:latin typeface="Arial" charset="0"/>
            </a:endParaRPr>
          </a:p>
          <a:p>
            <a:pPr marL="1371600" lvl="2" indent="-457200" eaLnBrk="1" hangingPunct="1">
              <a:lnSpc>
                <a:spcPct val="90000"/>
              </a:lnSpc>
            </a:pPr>
            <a:endParaRPr lang="en-US" sz="2000" smtClean="0">
              <a:latin typeface="Arial" charset="0"/>
            </a:endParaRPr>
          </a:p>
          <a:p>
            <a:pPr marL="1371600" lvl="2" indent="-457200" eaLnBrk="1" hangingPunct="1">
              <a:lnSpc>
                <a:spcPct val="90000"/>
              </a:lnSpc>
            </a:pPr>
            <a:endParaRPr lang="en-US" sz="2000" smtClean="0">
              <a:latin typeface="Arial" charset="0"/>
            </a:endParaRPr>
          </a:p>
          <a:p>
            <a:pPr marL="1371600" lvl="2" indent="-457200" eaLnBrk="1" hangingPunct="1">
              <a:lnSpc>
                <a:spcPct val="90000"/>
              </a:lnSpc>
            </a:pPr>
            <a:endParaRPr lang="en-US" sz="200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4185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FBAAFC-CCC5-4124-84E9-FC1F1A81E0FF}" type="slidenum">
              <a:rPr lang="en-US"/>
              <a:pPr>
                <a:defRPr/>
              </a:pPr>
              <a:t>15</a:t>
            </a:fld>
            <a:endParaRPr lang="en-US"/>
          </a:p>
        </p:txBody>
      </p:sp>
      <p:sp>
        <p:nvSpPr>
          <p:cNvPr id="38915" name="Rectangle 2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en-US" dirty="0" smtClean="0"/>
              <a:t>Pre-Employment Testing Following Leave:</a:t>
            </a:r>
          </a:p>
        </p:txBody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609600" indent="-609600"/>
            <a:endParaRPr lang="en-US" dirty="0" smtClean="0"/>
          </a:p>
          <a:p>
            <a:pPr marL="609600" indent="-609600"/>
            <a:r>
              <a:rPr lang="en-US" dirty="0" smtClean="0"/>
              <a:t>Do not confuse </a:t>
            </a:r>
            <a:r>
              <a:rPr lang="en-US" b="1" dirty="0" smtClean="0"/>
              <a:t>Return-to-Duty</a:t>
            </a:r>
            <a:r>
              <a:rPr lang="en-US" dirty="0" smtClean="0"/>
              <a:t> testing with </a:t>
            </a:r>
            <a:r>
              <a:rPr lang="en-US" b="1" dirty="0" smtClean="0"/>
              <a:t>Pre-Employment</a:t>
            </a:r>
            <a:r>
              <a:rPr lang="en-US" dirty="0" smtClean="0"/>
              <a:t> Testing</a:t>
            </a:r>
          </a:p>
          <a:p>
            <a:pPr marL="609600" indent="-609600"/>
            <a:endParaRPr lang="en-US" dirty="0"/>
          </a:p>
          <a:p>
            <a:pPr marL="609600" indent="-609600"/>
            <a:r>
              <a:rPr lang="en-US" dirty="0" smtClean="0"/>
              <a:t>Do NOT let collection site confuse these tests</a:t>
            </a:r>
          </a:p>
          <a:p>
            <a:pPr marL="609600" indent="-609600"/>
            <a:endParaRPr lang="en-US" dirty="0"/>
          </a:p>
          <a:p>
            <a:pPr marL="400050" lvl="1" indent="0" algn="ctr">
              <a:buNone/>
            </a:pPr>
            <a:r>
              <a:rPr lang="en-US" dirty="0" smtClean="0"/>
              <a:t>ALL return-to-duty tests are preceded by a positive/refusal result</a:t>
            </a:r>
          </a:p>
          <a:p>
            <a:pPr marL="609600" indent="-609600"/>
            <a:endParaRPr lang="en-US" dirty="0"/>
          </a:p>
          <a:p>
            <a:pPr marL="609600" indent="-609600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10354832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4A0538-B4F8-4663-9BC5-7C669E413AAF}" type="slidenum">
              <a:rPr lang="en-US"/>
              <a:pPr>
                <a:defRPr/>
              </a:pPr>
              <a:t>150</a:t>
            </a:fld>
            <a:endParaRPr lang="en-US"/>
          </a:p>
        </p:txBody>
      </p:sp>
      <p:sp>
        <p:nvSpPr>
          <p:cNvPr id="808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smtClean="0"/>
              <a:t>MIS - Multi-Modal</a:t>
            </a:r>
          </a:p>
        </p:txBody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6800" y="1752600"/>
            <a:ext cx="7620000" cy="3810000"/>
          </a:xfrm>
        </p:spPr>
        <p:txBody>
          <a:bodyPr/>
          <a:lstStyle/>
          <a:p>
            <a:pPr eaLnBrk="1" hangingPunct="1"/>
            <a:r>
              <a:rPr lang="en-US" smtClean="0"/>
              <a:t>When an employer is regulated by multiple DOT agencies – but employees perform duties regulated by a</a:t>
            </a:r>
            <a:r>
              <a:rPr lang="en-US" i="1" smtClean="0"/>
              <a:t> single</a:t>
            </a:r>
            <a:r>
              <a:rPr lang="en-US" smtClean="0"/>
              <a:t> DOT agency</a:t>
            </a:r>
          </a:p>
          <a:p>
            <a:pPr eaLnBrk="1" hangingPunct="1">
              <a:buFontTx/>
              <a:buNone/>
            </a:pPr>
            <a:endParaRPr lang="en-US" smtClean="0"/>
          </a:p>
          <a:p>
            <a:pPr lvl="1" eaLnBrk="1" hangingPunct="1"/>
            <a:r>
              <a:rPr lang="en-US" smtClean="0"/>
              <a:t>Submit separate agency specific MIS forms(s) </a:t>
            </a:r>
          </a:p>
          <a:p>
            <a:pPr lvl="1" eaLnBrk="1" hangingPunct="1"/>
            <a:r>
              <a:rPr lang="en-US" b="1" smtClean="0"/>
              <a:t>Do not double-report</a:t>
            </a:r>
          </a:p>
        </p:txBody>
      </p:sp>
    </p:spTree>
    <p:extLst>
      <p:ext uri="{BB962C8B-B14F-4D97-AF65-F5344CB8AC3E}">
        <p14:creationId xmlns:p14="http://schemas.microsoft.com/office/powerpoint/2010/main" val="2430013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B08697-6135-4751-B11C-D67D27B0C7F1}" type="slidenum">
              <a:rPr lang="en-US"/>
              <a:pPr>
                <a:defRPr/>
              </a:pPr>
              <a:t>151</a:t>
            </a:fld>
            <a:endParaRPr lang="en-US"/>
          </a:p>
        </p:txBody>
      </p:sp>
      <p:sp>
        <p:nvSpPr>
          <p:cNvPr id="8192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smtClean="0"/>
              <a:t>MIS - Multi-Modal</a:t>
            </a:r>
          </a:p>
        </p:txBody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6800" y="1752600"/>
            <a:ext cx="7620000" cy="3581400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2800" smtClean="0"/>
              <a:t>When an employer is regulated by multiple DOT agencies –  and employees perform duties regulated by </a:t>
            </a:r>
            <a:r>
              <a:rPr lang="en-US" sz="2800" i="1" smtClean="0"/>
              <a:t>multiple</a:t>
            </a:r>
            <a:r>
              <a:rPr lang="en-US" sz="2800" smtClean="0"/>
              <a:t> DOT agencies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2800" smtClean="0"/>
          </a:p>
          <a:p>
            <a:pPr lvl="1" eaLnBrk="1" hangingPunct="1">
              <a:lnSpc>
                <a:spcPct val="90000"/>
              </a:lnSpc>
            </a:pPr>
            <a:r>
              <a:rPr lang="en-US" sz="2400" smtClean="0"/>
              <a:t>Employees reported under DOT agency for which they are randomly tested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r>
              <a:rPr lang="en-US" sz="2400" smtClean="0"/>
              <a:t>    or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smtClean="0"/>
              <a:t>Employees reported under DOT agency for which majority of safety-sensitive duties are conducted</a:t>
            </a:r>
            <a:r>
              <a:rPr lang="en-US" sz="2000" smtClean="0">
                <a:latin typeface="Arial" charset="0"/>
              </a:rPr>
              <a:t>                                                  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400" smtClean="0">
                <a:latin typeface="Arial" charset="0"/>
              </a:rPr>
              <a:t> 			</a:t>
            </a:r>
          </a:p>
        </p:txBody>
      </p:sp>
    </p:spTree>
    <p:extLst>
      <p:ext uri="{BB962C8B-B14F-4D97-AF65-F5344CB8AC3E}">
        <p14:creationId xmlns:p14="http://schemas.microsoft.com/office/powerpoint/2010/main" val="1295609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5F7E7C-F1CF-4CF7-827E-7C8320E2BD44}" type="slidenum">
              <a:rPr lang="en-US"/>
              <a:pPr>
                <a:defRPr/>
              </a:pPr>
              <a:t>152</a:t>
            </a:fld>
            <a:endParaRPr lang="en-US"/>
          </a:p>
        </p:txBody>
      </p:sp>
      <p:sp>
        <p:nvSpPr>
          <p:cNvPr id="88067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 eaLnBrk="1" hangingPunct="1"/>
            <a:r>
              <a:rPr lang="en-US" smtClean="0"/>
              <a:t>MIS – Annual Reporting </a:t>
            </a:r>
            <a:br>
              <a:rPr lang="en-US" smtClean="0"/>
            </a:br>
            <a:r>
              <a:rPr lang="en-US" smtClean="0"/>
              <a:t>How to Submit</a:t>
            </a:r>
          </a:p>
        </p:txBody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dirty="0" smtClean="0">
                <a:cs typeface="Times New Roman" pitchFamily="18" charset="0"/>
              </a:rPr>
              <a:t>Internet-based online reporting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 smtClean="0">
                <a:cs typeface="Arial" charset="0"/>
                <a:hlinkClick r:id=""/>
              </a:rPr>
              <a:t>www.fta.dot.gov</a:t>
            </a:r>
            <a:endParaRPr lang="en-US" sz="2400" dirty="0" smtClean="0">
              <a:cs typeface="Arial" charset="0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sz="2400" dirty="0" smtClean="0">
                <a:cs typeface="Times New Roman" pitchFamily="18" charset="0"/>
              </a:rPr>
              <a:t>Select </a:t>
            </a:r>
            <a:r>
              <a:rPr lang="en-US" sz="2400" i="1" dirty="0" smtClean="0">
                <a:cs typeface="Times New Roman" pitchFamily="18" charset="0"/>
              </a:rPr>
              <a:t>Safety and Security </a:t>
            </a:r>
            <a:r>
              <a:rPr lang="en-US" sz="2400" dirty="0" smtClean="0">
                <a:cs typeface="Times New Roman" pitchFamily="18" charset="0"/>
              </a:rPr>
              <a:t>from the left column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 smtClean="0">
                <a:cs typeface="Times New Roman" pitchFamily="18" charset="0"/>
              </a:rPr>
              <a:t>Select </a:t>
            </a:r>
            <a:r>
              <a:rPr lang="en-US" sz="2400" i="1" dirty="0" smtClean="0">
                <a:cs typeface="Times New Roman" pitchFamily="18" charset="0"/>
              </a:rPr>
              <a:t>Drug and Alcohol</a:t>
            </a:r>
            <a:r>
              <a:rPr lang="en-US" sz="2400" dirty="0" smtClean="0">
                <a:cs typeface="Times New Roman" pitchFamily="18" charset="0"/>
              </a:rPr>
              <a:t> tab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/>
              <a:t>Select </a:t>
            </a:r>
            <a:r>
              <a:rPr lang="en-US" sz="2400" i="1" dirty="0"/>
              <a:t>Drug and Alcohol MIS Reporting </a:t>
            </a:r>
            <a:r>
              <a:rPr lang="en-US" sz="2400" dirty="0"/>
              <a:t>from the right </a:t>
            </a:r>
            <a:r>
              <a:rPr lang="en-US" sz="2400" dirty="0" smtClean="0"/>
              <a:t>column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 smtClean="0">
                <a:cs typeface="Times New Roman" pitchFamily="18" charset="0"/>
              </a:rPr>
              <a:t>Note:  Grantee provides User Id and Password for contractors/</a:t>
            </a:r>
            <a:r>
              <a:rPr lang="en-US" sz="2400" dirty="0" err="1" smtClean="0">
                <a:cs typeface="Times New Roman" pitchFamily="18" charset="0"/>
              </a:rPr>
              <a:t>subrecipients</a:t>
            </a:r>
            <a:endParaRPr lang="en-US" sz="2400" dirty="0" smtClean="0">
              <a:cs typeface="Times New Roman" pitchFamily="18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800" dirty="0" smtClean="0">
                <a:cs typeface="Times New Roman" pitchFamily="18" charset="0"/>
              </a:rPr>
              <a:t>New MIS Data Collection Form (paper)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 smtClean="0">
                <a:cs typeface="Times New Roman" pitchFamily="18" charset="0"/>
              </a:rPr>
              <a:t>FTA Drug and Alcohol MIS Project Office, DTS-781 Volpe Center, Cambridge, MA, 02142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endParaRPr lang="en-US" sz="2400" dirty="0" smtClean="0">
              <a:cs typeface="Times New Roman" pitchFamily="18" charset="0"/>
            </a:endParaRPr>
          </a:p>
          <a:p>
            <a:pPr lvl="1" eaLnBrk="1" hangingPunct="1">
              <a:lnSpc>
                <a:spcPct val="90000"/>
              </a:lnSpc>
              <a:buFontTx/>
              <a:buNone/>
            </a:pPr>
            <a:endParaRPr lang="en-US" sz="2400" i="1" dirty="0" smtClean="0">
              <a:cs typeface="Times New Roman" pitchFamily="18" charset="0"/>
            </a:endParaRPr>
          </a:p>
          <a:p>
            <a:pPr lvl="1" eaLnBrk="1" hangingPunct="1">
              <a:lnSpc>
                <a:spcPct val="90000"/>
              </a:lnSpc>
            </a:pPr>
            <a:endParaRPr lang="en-US" sz="2400" dirty="0" smtClean="0">
              <a:cs typeface="Times New Roman" pitchFamily="18" charset="0"/>
            </a:endParaRPr>
          </a:p>
          <a:p>
            <a:pPr eaLnBrk="1" hangingPunct="1">
              <a:lnSpc>
                <a:spcPct val="90000"/>
              </a:lnSpc>
            </a:pPr>
            <a:endParaRPr lang="en-US" sz="2800" i="1" dirty="0" smtClean="0">
              <a:latin typeface="Arial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1680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Vendors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Tips &amp; Red Flags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3381767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do you monitor vendors?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TPA</a:t>
            </a:r>
          </a:p>
          <a:p>
            <a:endParaRPr lang="en-US" dirty="0"/>
          </a:p>
          <a:p>
            <a:r>
              <a:rPr lang="en-US" dirty="0" smtClean="0"/>
              <a:t>MRO</a:t>
            </a:r>
          </a:p>
          <a:p>
            <a:endParaRPr lang="en-US" dirty="0"/>
          </a:p>
          <a:p>
            <a:r>
              <a:rPr lang="en-US" dirty="0" smtClean="0"/>
              <a:t>Collection Sites</a:t>
            </a:r>
          </a:p>
          <a:p>
            <a:endParaRPr lang="en-US" dirty="0"/>
          </a:p>
          <a:p>
            <a:r>
              <a:rPr lang="en-US" dirty="0" smtClean="0"/>
              <a:t>SAP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4802285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TPA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TIPS:</a:t>
            </a:r>
          </a:p>
          <a:p>
            <a:endParaRPr lang="en-US" dirty="0" smtClean="0"/>
          </a:p>
          <a:p>
            <a:r>
              <a:rPr lang="en-US" dirty="0" smtClean="0"/>
              <a:t>Remember that they work for you</a:t>
            </a:r>
          </a:p>
          <a:p>
            <a:endParaRPr lang="en-US" dirty="0" smtClean="0"/>
          </a:p>
          <a:p>
            <a:r>
              <a:rPr lang="en-US" dirty="0" smtClean="0"/>
              <a:t>Do not tolerate poor performance</a:t>
            </a:r>
          </a:p>
          <a:p>
            <a:endParaRPr lang="en-US" dirty="0" smtClean="0"/>
          </a:p>
          <a:p>
            <a:r>
              <a:rPr lang="en-US" dirty="0" smtClean="0"/>
              <a:t>Do not tolerate uncooperativeness</a:t>
            </a:r>
          </a:p>
          <a:p>
            <a:pPr marL="0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208050564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TPA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TIPS:</a:t>
            </a:r>
          </a:p>
          <a:p>
            <a:endParaRPr lang="en-US" dirty="0" smtClean="0"/>
          </a:p>
          <a:p>
            <a:r>
              <a:rPr lang="en-US" dirty="0" smtClean="0"/>
              <a:t>YOU dictate when/how selection lists arrive</a:t>
            </a:r>
          </a:p>
          <a:p>
            <a:endParaRPr lang="en-US" dirty="0"/>
          </a:p>
          <a:p>
            <a:r>
              <a:rPr lang="en-US" dirty="0" smtClean="0"/>
              <a:t>Don’t be a bad client: submit updated lists when requested by TPA</a:t>
            </a:r>
          </a:p>
          <a:p>
            <a:pPr marL="0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949737760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TPA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/>
              <a:t>TIPS:</a:t>
            </a:r>
          </a:p>
          <a:p>
            <a:endParaRPr lang="en-US" dirty="0" smtClean="0"/>
          </a:p>
          <a:p>
            <a:r>
              <a:rPr lang="en-US" dirty="0" smtClean="0"/>
              <a:t>Make CERTAIN that they understand the difference between modes: FTA vs. FMCSA, etc.</a:t>
            </a:r>
          </a:p>
          <a:p>
            <a:endParaRPr lang="en-US" dirty="0"/>
          </a:p>
          <a:p>
            <a:r>
              <a:rPr lang="en-US" dirty="0" smtClean="0"/>
              <a:t>Be clear about your expectations</a:t>
            </a:r>
          </a:p>
          <a:p>
            <a:pPr lvl="1"/>
            <a:r>
              <a:rPr lang="en-US" dirty="0" smtClean="0"/>
              <a:t>taking bids, drafting contracts, operating agreements</a:t>
            </a:r>
          </a:p>
          <a:p>
            <a:pPr marL="0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020816109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MRO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TIPS: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Ask the MRO if they personally contact donors to discuss test results</a:t>
            </a:r>
          </a:p>
          <a:p>
            <a:pPr lvl="1"/>
            <a:r>
              <a:rPr lang="en-US" dirty="0" smtClean="0"/>
              <a:t>Ask employees same if possible </a:t>
            </a:r>
          </a:p>
          <a:p>
            <a:endParaRPr lang="en-US" dirty="0" smtClean="0"/>
          </a:p>
          <a:p>
            <a:r>
              <a:rPr lang="en-US" dirty="0" smtClean="0"/>
              <a:t>Ensure that they are catching CCF mistakes</a:t>
            </a:r>
          </a:p>
          <a:p>
            <a:pPr lvl="1"/>
            <a:r>
              <a:rPr lang="en-US" dirty="0" smtClean="0"/>
              <a:t>Step 1D, Carbon shadows, incomplete sections</a:t>
            </a:r>
          </a:p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728660105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MRO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TIPS: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Ensure that their results forms are complete and accurate</a:t>
            </a:r>
          </a:p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1575605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68CDB8-CEB9-443F-A3C3-D281BA46DDA5}" type="slidenum">
              <a:rPr lang="en-US"/>
              <a:pPr>
                <a:defRPr/>
              </a:pPr>
              <a:t>16</a:t>
            </a:fld>
            <a:endParaRPr lang="en-US"/>
          </a:p>
        </p:txBody>
      </p:sp>
      <p:sp>
        <p:nvSpPr>
          <p:cNvPr id="3277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Pre-Employment Testing</a:t>
            </a:r>
          </a:p>
        </p:txBody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>
              <a:buFontTx/>
              <a:buNone/>
            </a:pPr>
            <a:r>
              <a:rPr lang="en-US" dirty="0" smtClean="0"/>
              <a:t>	</a:t>
            </a:r>
            <a:r>
              <a:rPr lang="en-US" sz="2400" dirty="0" smtClean="0"/>
              <a:t>No safety-sensitive duties for 90 or more days</a:t>
            </a:r>
          </a:p>
          <a:p>
            <a:pPr algn="ctr">
              <a:buFontTx/>
              <a:buNone/>
            </a:pPr>
            <a:r>
              <a:rPr lang="en-US" sz="2400" dirty="0" smtClean="0"/>
              <a:t>+</a:t>
            </a:r>
          </a:p>
          <a:p>
            <a:pPr algn="ctr">
              <a:buFontTx/>
              <a:buNone/>
            </a:pPr>
            <a:r>
              <a:rPr lang="en-US" sz="2400" dirty="0" smtClean="0"/>
              <a:t>Removal from the Random Testing Pool</a:t>
            </a:r>
          </a:p>
          <a:p>
            <a:pPr algn="ctr">
              <a:buFontTx/>
              <a:buNone/>
            </a:pPr>
            <a:r>
              <a:rPr lang="en-US" sz="2400" dirty="0" smtClean="0"/>
              <a:t>=</a:t>
            </a:r>
          </a:p>
          <a:p>
            <a:pPr algn="ctr">
              <a:buFontTx/>
              <a:buNone/>
            </a:pPr>
            <a:r>
              <a:rPr lang="en-US" sz="2400" b="1" dirty="0" smtClean="0"/>
              <a:t>Pre-Employment Test*</a:t>
            </a:r>
          </a:p>
          <a:p>
            <a:pPr>
              <a:buFontTx/>
              <a:buNone/>
            </a:pPr>
            <a:endParaRPr lang="en-US" sz="2400" b="1" dirty="0" smtClean="0"/>
          </a:p>
          <a:p>
            <a:pPr>
              <a:buFontTx/>
              <a:buNone/>
            </a:pPr>
            <a:endParaRPr lang="en-US" sz="2400" b="1" dirty="0" smtClean="0"/>
          </a:p>
          <a:p>
            <a:pPr>
              <a:buFontTx/>
              <a:buNone/>
            </a:pPr>
            <a:endParaRPr lang="en-US" sz="2400" b="1" dirty="0" smtClean="0"/>
          </a:p>
          <a:p>
            <a:pPr algn="ctr">
              <a:buFontTx/>
              <a:buNone/>
            </a:pPr>
            <a:r>
              <a:rPr lang="en-US" sz="2400" dirty="0" smtClean="0"/>
              <a:t>*NOT a Return to Duty Test (as assumed), but a “Pre-Duty”</a:t>
            </a:r>
            <a:endParaRPr lang="en-US" sz="2400" b="1" dirty="0" smtClean="0"/>
          </a:p>
          <a:p>
            <a:pPr>
              <a:buFontTx/>
              <a:buNone/>
            </a:pPr>
            <a:endParaRPr lang="en-US" sz="1800" b="1" dirty="0" smtClean="0"/>
          </a:p>
          <a:p>
            <a:pPr>
              <a:buFontTx/>
              <a:buNone/>
            </a:pPr>
            <a:endParaRPr lang="en-US" sz="2000" dirty="0" smtClean="0"/>
          </a:p>
        </p:txBody>
      </p:sp>
      <p:sp>
        <p:nvSpPr>
          <p:cNvPr id="5" name="5-Point Star 4"/>
          <p:cNvSpPr/>
          <p:nvPr/>
        </p:nvSpPr>
        <p:spPr>
          <a:xfrm>
            <a:off x="762000" y="533400"/>
            <a:ext cx="685800" cy="60960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410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Can You Monitor Forensically?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Completeness of the CCF</a:t>
            </a:r>
          </a:p>
          <a:p>
            <a:pPr lvl="1"/>
            <a:r>
              <a:rPr lang="en-US" dirty="0" smtClean="0"/>
              <a:t>Steps 1-5</a:t>
            </a:r>
          </a:p>
          <a:p>
            <a:r>
              <a:rPr lang="en-US" dirty="0" smtClean="0"/>
              <a:t>Step 3 (unless the form is a Quest form)</a:t>
            </a:r>
          </a:p>
          <a:p>
            <a:r>
              <a:rPr lang="en-US" dirty="0" smtClean="0"/>
              <a:t>Accuracy of the CCF</a:t>
            </a:r>
          </a:p>
          <a:p>
            <a:pPr lvl="1"/>
            <a:r>
              <a:rPr lang="en-US" dirty="0" smtClean="0"/>
              <a:t>Time, date, test type, testing authority</a:t>
            </a:r>
          </a:p>
          <a:p>
            <a:r>
              <a:rPr lang="en-US" dirty="0" smtClean="0"/>
              <a:t>Timeliness of the collection process</a:t>
            </a:r>
          </a:p>
          <a:p>
            <a:pPr lvl="1"/>
            <a:r>
              <a:rPr lang="en-US" dirty="0" smtClean="0"/>
              <a:t>Start-to-finish times and wait times</a:t>
            </a:r>
          </a:p>
          <a:p>
            <a:pPr marL="457200" lvl="1" indent="0">
              <a:buNone/>
            </a:pP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516497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 </a:t>
            </a:r>
            <a:r>
              <a:rPr lang="en-US" dirty="0" smtClean="0"/>
              <a:t>Can’t </a:t>
            </a:r>
            <a:r>
              <a:rPr lang="en-US" dirty="0"/>
              <a:t>You Monitor Forensically?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order in which the collection was performed</a:t>
            </a:r>
          </a:p>
          <a:p>
            <a:r>
              <a:rPr lang="en-US" dirty="0" smtClean="0"/>
              <a:t>The enclosure’s security</a:t>
            </a:r>
          </a:p>
          <a:p>
            <a:r>
              <a:rPr lang="en-US" dirty="0" smtClean="0"/>
              <a:t>The participation requirements/allowances of the donor</a:t>
            </a:r>
          </a:p>
          <a:p>
            <a:pPr lvl="1"/>
            <a:r>
              <a:rPr lang="en-US" dirty="0" smtClean="0"/>
              <a:t>Remove outer garments</a:t>
            </a:r>
          </a:p>
          <a:p>
            <a:pPr lvl="1"/>
            <a:r>
              <a:rPr lang="en-US" dirty="0" smtClean="0"/>
              <a:t>Pockets</a:t>
            </a:r>
          </a:p>
          <a:p>
            <a:pPr lvl="1"/>
            <a:r>
              <a:rPr lang="en-US" dirty="0" smtClean="0"/>
              <a:t>Wallet</a:t>
            </a:r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3053721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Corrections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Eliminating areas of concealment within the enclosure is the goal</a:t>
            </a:r>
          </a:p>
          <a:p>
            <a:r>
              <a:rPr lang="en-US" dirty="0" smtClean="0"/>
              <a:t>Ensuring the supervision of the donor is crucial</a:t>
            </a:r>
          </a:p>
          <a:p>
            <a:r>
              <a:rPr lang="en-US" dirty="0" smtClean="0"/>
              <a:t>Fatal flaws must be corrected by error correction training within 30 days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7297722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Collection Site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TIPS:</a:t>
            </a:r>
          </a:p>
          <a:p>
            <a:r>
              <a:rPr lang="en-US" dirty="0" smtClean="0"/>
              <a:t>Ask that responses from collection site personnel be sent to you by email </a:t>
            </a:r>
          </a:p>
          <a:p>
            <a:pPr lvl="1"/>
            <a:r>
              <a:rPr lang="en-US" dirty="0" smtClean="0"/>
              <a:t>Time/date included</a:t>
            </a:r>
          </a:p>
          <a:p>
            <a:pPr lvl="1"/>
            <a:r>
              <a:rPr lang="en-US" dirty="0" smtClean="0"/>
              <a:t>Correspondence trail included</a:t>
            </a:r>
          </a:p>
          <a:p>
            <a:pPr lvl="1"/>
            <a:r>
              <a:rPr lang="en-US" dirty="0" smtClean="0"/>
              <a:t>Easier to distribute as needed</a:t>
            </a:r>
          </a:p>
          <a:p>
            <a:pPr lvl="1"/>
            <a:r>
              <a:rPr lang="en-US" dirty="0" smtClean="0"/>
              <a:t>You can ask for photos, etc.</a:t>
            </a:r>
          </a:p>
        </p:txBody>
      </p:sp>
    </p:spTree>
    <p:extLst>
      <p:ext uri="{BB962C8B-B14F-4D97-AF65-F5344CB8AC3E}">
        <p14:creationId xmlns:p14="http://schemas.microsoft.com/office/powerpoint/2010/main" val="3937947170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After daylight savings time adjustments, monitor your collection site for a clock adjustment on the EBT</a:t>
            </a:r>
          </a:p>
          <a:p>
            <a:r>
              <a:rPr lang="en-US" dirty="0" smtClean="0"/>
              <a:t>If faxes are unclear, require digital photos of the CCF itself which can be emailed directly from a phone (8 megapixel or higher) while you await the paper copy</a:t>
            </a:r>
          </a:p>
        </p:txBody>
      </p:sp>
    </p:spTree>
    <p:extLst>
      <p:ext uri="{BB962C8B-B14F-4D97-AF65-F5344CB8AC3E}">
        <p14:creationId xmlns:p14="http://schemas.microsoft.com/office/powerpoint/2010/main" val="1894011154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If you like a particular collector, establish an on-call arrangement for late or early collections and pay them directly</a:t>
            </a:r>
          </a:p>
          <a:p>
            <a:r>
              <a:rPr lang="en-US" dirty="0" smtClean="0"/>
              <a:t>Delay payment if needed for collection site unresponsiveness</a:t>
            </a:r>
          </a:p>
          <a:p>
            <a:pPr marL="0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27675433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Print bulletin cards for your collection site</a:t>
            </a:r>
          </a:p>
          <a:p>
            <a:pPr lvl="1"/>
            <a:r>
              <a:rPr lang="en-US" dirty="0"/>
              <a:t>Multiple contact </a:t>
            </a:r>
            <a:r>
              <a:rPr lang="en-US" dirty="0" smtClean="0"/>
              <a:t>numbers</a:t>
            </a:r>
          </a:p>
          <a:p>
            <a:pPr lvl="1"/>
            <a:r>
              <a:rPr lang="en-US" dirty="0" smtClean="0"/>
              <a:t>Testing authority (you can pre-print these)</a:t>
            </a:r>
          </a:p>
          <a:p>
            <a:pPr lvl="1"/>
            <a:r>
              <a:rPr lang="en-US" dirty="0" smtClean="0"/>
              <a:t>Protocols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8295883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Provide your collection site with SASE’s in which to send your Employer Copies (Copy 4) from each CCF</a:t>
            </a:r>
          </a:p>
          <a:p>
            <a:pPr lvl="1"/>
            <a:r>
              <a:rPr lang="en-US" dirty="0" smtClean="0"/>
              <a:t>At the time of each collection</a:t>
            </a:r>
          </a:p>
          <a:p>
            <a:pPr lvl="1"/>
            <a:r>
              <a:rPr lang="en-US" dirty="0" smtClean="0"/>
              <a:t>Sent in batches at beginning of each testing period</a:t>
            </a:r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3771352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Check your ATF and CCF to determine which test occurred first</a:t>
            </a:r>
          </a:p>
          <a:p>
            <a:r>
              <a:rPr lang="en-US" dirty="0" smtClean="0"/>
              <a:t>Maintain a collaborative relationship (if possible) with your collectors</a:t>
            </a:r>
          </a:p>
          <a:p>
            <a:r>
              <a:rPr lang="en-US" dirty="0" smtClean="0"/>
              <a:t>Make appointments if possible (or needed)</a:t>
            </a:r>
          </a:p>
          <a:p>
            <a:r>
              <a:rPr lang="en-US" dirty="0" smtClean="0"/>
              <a:t>Monitor your employee’s wait time before the collection (after arrival)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6135414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Required Order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Step 1</a:t>
            </a:r>
          </a:p>
          <a:p>
            <a:r>
              <a:rPr lang="en-US" dirty="0" smtClean="0"/>
              <a:t>The collection of the specimen</a:t>
            </a:r>
          </a:p>
          <a:p>
            <a:r>
              <a:rPr lang="en-US" dirty="0" smtClean="0"/>
              <a:t>Step 2</a:t>
            </a:r>
          </a:p>
          <a:p>
            <a:r>
              <a:rPr lang="en-US" dirty="0" smtClean="0"/>
              <a:t>Step 3</a:t>
            </a:r>
          </a:p>
          <a:p>
            <a:r>
              <a:rPr lang="en-US" dirty="0" smtClean="0"/>
              <a:t>Step 5</a:t>
            </a:r>
          </a:p>
          <a:p>
            <a:r>
              <a:rPr lang="en-US" dirty="0" smtClean="0"/>
              <a:t>Step 4</a:t>
            </a:r>
          </a:p>
          <a:p>
            <a:endParaRPr lang="en-US" dirty="0"/>
          </a:p>
          <a:p>
            <a:r>
              <a:rPr lang="en-US" dirty="0" smtClean="0"/>
              <a:t>The order is 1,2,3,5,4 and not 1,2,3,4,5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50077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37535A-6440-4DB6-9F35-76687F011A5D}" type="slidenum">
              <a:rPr lang="en-US"/>
              <a:pPr>
                <a:defRPr/>
              </a:pPr>
              <a:t>17</a:t>
            </a:fld>
            <a:endParaRPr lang="en-US"/>
          </a:p>
        </p:txBody>
      </p:sp>
      <p:sp>
        <p:nvSpPr>
          <p:cNvPr id="3379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mtClean="0"/>
              <a:t>What to look for in your records:</a:t>
            </a:r>
          </a:p>
        </p:txBody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smtClean="0"/>
              <a:t>	1. Date of 1</a:t>
            </a:r>
            <a:r>
              <a:rPr lang="en-US" baseline="30000" smtClean="0"/>
              <a:t>st</a:t>
            </a:r>
            <a:r>
              <a:rPr lang="en-US" smtClean="0"/>
              <a:t> safety-sensitive duty</a:t>
            </a:r>
          </a:p>
          <a:p>
            <a:pPr>
              <a:buFontTx/>
              <a:buNone/>
            </a:pPr>
            <a:endParaRPr lang="en-US" smtClean="0"/>
          </a:p>
          <a:p>
            <a:pPr>
              <a:buFontTx/>
              <a:buNone/>
            </a:pPr>
            <a:r>
              <a:rPr lang="en-US" smtClean="0"/>
              <a:t>	2. Date of test result from MRO</a:t>
            </a:r>
          </a:p>
          <a:p>
            <a:endParaRPr lang="en-US" smtClean="0"/>
          </a:p>
          <a:p>
            <a:r>
              <a:rPr lang="en-US" smtClean="0"/>
              <a:t>Was the Employee verified NEGATIVE before they performed their 1</a:t>
            </a:r>
            <a:r>
              <a:rPr lang="en-US" baseline="30000" smtClean="0"/>
              <a:t>st</a:t>
            </a:r>
            <a:r>
              <a:rPr lang="en-US" smtClean="0"/>
              <a:t> safety-sensitive duty?</a:t>
            </a:r>
          </a:p>
        </p:txBody>
      </p:sp>
    </p:spTree>
    <p:extLst>
      <p:ext uri="{BB962C8B-B14F-4D97-AF65-F5344CB8AC3E}">
        <p14:creationId xmlns:p14="http://schemas.microsoft.com/office/powerpoint/2010/main" val="1294350285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Make sure that you have a SAP</a:t>
            </a:r>
          </a:p>
          <a:p>
            <a:r>
              <a:rPr lang="en-US" dirty="0" smtClean="0"/>
              <a:t>Make sure that they have heard of you</a:t>
            </a:r>
          </a:p>
          <a:p>
            <a:r>
              <a:rPr lang="en-US" dirty="0" smtClean="0"/>
              <a:t>Ask if they have taken and passed the examination for qualification</a:t>
            </a:r>
          </a:p>
          <a:p>
            <a:r>
              <a:rPr lang="en-US" dirty="0" smtClean="0"/>
              <a:t>Make sure your information about them is current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3612715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TIPS: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If you have someone in the RTD process, follow it CLOSELY</a:t>
            </a:r>
          </a:p>
          <a:p>
            <a:endParaRPr lang="en-US" dirty="0"/>
          </a:p>
          <a:p>
            <a:r>
              <a:rPr lang="en-US" dirty="0" smtClean="0"/>
              <a:t>Ensure that you get complete documentation of eligibility from the SAP concerning the employee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8267877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TIPS: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Make sure that the RTD test is under direct observation</a:t>
            </a:r>
          </a:p>
          <a:p>
            <a:endParaRPr lang="en-US" dirty="0"/>
          </a:p>
          <a:p>
            <a:r>
              <a:rPr lang="en-US" dirty="0" smtClean="0"/>
              <a:t>Wait for the result!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4945775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TIPS: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When you get the follow-up plan, set your internal deadlines</a:t>
            </a:r>
          </a:p>
          <a:p>
            <a:pPr lvl="1"/>
            <a:r>
              <a:rPr lang="en-US" dirty="0" smtClean="0"/>
              <a:t>Use calendar and reminders</a:t>
            </a:r>
          </a:p>
          <a:p>
            <a:pPr lvl="1"/>
            <a:endParaRPr lang="en-US" dirty="0"/>
          </a:p>
          <a:p>
            <a:pPr lvl="1"/>
            <a:r>
              <a:rPr lang="en-US" dirty="0" smtClean="0"/>
              <a:t>Double check everything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9891673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0"/>
            <a:ext cx="8229600" cy="1143000"/>
          </a:xfrm>
        </p:spPr>
        <p:txBody>
          <a:bodyPr/>
          <a:lstStyle/>
          <a:p>
            <a:r>
              <a:rPr lang="en-US" dirty="0" smtClean="0"/>
              <a:t>Thank You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pPr marL="0" indent="0" algn="ctr">
              <a:buNone/>
            </a:pPr>
            <a:r>
              <a:rPr lang="en-US" dirty="0" smtClean="0"/>
              <a:t>Please complete your evaluations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57461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B298A-9FA9-485E-9E61-8DA2F9D99F3C}" type="slidenum">
              <a:rPr lang="en-US"/>
              <a:pPr>
                <a:defRPr/>
              </a:pPr>
              <a:t>18</a:t>
            </a:fld>
            <a:endParaRPr lang="en-US"/>
          </a:p>
        </p:txBody>
      </p:sp>
      <p:sp>
        <p:nvSpPr>
          <p:cNvPr id="3481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Pre-Employment Testing</a:t>
            </a:r>
          </a:p>
        </p:txBody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P.E.T.E.R. may be available </a:t>
            </a:r>
          </a:p>
          <a:p>
            <a:pPr>
              <a:buFontTx/>
              <a:buNone/>
            </a:pPr>
            <a:r>
              <a:rPr lang="en-US" dirty="0" smtClean="0"/>
              <a:t>	(</a:t>
            </a:r>
            <a:r>
              <a:rPr lang="en-US" b="1" dirty="0" smtClean="0"/>
              <a:t>P</a:t>
            </a:r>
            <a:r>
              <a:rPr lang="en-US" dirty="0" smtClean="0"/>
              <a:t>re-</a:t>
            </a:r>
            <a:r>
              <a:rPr lang="en-US" b="1" dirty="0" smtClean="0"/>
              <a:t>E</a:t>
            </a:r>
            <a:r>
              <a:rPr lang="en-US" dirty="0" smtClean="0"/>
              <a:t>mployment </a:t>
            </a:r>
            <a:r>
              <a:rPr lang="en-US" b="1" dirty="0" smtClean="0"/>
              <a:t>T</a:t>
            </a:r>
            <a:r>
              <a:rPr lang="en-US" dirty="0" smtClean="0"/>
              <a:t>esting </a:t>
            </a:r>
            <a:r>
              <a:rPr lang="en-US" b="1" dirty="0" smtClean="0"/>
              <a:t>E</a:t>
            </a:r>
            <a:r>
              <a:rPr lang="en-US" dirty="0" smtClean="0"/>
              <a:t>xemption </a:t>
            </a:r>
            <a:r>
              <a:rPr lang="en-US" b="1" dirty="0" smtClean="0"/>
              <a:t>R</a:t>
            </a:r>
            <a:r>
              <a:rPr lang="en-US" dirty="0" smtClean="0"/>
              <a:t>equest)</a:t>
            </a:r>
          </a:p>
          <a:p>
            <a:pPr>
              <a:buFontTx/>
              <a:buNone/>
            </a:pPr>
            <a:r>
              <a:rPr lang="en-US" dirty="0" smtClean="0"/>
              <a:t>	-Requires FTA approval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605319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Policy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A Brief Review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8092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Presentation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Phones</a:t>
            </a:r>
          </a:p>
          <a:p>
            <a:r>
              <a:rPr lang="en-US" dirty="0" smtClean="0"/>
              <a:t>Breaks</a:t>
            </a:r>
          </a:p>
          <a:p>
            <a:r>
              <a:rPr lang="en-US" dirty="0" smtClean="0"/>
              <a:t>Excusals</a:t>
            </a:r>
          </a:p>
          <a:p>
            <a:r>
              <a:rPr lang="en-US" dirty="0" smtClean="0"/>
              <a:t>Questions</a:t>
            </a:r>
          </a:p>
          <a:p>
            <a:r>
              <a:rPr lang="en-US" dirty="0" smtClean="0"/>
              <a:t>Handouts</a:t>
            </a:r>
          </a:p>
          <a:p>
            <a:r>
              <a:rPr lang="en-US" dirty="0" smtClean="0"/>
              <a:t>Evaluations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9460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6545CC-B37D-462D-A16B-F929CFE28F6A}" type="slidenum">
              <a:rPr lang="en-US"/>
              <a:pPr>
                <a:defRPr/>
              </a:pPr>
              <a:t>20</a:t>
            </a:fld>
            <a:endParaRPr lang="en-US"/>
          </a:p>
        </p:txBody>
      </p:sp>
      <p:sp>
        <p:nvSpPr>
          <p:cNvPr id="4710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smtClean="0"/>
              <a:t>Common Policy Flaws</a:t>
            </a:r>
          </a:p>
        </p:txBody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endParaRPr lang="en-US" sz="2800" dirty="0" smtClean="0"/>
          </a:p>
          <a:p>
            <a:pPr eaLnBrk="1" hangingPunct="1">
              <a:lnSpc>
                <a:spcPct val="90000"/>
              </a:lnSpc>
            </a:pPr>
            <a:r>
              <a:rPr lang="en-US" sz="2800" dirty="0" smtClean="0"/>
              <a:t>Not formally adopted/dated</a:t>
            </a:r>
          </a:p>
          <a:p>
            <a:pPr eaLnBrk="1" hangingPunct="1">
              <a:lnSpc>
                <a:spcPct val="90000"/>
              </a:lnSpc>
            </a:pPr>
            <a:endParaRPr lang="en-US" sz="2800" dirty="0" smtClean="0"/>
          </a:p>
          <a:p>
            <a:pPr eaLnBrk="1" hangingPunct="1">
              <a:lnSpc>
                <a:spcPct val="90000"/>
              </a:lnSpc>
            </a:pPr>
            <a:r>
              <a:rPr lang="en-US" sz="2800" dirty="0" smtClean="0"/>
              <a:t>Not compliant with FTA regulations</a:t>
            </a:r>
          </a:p>
          <a:p>
            <a:pPr eaLnBrk="1" hangingPunct="1">
              <a:lnSpc>
                <a:spcPct val="90000"/>
              </a:lnSpc>
            </a:pPr>
            <a:endParaRPr lang="en-US" sz="2800" dirty="0" smtClean="0"/>
          </a:p>
          <a:p>
            <a:pPr eaLnBrk="1" hangingPunct="1">
              <a:lnSpc>
                <a:spcPct val="90000"/>
              </a:lnSpc>
            </a:pPr>
            <a:r>
              <a:rPr lang="en-US" sz="2800" dirty="0" smtClean="0"/>
              <a:t>Confuse FTA/FMCSA requirements</a:t>
            </a:r>
          </a:p>
        </p:txBody>
      </p:sp>
    </p:spTree>
    <p:extLst>
      <p:ext uri="{BB962C8B-B14F-4D97-AF65-F5344CB8AC3E}">
        <p14:creationId xmlns:p14="http://schemas.microsoft.com/office/powerpoint/2010/main" val="410692327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6545CC-B37D-462D-A16B-F929CFE28F6A}" type="slidenum">
              <a:rPr lang="en-US"/>
              <a:pPr>
                <a:defRPr/>
              </a:pPr>
              <a:t>21</a:t>
            </a:fld>
            <a:endParaRPr lang="en-US"/>
          </a:p>
        </p:txBody>
      </p:sp>
      <p:sp>
        <p:nvSpPr>
          <p:cNvPr id="4710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smtClean="0"/>
              <a:t>Common Policy Flaws</a:t>
            </a:r>
          </a:p>
        </p:txBody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dirty="0" smtClean="0"/>
              <a:t>Not current with regulatory changes (still refer to 653 &amp; 654 instead of 655)</a:t>
            </a:r>
          </a:p>
          <a:p>
            <a:pPr eaLnBrk="1" hangingPunct="1">
              <a:lnSpc>
                <a:spcPct val="90000"/>
              </a:lnSpc>
            </a:pPr>
            <a:endParaRPr lang="en-US" sz="2800" dirty="0" smtClean="0"/>
          </a:p>
          <a:p>
            <a:pPr eaLnBrk="1" hangingPunct="1">
              <a:lnSpc>
                <a:spcPct val="90000"/>
              </a:lnSpc>
            </a:pPr>
            <a:r>
              <a:rPr lang="en-US" sz="2800" dirty="0" smtClean="0"/>
              <a:t>Consequences not clearly defined</a:t>
            </a:r>
          </a:p>
          <a:p>
            <a:pPr eaLnBrk="1" hangingPunct="1">
              <a:lnSpc>
                <a:spcPct val="90000"/>
              </a:lnSpc>
            </a:pPr>
            <a:endParaRPr lang="en-US" sz="2800" dirty="0" smtClean="0"/>
          </a:p>
          <a:p>
            <a:pPr eaLnBrk="1" hangingPunct="1">
              <a:lnSpc>
                <a:spcPct val="90000"/>
              </a:lnSpc>
            </a:pPr>
            <a:r>
              <a:rPr lang="en-US" sz="2800" dirty="0" smtClean="0"/>
              <a:t>Insufficient notification of employees</a:t>
            </a:r>
          </a:p>
          <a:p>
            <a:pPr eaLnBrk="1" hangingPunct="1">
              <a:lnSpc>
                <a:spcPct val="90000"/>
              </a:lnSpc>
            </a:pPr>
            <a:endParaRPr lang="en-US" sz="2800" dirty="0" smtClean="0"/>
          </a:p>
          <a:p>
            <a:pPr eaLnBrk="1" hangingPunct="1">
              <a:lnSpc>
                <a:spcPct val="90000"/>
              </a:lnSpc>
            </a:pPr>
            <a:r>
              <a:rPr lang="en-US" sz="2800" dirty="0" smtClean="0"/>
              <a:t>Use of boilerplate policy without modifying for local circumstances</a:t>
            </a:r>
          </a:p>
        </p:txBody>
      </p:sp>
    </p:spTree>
    <p:extLst>
      <p:ext uri="{BB962C8B-B14F-4D97-AF65-F5344CB8AC3E}">
        <p14:creationId xmlns:p14="http://schemas.microsoft.com/office/powerpoint/2010/main" val="304664166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6545CC-B37D-462D-A16B-F929CFE28F6A}" type="slidenum">
              <a:rPr lang="en-US"/>
              <a:pPr>
                <a:defRPr/>
              </a:pPr>
              <a:t>22</a:t>
            </a:fld>
            <a:endParaRPr lang="en-US"/>
          </a:p>
        </p:txBody>
      </p:sp>
      <p:sp>
        <p:nvSpPr>
          <p:cNvPr id="4710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smtClean="0"/>
              <a:t>Common Policy Flaws</a:t>
            </a:r>
          </a:p>
        </p:txBody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dirty="0" smtClean="0"/>
              <a:t>Does not differentiate between local pools and USDOT requirements</a:t>
            </a:r>
          </a:p>
          <a:p>
            <a:pPr eaLnBrk="1" hangingPunct="1">
              <a:lnSpc>
                <a:spcPct val="90000"/>
              </a:lnSpc>
            </a:pPr>
            <a:endParaRPr lang="en-US" sz="2800" dirty="0"/>
          </a:p>
          <a:p>
            <a:pPr eaLnBrk="1" hangingPunct="1">
              <a:lnSpc>
                <a:spcPct val="90000"/>
              </a:lnSpc>
            </a:pPr>
            <a:r>
              <a:rPr lang="en-US" sz="2800" dirty="0" smtClean="0"/>
              <a:t>Tries to cover too many categories</a:t>
            </a:r>
          </a:p>
          <a:p>
            <a:pPr eaLnBrk="1" hangingPunct="1">
              <a:lnSpc>
                <a:spcPct val="90000"/>
              </a:lnSpc>
            </a:pPr>
            <a:endParaRPr lang="en-US" sz="2800" dirty="0"/>
          </a:p>
          <a:p>
            <a:pPr eaLnBrk="1" hangingPunct="1">
              <a:lnSpc>
                <a:spcPct val="90000"/>
              </a:lnSpc>
            </a:pPr>
            <a:r>
              <a:rPr lang="en-US" sz="2800" dirty="0" smtClean="0"/>
              <a:t>Has been added to incrementally, but not fully revisited for editing, content, mission</a:t>
            </a:r>
          </a:p>
        </p:txBody>
      </p:sp>
    </p:spTree>
    <p:extLst>
      <p:ext uri="{BB962C8B-B14F-4D97-AF65-F5344CB8AC3E}">
        <p14:creationId xmlns:p14="http://schemas.microsoft.com/office/powerpoint/2010/main" val="120150172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243EC08-8198-480E-9A26-22B042ADD7F8}" type="slidenum">
              <a:rPr lang="en-US"/>
              <a:pPr>
                <a:defRPr/>
              </a:pPr>
              <a:t>23</a:t>
            </a:fld>
            <a:endParaRPr lang="en-US"/>
          </a:p>
        </p:txBody>
      </p:sp>
      <p:sp>
        <p:nvSpPr>
          <p:cNvPr id="4813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smtClean="0"/>
              <a:t>Compliance Tips (Cont.)</a:t>
            </a:r>
          </a:p>
        </p:txBody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Make sure future revisions of a substantive nature also receive Board approval</a:t>
            </a:r>
          </a:p>
          <a:p>
            <a:pPr eaLnBrk="1" hangingPunct="1"/>
            <a:r>
              <a:rPr lang="en-US" dirty="0" smtClean="0"/>
              <a:t>Make sure all employees have the most current version of the policy</a:t>
            </a:r>
          </a:p>
          <a:p>
            <a:pPr eaLnBrk="1" hangingPunct="1"/>
            <a:r>
              <a:rPr lang="en-US" dirty="0" smtClean="0"/>
              <a:t>Clearly differentiate between FTA and company authority</a:t>
            </a:r>
          </a:p>
          <a:p>
            <a:pPr eaLnBrk="1" hangingPunct="1"/>
            <a:r>
              <a:rPr lang="en-US" dirty="0" smtClean="0"/>
              <a:t>Download the FTA Policy Review Form</a:t>
            </a:r>
          </a:p>
          <a:p>
            <a:pPr eaLnBrk="1" hangingPunct="1"/>
            <a:r>
              <a:rPr lang="en-US" dirty="0" smtClean="0"/>
              <a:t>Ask FTA to review your policy</a:t>
            </a:r>
          </a:p>
        </p:txBody>
      </p:sp>
    </p:spTree>
    <p:extLst>
      <p:ext uri="{BB962C8B-B14F-4D97-AF65-F5344CB8AC3E}">
        <p14:creationId xmlns:p14="http://schemas.microsoft.com/office/powerpoint/2010/main" val="230345738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7EE83A-B742-4A71-A8DA-1428BD7A7CC3}" type="slidenum">
              <a:rPr lang="en-US"/>
              <a:pPr>
                <a:defRPr/>
              </a:pPr>
              <a:t>24</a:t>
            </a:fld>
            <a:endParaRPr lang="en-US"/>
          </a:p>
        </p:txBody>
      </p:sp>
      <p:sp>
        <p:nvSpPr>
          <p:cNvPr id="35843" name="Rectangle 4"/>
          <p:cNvSpPr>
            <a:spLocks noGrp="1" noChangeArrowheads="1"/>
          </p:cNvSpPr>
          <p:nvPr>
            <p:ph type="title"/>
          </p:nvPr>
        </p:nvSpPr>
        <p:spPr>
          <a:xfrm>
            <a:off x="1066800" y="2667000"/>
            <a:ext cx="7620000" cy="1143000"/>
          </a:xfrm>
        </p:spPr>
        <p:txBody>
          <a:bodyPr/>
          <a:lstStyle/>
          <a:p>
            <a:r>
              <a:rPr lang="en-US" smtClean="0"/>
              <a:t>Random Testing</a:t>
            </a:r>
          </a:p>
        </p:txBody>
      </p:sp>
    </p:spTree>
    <p:extLst>
      <p:ext uri="{BB962C8B-B14F-4D97-AF65-F5344CB8AC3E}">
        <p14:creationId xmlns:p14="http://schemas.microsoft.com/office/powerpoint/2010/main" val="2847144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075B1E-05EC-48DF-9365-BB9CC156A690}" type="slidenum">
              <a:rPr lang="en-US"/>
              <a:pPr>
                <a:defRPr/>
              </a:pPr>
              <a:t>25</a:t>
            </a:fld>
            <a:endParaRPr lang="en-US"/>
          </a:p>
        </p:txBody>
      </p:sp>
      <p:sp>
        <p:nvSpPr>
          <p:cNvPr id="45059" name="Rectangle 2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4000" dirty="0" smtClean="0"/>
              <a:t>Current Rate of Random Testing</a:t>
            </a:r>
            <a:br>
              <a:rPr lang="en-US" sz="4000" dirty="0" smtClean="0"/>
            </a:br>
            <a:r>
              <a:rPr lang="en-US" sz="4000" dirty="0" smtClean="0"/>
              <a:t>(minimums)</a:t>
            </a:r>
          </a:p>
        </p:txBody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25% of safety-sensitive employees for drugs</a:t>
            </a:r>
          </a:p>
          <a:p>
            <a:endParaRPr lang="en-US" dirty="0" smtClean="0"/>
          </a:p>
          <a:p>
            <a:r>
              <a:rPr lang="en-US" dirty="0" smtClean="0"/>
              <a:t>10% of safety-sensitive employees for alcohol</a:t>
            </a:r>
          </a:p>
          <a:p>
            <a:pPr lvl="1"/>
            <a:r>
              <a:rPr lang="en-US" dirty="0" smtClean="0"/>
              <a:t>Consortium random rate can be applied to pool size of individual transit system or to total consortium.</a:t>
            </a:r>
          </a:p>
        </p:txBody>
      </p:sp>
    </p:spTree>
    <p:extLst>
      <p:ext uri="{BB962C8B-B14F-4D97-AF65-F5344CB8AC3E}">
        <p14:creationId xmlns:p14="http://schemas.microsoft.com/office/powerpoint/2010/main" val="262427234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C733211-D1A6-433B-8AD1-2B164516F341}" type="slidenum">
              <a:rPr lang="en-US"/>
              <a:pPr>
                <a:defRPr/>
              </a:pPr>
              <a:t>26</a:t>
            </a:fld>
            <a:endParaRPr lang="en-US"/>
          </a:p>
        </p:txBody>
      </p:sp>
      <p:sp>
        <p:nvSpPr>
          <p:cNvPr id="46083" name="Rectangle 2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en-US" smtClean="0"/>
              <a:t>Scientifically Valid Method of Selection</a:t>
            </a:r>
          </a:p>
        </p:txBody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Only USDOT safety-sensitive employees</a:t>
            </a:r>
            <a:br>
              <a:rPr lang="en-US" smtClean="0"/>
            </a:br>
            <a:r>
              <a:rPr lang="en-US" smtClean="0"/>
              <a:t>in the pool</a:t>
            </a:r>
          </a:p>
          <a:p>
            <a:endParaRPr lang="en-US" smtClean="0"/>
          </a:p>
          <a:p>
            <a:r>
              <a:rPr lang="en-US" smtClean="0"/>
              <a:t>Human hand may not be directly involved</a:t>
            </a:r>
          </a:p>
          <a:p>
            <a:pPr lvl="1"/>
            <a:r>
              <a:rPr lang="en-US" smtClean="0"/>
              <a:t>Name pulled from hat, etc.</a:t>
            </a:r>
          </a:p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02255681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860DBD-BDD1-48F4-A5C7-CECC48ABE7FC}" type="slidenum">
              <a:rPr lang="en-US"/>
              <a:pPr>
                <a:defRPr/>
              </a:pPr>
              <a:t>27</a:t>
            </a:fld>
            <a:endParaRPr lang="en-US"/>
          </a:p>
        </p:txBody>
      </p:sp>
      <p:sp>
        <p:nvSpPr>
          <p:cNvPr id="3891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mtClean="0"/>
              <a:t>Conduct of Random Testing</a:t>
            </a:r>
          </a:p>
        </p:txBody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 smtClean="0"/>
              <a:t>Notify, then immediately proceed to test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/>
              <a:t>Drugs:  anytime on duty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/>
              <a:t>Alcohol:  only before, during, or just after safety-sensitive duties</a:t>
            </a:r>
          </a:p>
          <a:p>
            <a:pPr>
              <a:lnSpc>
                <a:spcPct val="90000"/>
              </a:lnSpc>
            </a:pPr>
            <a:r>
              <a:rPr lang="en-US" sz="2800" dirty="0" smtClean="0"/>
              <a:t>Legitimate excuses:  sick, vacation, disability during entire draw period, not on shift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/>
              <a:t>operational difficulties are not legitimate excuses</a:t>
            </a:r>
          </a:p>
          <a:p>
            <a:pPr>
              <a:lnSpc>
                <a:spcPct val="90000"/>
              </a:lnSpc>
            </a:pPr>
            <a:endParaRPr lang="en-US" sz="2800" dirty="0" smtClean="0"/>
          </a:p>
          <a:p>
            <a:pPr>
              <a:lnSpc>
                <a:spcPct val="90000"/>
              </a:lnSpc>
            </a:pPr>
            <a:r>
              <a:rPr lang="en-US" sz="2800" dirty="0" smtClean="0"/>
              <a:t>Cease attempts to test once the next draw list received</a:t>
            </a:r>
            <a:r>
              <a:rPr lang="en-US" sz="2400" dirty="0" smtClean="0"/>
              <a:t>	 </a:t>
            </a:r>
          </a:p>
        </p:txBody>
      </p:sp>
    </p:spTree>
    <p:extLst>
      <p:ext uri="{BB962C8B-B14F-4D97-AF65-F5344CB8AC3E}">
        <p14:creationId xmlns:p14="http://schemas.microsoft.com/office/powerpoint/2010/main" val="209319161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95600"/>
            <a:ext cx="8229600" cy="1143000"/>
          </a:xfrm>
        </p:spPr>
        <p:txBody>
          <a:bodyPr/>
          <a:lstStyle/>
          <a:p>
            <a:r>
              <a:rPr lang="en-US" dirty="0" smtClean="0"/>
              <a:t>End of Shift Testing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8144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53C6F0-A371-4920-B5A1-8C55C96363A5}" type="slidenum">
              <a:rPr lang="en-US"/>
              <a:pPr>
                <a:defRPr/>
              </a:pPr>
              <a:t>29</a:t>
            </a:fld>
            <a:endParaRPr lang="en-US"/>
          </a:p>
        </p:txBody>
      </p:sp>
      <p:sp>
        <p:nvSpPr>
          <p:cNvPr id="39939" name="Rectangle 2"/>
          <p:cNvSpPr>
            <a:spLocks noChangeArrowheads="1"/>
          </p:cNvSpPr>
          <p:nvPr/>
        </p:nvSpPr>
        <p:spPr bwMode="auto">
          <a:xfrm>
            <a:off x="990600" y="4572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sz="4400">
                <a:latin typeface="Calibri" pitchFamily="34" charset="0"/>
              </a:rPr>
              <a:t>End of Shift Interpretation</a:t>
            </a:r>
          </a:p>
        </p:txBody>
      </p:sp>
      <p:sp>
        <p:nvSpPr>
          <p:cNvPr id="39940" name="Rectangle 3"/>
          <p:cNvSpPr>
            <a:spLocks noChangeArrowheads="1"/>
          </p:cNvSpPr>
          <p:nvPr/>
        </p:nvSpPr>
        <p:spPr bwMode="auto">
          <a:xfrm>
            <a:off x="990600" y="18288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2800">
                <a:latin typeface="Calibri" pitchFamily="34" charset="0"/>
              </a:rPr>
              <a:t>-Employers have “limited discretion regarding the scheduling of tests.”</a:t>
            </a:r>
          </a:p>
          <a:p>
            <a:r>
              <a:rPr lang="en-US" sz="2800">
                <a:latin typeface="Calibri" pitchFamily="34" charset="0"/>
              </a:rPr>
              <a:t>-FTA wording … “Employees who provide advance, verifiable notice of scheduled medical or childcare (or eldercare) commitments, to be tested no later than 3 hours before the shift ends.” </a:t>
            </a:r>
          </a:p>
          <a:p>
            <a:r>
              <a:rPr lang="en-US" sz="2800">
                <a:latin typeface="Calibri" pitchFamily="34" charset="0"/>
              </a:rPr>
              <a:t>-Alcohol tests no later than 30 minutes.</a:t>
            </a:r>
          </a:p>
          <a:p>
            <a:r>
              <a:rPr lang="en-US" sz="2800">
                <a:latin typeface="Calibri" pitchFamily="34" charset="0"/>
              </a:rPr>
              <a:t>-Employer must routinely revisit each agreement.</a:t>
            </a:r>
          </a:p>
          <a:p>
            <a:endParaRPr lang="en-US" sz="28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7694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273216-A565-472F-934E-30F68672D32B}" type="slidenum">
              <a:rPr lang="en-US"/>
              <a:pPr>
                <a:defRPr/>
              </a:pPr>
              <a:t>3</a:t>
            </a:fld>
            <a:endParaRPr lang="en-US"/>
          </a:p>
        </p:txBody>
      </p:sp>
      <p:sp>
        <p:nvSpPr>
          <p:cNvPr id="21507" name="Rectangle 4"/>
          <p:cNvSpPr>
            <a:spLocks noGrp="1" noChangeArrowheads="1"/>
          </p:cNvSpPr>
          <p:nvPr>
            <p:ph type="title"/>
          </p:nvPr>
        </p:nvSpPr>
        <p:spPr>
          <a:xfrm>
            <a:off x="1066800" y="2667000"/>
            <a:ext cx="7620000" cy="1143000"/>
          </a:xfrm>
        </p:spPr>
        <p:txBody>
          <a:bodyPr/>
          <a:lstStyle/>
          <a:p>
            <a:r>
              <a:rPr lang="en-US" smtClean="0"/>
              <a:t>Pre-Employment Testing</a:t>
            </a:r>
          </a:p>
        </p:txBody>
      </p:sp>
    </p:spTree>
    <p:extLst>
      <p:ext uri="{BB962C8B-B14F-4D97-AF65-F5344CB8AC3E}">
        <p14:creationId xmlns:p14="http://schemas.microsoft.com/office/powerpoint/2010/main" val="2551189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999F5BC-49ED-4E3D-9C05-2D0413FA35D6}" type="slidenum">
              <a:rPr lang="en-US"/>
              <a:pPr>
                <a:defRPr/>
              </a:pPr>
              <a:t>30</a:t>
            </a:fld>
            <a:endParaRPr lang="en-US"/>
          </a:p>
        </p:txBody>
      </p:sp>
      <p:sp>
        <p:nvSpPr>
          <p:cNvPr id="4096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0"/>
            <a:ext cx="8229600" cy="1143000"/>
          </a:xfrm>
        </p:spPr>
        <p:txBody>
          <a:bodyPr/>
          <a:lstStyle/>
          <a:p>
            <a:r>
              <a:rPr lang="en-US" dirty="0" smtClean="0"/>
              <a:t>Records Review:  Random Tests</a:t>
            </a:r>
          </a:p>
        </p:txBody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9200" y="2819400"/>
            <a:ext cx="7620000" cy="1905000"/>
          </a:xfrm>
        </p:spPr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dirty="0" smtClean="0"/>
              <a:t>Your turn to be the auditor…</a:t>
            </a:r>
          </a:p>
        </p:txBody>
      </p:sp>
    </p:spTree>
    <p:extLst>
      <p:ext uri="{BB962C8B-B14F-4D97-AF65-F5344CB8AC3E}">
        <p14:creationId xmlns:p14="http://schemas.microsoft.com/office/powerpoint/2010/main" val="3091188823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0B5DCB-3FED-46B1-BE5F-CC13E7648472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  <p:pic>
        <p:nvPicPr>
          <p:cNvPr id="2150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1143000"/>
            <a:ext cx="7396636" cy="511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44617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9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5A9B80D-49D6-46BC-A2B5-7B9E7C78446B}" type="slidenum">
              <a:rPr lang="en-US"/>
              <a:pPr/>
              <a:t>32</a:t>
            </a:fld>
            <a:endParaRPr lang="en-US"/>
          </a:p>
        </p:txBody>
      </p:sp>
      <p:graphicFrame>
        <p:nvGraphicFramePr>
          <p:cNvPr id="10650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90529871"/>
              </p:ext>
            </p:extLst>
          </p:nvPr>
        </p:nvGraphicFramePr>
        <p:xfrm>
          <a:off x="609600" y="990600"/>
          <a:ext cx="7827962" cy="4870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" r:id="rId5" imgW="7827942" imgH="4871126" progId="Excel.Sheet.8">
                  <p:embed/>
                </p:oleObj>
              </mc:Choice>
              <mc:Fallback>
                <p:oleObj r:id="rId5" imgW="7827942" imgH="4871126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990600"/>
                        <a:ext cx="7827962" cy="4870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65660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506" y="1219200"/>
            <a:ext cx="3975593" cy="4478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219200"/>
            <a:ext cx="3730592" cy="4558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9494913-E707-43A0-9183-B5D03C4DDB02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064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2" descr="C:\Users\ggilpatrick\Desktop\Rando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81000"/>
            <a:ext cx="6910717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1176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8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736696"/>
            <a:ext cx="6858000" cy="59507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9494913-E707-43A0-9183-B5D03C4DDB02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542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0B5DCB-3FED-46B1-BE5F-CC13E7648472}" type="slidenum">
              <a:rPr lang="en-US" smtClean="0"/>
              <a:pPr>
                <a:defRPr/>
              </a:pPr>
              <a:t>36</a:t>
            </a:fld>
            <a:endParaRPr lang="en-US" dirty="0"/>
          </a:p>
        </p:txBody>
      </p:sp>
      <p:pic>
        <p:nvPicPr>
          <p:cNvPr id="224258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0" y="990600"/>
            <a:ext cx="6983016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6723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Recent Audit</a:t>
            </a:r>
            <a:endParaRPr lang="en-US" dirty="0"/>
          </a:p>
        </p:txBody>
      </p:sp>
      <p:pic>
        <p:nvPicPr>
          <p:cNvPr id="1024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600200"/>
            <a:ext cx="3962400" cy="4448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623075"/>
            <a:ext cx="3505200" cy="4402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3929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4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09600" y="990600"/>
            <a:ext cx="7878588" cy="4876799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0B5DCB-3FED-46B1-BE5F-CC13E7648472}" type="slidenum">
              <a:rPr lang="en-US" smtClean="0"/>
              <a:pPr>
                <a:defRPr/>
              </a:pPr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0706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7620000" cy="6858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Recent Audit</a:t>
            </a:r>
            <a:endParaRPr lang="en-US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1034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4319" y="1133475"/>
            <a:ext cx="4256359" cy="534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077386"/>
            <a:ext cx="4229519" cy="5399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9494913-E707-43A0-9183-B5D03C4DDB02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97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FC54F8-702C-495F-B8FB-5452BF68C374}" type="slidenum">
              <a:rPr lang="en-US"/>
              <a:pPr>
                <a:defRPr/>
              </a:pPr>
              <a:t>4</a:t>
            </a:fld>
            <a:endParaRPr lang="en-US"/>
          </a:p>
        </p:txBody>
      </p:sp>
      <p:sp>
        <p:nvSpPr>
          <p:cNvPr id="2253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mtClean="0"/>
              <a:t>Pre-Employment Alcohol Testing</a:t>
            </a:r>
          </a:p>
        </p:txBody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 smtClean="0"/>
          </a:p>
          <a:p>
            <a:r>
              <a:rPr lang="en-US" b="1" dirty="0" smtClean="0"/>
              <a:t>Testing is optional</a:t>
            </a:r>
          </a:p>
          <a:p>
            <a:endParaRPr lang="en-US" b="1" dirty="0" smtClean="0"/>
          </a:p>
          <a:p>
            <a:r>
              <a:rPr lang="en-US" dirty="0" smtClean="0"/>
              <a:t>If conducted, must follow DOT Part 40 Procedures </a:t>
            </a:r>
          </a:p>
          <a:p>
            <a:endParaRPr lang="en-US" dirty="0" smtClean="0"/>
          </a:p>
          <a:p>
            <a:pPr>
              <a:buFontTx/>
              <a:buNone/>
            </a:pPr>
            <a:endParaRPr lang="en-US" dirty="0" smtClean="0"/>
          </a:p>
          <a:p>
            <a:pPr>
              <a:buFontTx/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870406872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9" y="762000"/>
            <a:ext cx="4229519" cy="5399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1618" name="Picture 2" descr="C:\Users\ggilpatrick\Desktop\Random RIPT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762000"/>
            <a:ext cx="4229100" cy="540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524000" y="6226146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FTA Audit Results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486400" y="6229292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Goals set by FTA &amp; Grantee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8480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438400"/>
            <a:ext cx="8229600" cy="1143000"/>
          </a:xfrm>
        </p:spPr>
        <p:txBody>
          <a:bodyPr/>
          <a:lstStyle/>
          <a:p>
            <a:r>
              <a:rPr lang="en-US" dirty="0" smtClean="0"/>
              <a:t>Small Rural Transit Systems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1717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Location 1</a:t>
            </a:r>
            <a:endParaRPr lang="en-US" dirty="0"/>
          </a:p>
        </p:txBody>
      </p:sp>
      <p:pic>
        <p:nvPicPr>
          <p:cNvPr id="1105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219200"/>
            <a:ext cx="5253037" cy="51484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4699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Location 1</a:t>
            </a:r>
          </a:p>
        </p:txBody>
      </p:sp>
      <p:pic>
        <p:nvPicPr>
          <p:cNvPr id="1116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4700" y="1295400"/>
            <a:ext cx="4961118" cy="4938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308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Location 1</a:t>
            </a:r>
          </a:p>
        </p:txBody>
      </p:sp>
      <p:pic>
        <p:nvPicPr>
          <p:cNvPr id="1126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371600"/>
            <a:ext cx="5760584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756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Location </a:t>
            </a:r>
            <a:r>
              <a:rPr lang="en-US" dirty="0" smtClean="0"/>
              <a:t>2</a:t>
            </a:r>
            <a:endParaRPr lang="en-US" dirty="0"/>
          </a:p>
        </p:txBody>
      </p:sp>
      <p:pic>
        <p:nvPicPr>
          <p:cNvPr id="1136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441346"/>
            <a:ext cx="5029200" cy="490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6294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533400"/>
            <a:ext cx="5029200" cy="5210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8415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574675"/>
            <a:ext cx="4969889" cy="5148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 flipH="1" flipV="1">
            <a:off x="5314950" y="1586210"/>
            <a:ext cx="1047750" cy="204490"/>
          </a:xfrm>
          <a:prstGeom prst="straightConnector1">
            <a:avLst/>
          </a:prstGeom>
          <a:ln w="635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375400" y="1586210"/>
            <a:ext cx="1981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Auditor Requires Goal &amp; Attempt in Audit Response</a:t>
            </a: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 flipH="1" flipV="1">
            <a:off x="5314950" y="3762375"/>
            <a:ext cx="1200150" cy="104775"/>
          </a:xfrm>
          <a:prstGeom prst="straightConnector1">
            <a:avLst/>
          </a:prstGeom>
          <a:ln w="635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515100" y="3543984"/>
            <a:ext cx="198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Majority of week adequate</a:t>
            </a:r>
            <a:endParaRPr lang="en-US" dirty="0"/>
          </a:p>
        </p:txBody>
      </p:sp>
      <p:sp>
        <p:nvSpPr>
          <p:cNvPr id="17" name="Oval 16"/>
          <p:cNvSpPr/>
          <p:nvPr/>
        </p:nvSpPr>
        <p:spPr>
          <a:xfrm>
            <a:off x="838200" y="1066800"/>
            <a:ext cx="4476750" cy="1143000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977900" y="2362200"/>
            <a:ext cx="4476750" cy="2895600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321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Location 2</a:t>
            </a:r>
          </a:p>
        </p:txBody>
      </p:sp>
      <p:pic>
        <p:nvPicPr>
          <p:cNvPr id="1157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393439"/>
            <a:ext cx="5743214" cy="5159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8972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Location </a:t>
            </a:r>
            <a:r>
              <a:rPr lang="en-US" dirty="0" smtClean="0"/>
              <a:t>3</a:t>
            </a:r>
            <a:endParaRPr lang="en-US" dirty="0"/>
          </a:p>
        </p:txBody>
      </p:sp>
      <p:pic>
        <p:nvPicPr>
          <p:cNvPr id="1167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399832"/>
            <a:ext cx="5085788" cy="5064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1808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B4EB72-99BB-49AE-87B5-90D984C9F346}" type="slidenum">
              <a:rPr lang="en-US"/>
              <a:pPr>
                <a:defRPr/>
              </a:pPr>
              <a:t>5</a:t>
            </a:fld>
            <a:endParaRPr lang="en-US"/>
          </a:p>
        </p:txBody>
      </p:sp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   Pre-employment Sequence </a:t>
            </a: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1733504277"/>
              </p:ext>
            </p:extLst>
          </p:nvPr>
        </p:nvGraphicFramePr>
        <p:xfrm>
          <a:off x="1905000" y="1905000"/>
          <a:ext cx="4953000" cy="3098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6" name="Rectangle 2"/>
          <p:cNvSpPr txBox="1">
            <a:spLocks noChangeArrowheads="1"/>
          </p:cNvSpPr>
          <p:nvPr/>
        </p:nvSpPr>
        <p:spPr>
          <a:xfrm>
            <a:off x="381000" y="51816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 smtClean="0"/>
              <a:t>   </a:t>
            </a:r>
            <a:r>
              <a:rPr lang="en-US" sz="2400" i="1" u="sng" dirty="0" smtClean="0"/>
              <a:t>Additional Steps:</a:t>
            </a:r>
            <a:r>
              <a:rPr lang="en-US" sz="2400" i="1" dirty="0" smtClean="0"/>
              <a:t>  </a:t>
            </a:r>
            <a:r>
              <a:rPr lang="en-US" sz="2400" dirty="0" smtClean="0"/>
              <a:t>Job Offer,  Date of Hire,  Training</a:t>
            </a:r>
          </a:p>
        </p:txBody>
      </p:sp>
    </p:spTree>
    <p:extLst>
      <p:ext uri="{BB962C8B-B14F-4D97-AF65-F5344CB8AC3E}">
        <p14:creationId xmlns:p14="http://schemas.microsoft.com/office/powerpoint/2010/main" val="158626892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Location 3</a:t>
            </a:r>
          </a:p>
        </p:txBody>
      </p:sp>
      <p:pic>
        <p:nvPicPr>
          <p:cNvPr id="1177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247072"/>
            <a:ext cx="5181600" cy="53125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9050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Location 3</a:t>
            </a:r>
          </a:p>
        </p:txBody>
      </p:sp>
      <p:pic>
        <p:nvPicPr>
          <p:cNvPr id="1187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405776"/>
            <a:ext cx="6032687" cy="5071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51327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04800"/>
            <a:ext cx="7523693" cy="632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1676400" y="762000"/>
            <a:ext cx="6248400" cy="1524000"/>
          </a:xfrm>
          <a:prstGeom prst="roundRect">
            <a:avLst/>
          </a:prstGeom>
          <a:noFill/>
          <a:ln w="635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1701800" y="3810000"/>
            <a:ext cx="6248400" cy="1752600"/>
          </a:xfrm>
          <a:prstGeom prst="roundRect">
            <a:avLst/>
          </a:prstGeom>
          <a:noFill/>
          <a:ln w="635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520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95400"/>
            <a:ext cx="7696200" cy="2609850"/>
          </a:xfrm>
        </p:spPr>
        <p:txBody>
          <a:bodyPr>
            <a:normAutofit/>
          </a:bodyPr>
          <a:lstStyle/>
          <a:p>
            <a:r>
              <a:rPr lang="en-US" b="1" u="sng" dirty="0" smtClean="0"/>
              <a:t>Post-Accident Training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sz="3600" dirty="0" smtClean="0"/>
              <a:t>On-Site Investigation, Determinations, and Debriefing 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078453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an Accident?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Accident:  associated with the operation of a revenue service vehicle, whether or not the vehicle is in revenue service (includes in the yard)</a:t>
            </a:r>
          </a:p>
          <a:p>
            <a:pPr>
              <a:buNone/>
            </a:pP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0336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Actions On the Scene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What steps do you take?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5727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Happened?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How is this determined?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3054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Drug &amp; Alcohol Testing Priority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All medical and treatment considerations must be addressed</a:t>
            </a:r>
          </a:p>
          <a:p>
            <a:r>
              <a:rPr lang="en-US" dirty="0" smtClean="0"/>
              <a:t>All safety considerations should be addressed</a:t>
            </a:r>
          </a:p>
          <a:p>
            <a:r>
              <a:rPr lang="en-US" dirty="0" smtClean="0"/>
              <a:t>The site or scene must be secured</a:t>
            </a:r>
          </a:p>
          <a:p>
            <a:pPr lvl="1"/>
            <a:r>
              <a:rPr lang="en-US" dirty="0" smtClean="0"/>
              <a:t>No further requirements from Law Enforcement</a:t>
            </a:r>
          </a:p>
          <a:p>
            <a:pPr lvl="1"/>
            <a:r>
              <a:rPr lang="en-US" dirty="0" smtClean="0"/>
              <a:t>No further information immediately required from the operator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906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Order of Investigation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Criteria</a:t>
            </a:r>
          </a:p>
          <a:p>
            <a:endParaRPr lang="en-US" dirty="0"/>
          </a:p>
          <a:p>
            <a:r>
              <a:rPr lang="en-US" dirty="0" smtClean="0"/>
              <a:t>Contributors</a:t>
            </a:r>
          </a:p>
          <a:p>
            <a:endParaRPr lang="en-US" dirty="0"/>
          </a:p>
          <a:p>
            <a:r>
              <a:rPr lang="en-US" dirty="0" smtClean="0"/>
              <a:t>Clearances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6674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Criteria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Fatality</a:t>
            </a:r>
          </a:p>
          <a:p>
            <a:endParaRPr lang="en-US" dirty="0" smtClean="0"/>
          </a:p>
          <a:p>
            <a:r>
              <a:rPr lang="en-US" dirty="0" smtClean="0"/>
              <a:t>Disabling Damage to any vehicle </a:t>
            </a:r>
          </a:p>
          <a:p>
            <a:endParaRPr lang="en-US" dirty="0" smtClean="0"/>
          </a:p>
          <a:p>
            <a:r>
              <a:rPr lang="en-US" dirty="0" smtClean="0"/>
              <a:t>Injuries requiring immediate medical treatment away from the scene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4738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45279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Disabling Damage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A vehicle can not proceed under it’s own power without further damaging itself</a:t>
            </a:r>
            <a:endParaRPr lang="en-US" dirty="0"/>
          </a:p>
          <a:p>
            <a:r>
              <a:rPr lang="en-US" dirty="0" smtClean="0"/>
              <a:t>Usually requires towing</a:t>
            </a:r>
          </a:p>
          <a:p>
            <a:r>
              <a:rPr lang="en-US" dirty="0" smtClean="0"/>
              <a:t>Cannot be easily repaired at the scene: wipers, head/signal lights, tires, etc.</a:t>
            </a:r>
          </a:p>
        </p:txBody>
      </p:sp>
    </p:spTree>
    <p:extLst>
      <p:ext uri="{BB962C8B-B14F-4D97-AF65-F5344CB8AC3E}">
        <p14:creationId xmlns:p14="http://schemas.microsoft.com/office/powerpoint/2010/main" val="2350382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Injuries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An individual receives immediate medical attention away from the scene</a:t>
            </a:r>
          </a:p>
          <a:p>
            <a:endParaRPr lang="en-US" dirty="0" smtClean="0"/>
          </a:p>
          <a:p>
            <a:r>
              <a:rPr lang="en-US" dirty="0" smtClean="0"/>
              <a:t>Transported to medical facility by any means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0872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Slip &amp; Fall? </a:t>
            </a:r>
            <a:endParaRPr lang="en-US" dirty="0"/>
          </a:p>
        </p:txBody>
      </p:sp>
      <p:graphicFrame>
        <p:nvGraphicFramePr>
          <p:cNvPr id="1026" name="Object 5"/>
          <p:cNvGraphicFramePr>
            <a:graphicFrameLocks noGrp="1" noChangeAspect="1"/>
          </p:cNvGraphicFramePr>
          <p:nvPr>
            <p:ph idx="1"/>
          </p:nvPr>
        </p:nvGraphicFramePr>
        <p:xfrm>
          <a:off x="1928813" y="2119313"/>
          <a:ext cx="5286375" cy="3486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6" name="Photo Editor Photo" r:id="rId4" imgW="5285714" imgH="3486637" progId="">
                  <p:embed/>
                </p:oleObj>
              </mc:Choice>
              <mc:Fallback>
                <p:oleObj name="Photo Editor Photo" r:id="rId4" imgW="5285714" imgH="3486637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28813" y="2119313"/>
                        <a:ext cx="5286375" cy="3486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1718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Slip &amp; Fall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The majority of slip and falls do not meet the thresholds of testing, because no collision occurs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681085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Slip &amp; Fall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dirty="0" smtClean="0"/>
              <a:t>Was there a collision?</a:t>
            </a:r>
          </a:p>
          <a:p>
            <a:pPr marL="0" indent="0" algn="ctr">
              <a:buNone/>
            </a:pPr>
            <a:r>
              <a:rPr lang="en-US" dirty="0" smtClean="0"/>
              <a:t>-If no:</a:t>
            </a:r>
          </a:p>
          <a:p>
            <a:pPr marL="0" indent="0" algn="ctr">
              <a:buNone/>
            </a:pPr>
            <a:r>
              <a:rPr lang="en-US" dirty="0" smtClean="0"/>
              <a:t>Was the fall related to a maneuver?</a:t>
            </a:r>
          </a:p>
          <a:p>
            <a:pPr marL="0" indent="0" algn="ctr">
              <a:buNone/>
            </a:pPr>
            <a:r>
              <a:rPr lang="en-US" dirty="0" smtClean="0"/>
              <a:t>-If yes:</a:t>
            </a:r>
          </a:p>
          <a:p>
            <a:pPr marL="0" indent="0" algn="ctr">
              <a:buNone/>
            </a:pPr>
            <a:r>
              <a:rPr lang="en-US" dirty="0" smtClean="0"/>
              <a:t>Was the maneuver appropriate?</a:t>
            </a:r>
          </a:p>
          <a:p>
            <a:pPr marL="0" indent="0" algn="ctr">
              <a:buNone/>
            </a:pPr>
            <a:r>
              <a:rPr lang="en-US" dirty="0" smtClean="0"/>
              <a:t>-If no:</a:t>
            </a:r>
          </a:p>
          <a:p>
            <a:pPr marL="0" indent="0" algn="ctr">
              <a:buNone/>
            </a:pPr>
            <a:r>
              <a:rPr lang="en-US" dirty="0" smtClean="0"/>
              <a:t>Post-accident test.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9130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Factors that do not trigger P.A. tests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Dollar amount of damage</a:t>
            </a:r>
          </a:p>
          <a:p>
            <a:r>
              <a:rPr lang="en-US" dirty="0" smtClean="0"/>
              <a:t>Driver citation</a:t>
            </a:r>
          </a:p>
          <a:p>
            <a:r>
              <a:rPr lang="en-US" dirty="0" smtClean="0"/>
              <a:t>Insurance or Company requirement</a:t>
            </a:r>
          </a:p>
          <a:p>
            <a:r>
              <a:rPr lang="en-US" dirty="0" smtClean="0"/>
              <a:t>“Just to be safe”</a:t>
            </a:r>
          </a:p>
          <a:p>
            <a:r>
              <a:rPr lang="en-US" dirty="0" smtClean="0"/>
              <a:t>Reasonable Suspicion implications</a:t>
            </a:r>
          </a:p>
          <a:p>
            <a:r>
              <a:rPr lang="en-US" dirty="0" smtClean="0"/>
              <a:t>At-fault/Preventable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8498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Ordering a Test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Establish that at least one of the three criteria have been reached</a:t>
            </a:r>
          </a:p>
          <a:p>
            <a:r>
              <a:rPr lang="en-US" dirty="0" smtClean="0"/>
              <a:t>Establish possible contributors (operator, mechanic, etc.)</a:t>
            </a:r>
          </a:p>
          <a:p>
            <a:r>
              <a:rPr lang="en-US" dirty="0" smtClean="0"/>
              <a:t>Use event-specific facts to rule out all possible contributors</a:t>
            </a:r>
          </a:p>
          <a:p>
            <a:r>
              <a:rPr lang="en-US" dirty="0" smtClean="0"/>
              <a:t>If the performance of one or more SSE can not be discounted, order the test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1724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“Should I have ordered a DOT test?”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The requirement is to determine whether or not a safety-sensitive employee can be completely discounted as a contributing factor</a:t>
            </a:r>
          </a:p>
          <a:p>
            <a:endParaRPr lang="en-US" dirty="0"/>
          </a:p>
          <a:p>
            <a:r>
              <a:rPr lang="en-US" dirty="0" smtClean="0"/>
              <a:t>Two company officials might not agree</a:t>
            </a:r>
          </a:p>
          <a:p>
            <a:endParaRPr lang="en-US" dirty="0"/>
          </a:p>
          <a:p>
            <a:r>
              <a:rPr lang="en-US" dirty="0" smtClean="0"/>
              <a:t>The option to discount is based on an individual’s professional transit experience and expertise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978739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en-US" dirty="0" smtClean="0"/>
          </a:p>
          <a:p>
            <a:r>
              <a:rPr lang="en-US" dirty="0" smtClean="0"/>
              <a:t>Criteria? </a:t>
            </a:r>
            <a:r>
              <a:rPr lang="en-US" sz="2000" dirty="0" smtClean="0"/>
              <a:t>Fatality, Disabling Damage, Injuries?</a:t>
            </a:r>
          </a:p>
          <a:p>
            <a:endParaRPr lang="en-US" dirty="0"/>
          </a:p>
          <a:p>
            <a:r>
              <a:rPr lang="en-US" dirty="0" smtClean="0"/>
              <a:t>Contributors? </a:t>
            </a:r>
            <a:r>
              <a:rPr lang="en-US" sz="2000" dirty="0" smtClean="0"/>
              <a:t>Safety-sensitive employee involvement?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Clearances? </a:t>
            </a:r>
            <a:r>
              <a:rPr lang="en-US" sz="2000" dirty="0" smtClean="0"/>
              <a:t>Who can be reasonably ruled out?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Clock? </a:t>
            </a:r>
            <a:r>
              <a:rPr lang="en-US" sz="2000" dirty="0" smtClean="0"/>
              <a:t>How long has it been since the accident?</a:t>
            </a:r>
            <a:endParaRPr lang="en-US" dirty="0" smtClean="0"/>
          </a:p>
          <a:p>
            <a:endParaRPr lang="en-US" dirty="0"/>
          </a:p>
          <a:p>
            <a:pPr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0230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3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dirty="0" smtClean="0"/>
              <a:t>Clock</a:t>
            </a:r>
          </a:p>
        </p:txBody>
      </p:sp>
      <p:sp>
        <p:nvSpPr>
          <p:cNvPr id="66564" name="Rectangle 3"/>
          <p:cNvSpPr>
            <a:spLocks noGrp="1" noChangeArrowheads="1"/>
          </p:cNvSpPr>
          <p:nvPr>
            <p:ph idx="1"/>
          </p:nvPr>
        </p:nvSpPr>
        <p:spPr>
          <a:xfrm>
            <a:off x="1066800" y="1905000"/>
            <a:ext cx="7620000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dirty="0" smtClean="0"/>
              <a:t>Alcohol</a:t>
            </a:r>
          </a:p>
          <a:p>
            <a:pPr lvl="1" eaLnBrk="1" hangingPunct="1">
              <a:lnSpc>
                <a:spcPct val="90000"/>
              </a:lnSpc>
            </a:pPr>
            <a:endParaRPr lang="en-US" dirty="0" smtClean="0"/>
          </a:p>
          <a:p>
            <a:pPr lvl="1" eaLnBrk="1" hangingPunct="1">
              <a:lnSpc>
                <a:spcPct val="90000"/>
              </a:lnSpc>
            </a:pPr>
            <a:r>
              <a:rPr lang="en-US" dirty="0" smtClean="0"/>
              <a:t>Document after 2 hours</a:t>
            </a:r>
          </a:p>
          <a:p>
            <a:pPr lvl="2" eaLnBrk="1" hangingPunct="1">
              <a:lnSpc>
                <a:spcPct val="90000"/>
              </a:lnSpc>
            </a:pPr>
            <a:r>
              <a:rPr lang="en-US" dirty="0" smtClean="0"/>
              <a:t>Clock starts at time of accident</a:t>
            </a:r>
          </a:p>
          <a:p>
            <a:pPr lvl="1" eaLnBrk="1" hangingPunct="1">
              <a:lnSpc>
                <a:spcPct val="90000"/>
              </a:lnSpc>
            </a:pPr>
            <a:endParaRPr lang="en-US" dirty="0" smtClean="0"/>
          </a:p>
          <a:p>
            <a:pPr lvl="1" eaLnBrk="1" hangingPunct="1">
              <a:lnSpc>
                <a:spcPct val="90000"/>
              </a:lnSpc>
            </a:pPr>
            <a:r>
              <a:rPr lang="en-US" dirty="0" smtClean="0"/>
              <a:t>Cannot test after 8 hours</a:t>
            </a:r>
          </a:p>
          <a:p>
            <a:pPr eaLnBrk="1" hangingPunct="1">
              <a:lnSpc>
                <a:spcPct val="90000"/>
              </a:lnSpc>
            </a:pPr>
            <a:endParaRPr lang="en-US" dirty="0" smtClean="0"/>
          </a:p>
          <a:p>
            <a:pPr eaLnBrk="1" hangingPunct="1">
              <a:lnSpc>
                <a:spcPct val="90000"/>
              </a:lnSpc>
            </a:pPr>
            <a:r>
              <a:rPr lang="en-US" dirty="0" smtClean="0"/>
              <a:t>Alcohol test first</a:t>
            </a:r>
          </a:p>
        </p:txBody>
      </p:sp>
      <p:sp>
        <p:nvSpPr>
          <p:cNvPr id="6656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AC6DD624-DCF8-48BD-A2AE-56DCB72326C2}" type="slidenum">
              <a:rPr lang="en-US" smtClean="0"/>
              <a:pPr/>
              <a:t>69</a:t>
            </a:fld>
            <a:endParaRPr lang="en-US" smtClean="0"/>
          </a:p>
        </p:txBody>
      </p:sp>
      <p:sp>
        <p:nvSpPr>
          <p:cNvPr id="66565" name="Rectangle 5"/>
          <p:cNvSpPr>
            <a:spLocks noChangeArrowheads="1"/>
          </p:cNvSpPr>
          <p:nvPr/>
        </p:nvSpPr>
        <p:spPr bwMode="auto">
          <a:xfrm>
            <a:off x="3690938" y="27384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99711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27424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7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 eaLnBrk="1" hangingPunct="1"/>
            <a:r>
              <a:rPr lang="en-US" smtClean="0"/>
              <a:t>Time Limitations on Post-Accident Testing (Cont.) </a:t>
            </a:r>
          </a:p>
        </p:txBody>
      </p:sp>
      <p:sp>
        <p:nvSpPr>
          <p:cNvPr id="67588" name="Rectangle 3"/>
          <p:cNvSpPr>
            <a:spLocks noGrp="1" noChangeArrowheads="1"/>
          </p:cNvSpPr>
          <p:nvPr>
            <p:ph idx="1"/>
          </p:nvPr>
        </p:nvSpPr>
        <p:spPr>
          <a:xfrm>
            <a:off x="990600" y="2362200"/>
            <a:ext cx="7620000" cy="23622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800" smtClean="0"/>
              <a:t>Drugs</a:t>
            </a:r>
          </a:p>
          <a:p>
            <a:pPr lvl="1" eaLnBrk="1" hangingPunct="1"/>
            <a:r>
              <a:rPr lang="en-US" sz="2400" smtClean="0"/>
              <a:t>Test should be performed as soon as possible, but no more than 32 hours following the accident</a:t>
            </a:r>
          </a:p>
          <a:p>
            <a:pPr lvl="1" eaLnBrk="1" hangingPunct="1"/>
            <a:endParaRPr lang="en-US" sz="2400" smtClean="0"/>
          </a:p>
          <a:p>
            <a:pPr lvl="1" eaLnBrk="1" hangingPunct="1"/>
            <a:r>
              <a:rPr lang="en-US" sz="2400" smtClean="0"/>
              <a:t>After 32 hours, a USDOT test will no longer be valid</a:t>
            </a:r>
          </a:p>
        </p:txBody>
      </p:sp>
      <p:sp>
        <p:nvSpPr>
          <p:cNvPr id="6758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42EF560D-9480-4735-923C-0412770E3C55}" type="slidenum">
              <a:rPr lang="en-US" smtClean="0"/>
              <a:pPr/>
              <a:t>70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01787355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146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Scenarios &amp; Discussion/Analysis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7947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29" y="0"/>
            <a:ext cx="88949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5033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Analysis: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1714500" y="1720056"/>
            <a:ext cx="5715000" cy="428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4501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Later…</a:t>
            </a:r>
            <a:endParaRPr lang="en-US" dirty="0"/>
          </a:p>
        </p:txBody>
      </p:sp>
      <p:pic>
        <p:nvPicPr>
          <p:cNvPr id="2050" name="Picture 2" descr="C:\Users\ggilpatrick\Desktop\1-seattle-tram-acciden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497262"/>
            <a:ext cx="6210300" cy="4630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0369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Disabling Damage to other vehicle</a:t>
            </a:r>
            <a:endParaRPr lang="en-US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3002153"/>
            <a:ext cx="5886450" cy="322484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 descr="C:\Users\ggilpatrick\Desktop\SoundTransitMtDewCrash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76400"/>
            <a:ext cx="4064000" cy="3048000"/>
          </a:xfrm>
          <a:prstGeom prst="rect">
            <a:avLst/>
          </a:prstGeom>
          <a:noFill/>
          <a:ln>
            <a:solidFill>
              <a:schemeClr val="tx1">
                <a:lumMod val="85000"/>
                <a:lumOff val="1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6948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Analysis:</a:t>
            </a:r>
            <a:endParaRPr lang="en-US"/>
          </a:p>
        </p:txBody>
      </p:sp>
      <p:pic>
        <p:nvPicPr>
          <p:cNvPr id="4" name="Picture 5" descr="The image “file:///C:/Documents%20and%20Settings/Administrator/Desktop/Post-Acc%201.jpg” cannot be displayed, because it contains errors.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1976437" y="1958181"/>
            <a:ext cx="5191125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90336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153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146" y="0"/>
            <a:ext cx="70857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802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952" y="0"/>
            <a:ext cx="83380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138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3918"/>
            <a:ext cx="9144000" cy="4170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22386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Make the Call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Use the best information available at the scene</a:t>
            </a:r>
          </a:p>
          <a:p>
            <a:r>
              <a:rPr lang="en-US" dirty="0" smtClean="0"/>
              <a:t>Order an FTA test, a transit authority test, or no test</a:t>
            </a:r>
          </a:p>
          <a:p>
            <a:r>
              <a:rPr lang="en-US" dirty="0" smtClean="0"/>
              <a:t>Examine and debrief with others afterwards</a:t>
            </a:r>
          </a:p>
          <a:p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***As a supervisor, YOU are responsible for   	making the determination to test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7394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https://mail.google.com/mail/?ui=2&amp;ik=8b644d17e1&amp;view=att&amp;th=13bae92c28ffdac3&amp;attid=0.1.1&amp;disp=emb&amp;zw&amp;atsh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https://mail.google.com/mail/?ui=2&amp;ik=8b644d17e1&amp;view=att&amp;th=13bae92c28ffdac3&amp;attid=0.1.1&amp;disp=emb&amp;zw&amp;atsh=1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3" name="Picture 5" descr="C:\Users\ggilpatrick\Desktop\FTA Post-Accident Training Shee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77038"/>
            <a:ext cx="6593280" cy="6593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1095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5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 eaLnBrk="1" hangingPunct="1"/>
            <a:r>
              <a:rPr lang="en-US" smtClean="0"/>
              <a:t>Acceptance of Other Test Results</a:t>
            </a:r>
          </a:p>
        </p:txBody>
      </p:sp>
      <p:sp>
        <p:nvSpPr>
          <p:cNvPr id="69636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In the rare event the employee cannot participate in the FTA collection process, following an accident, the employer may accept the results of a test performed by Federal, State, or local officials if results are released</a:t>
            </a:r>
          </a:p>
          <a:p>
            <a:pPr eaLnBrk="1" hangingPunct="1"/>
            <a:r>
              <a:rPr lang="en-US" smtClean="0"/>
              <a:t>Employer must document why DOT test was not performed within time period</a:t>
            </a:r>
          </a:p>
        </p:txBody>
      </p:sp>
      <p:sp>
        <p:nvSpPr>
          <p:cNvPr id="6963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2A3B317-709F-4D3D-B2DB-A77D569146D7}" type="slidenum">
              <a:rPr lang="en-US" smtClean="0"/>
              <a:pPr/>
              <a:t>82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82740516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Employee MUST give consent</a:t>
            </a:r>
          </a:p>
        </p:txBody>
      </p:sp>
      <p:sp>
        <p:nvSpPr>
          <p:cNvPr id="70660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Dead or unconscious employees may NOT be tested</a:t>
            </a:r>
          </a:p>
          <a:p>
            <a:pPr eaLnBrk="1" hangingPunct="1"/>
            <a:r>
              <a:rPr lang="en-US" dirty="0" smtClean="0"/>
              <a:t>Every alcohol test must begin with the employee signing the ATF</a:t>
            </a:r>
            <a:endParaRPr lang="en-US" dirty="0"/>
          </a:p>
          <a:p>
            <a:pPr eaLnBrk="1" hangingPunct="1"/>
            <a:r>
              <a:rPr lang="en-US" dirty="0" smtClean="0"/>
              <a:t>The CCF must be completed by the employee</a:t>
            </a:r>
          </a:p>
          <a:p>
            <a:pPr eaLnBrk="1" hangingPunct="1"/>
            <a:r>
              <a:rPr lang="en-US" dirty="0" smtClean="0"/>
              <a:t>Refusals must be recognized by the regulations (as listed)</a:t>
            </a:r>
          </a:p>
        </p:txBody>
      </p:sp>
      <p:sp>
        <p:nvSpPr>
          <p:cNvPr id="7065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A079200C-3EFF-4D05-8903-387AD278A7D5}" type="slidenum">
              <a:rPr lang="en-US" smtClean="0"/>
              <a:pPr/>
              <a:t>83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867510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3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 eaLnBrk="1" hangingPunct="1"/>
            <a:r>
              <a:rPr lang="en-US" smtClean="0"/>
              <a:t>Common Problems: Post-Accident Testing</a:t>
            </a:r>
          </a:p>
        </p:txBody>
      </p:sp>
      <p:sp>
        <p:nvSpPr>
          <p:cNvPr id="71684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FTA thresholds not met</a:t>
            </a:r>
          </a:p>
          <a:p>
            <a:pPr eaLnBrk="1" hangingPunct="1"/>
            <a:r>
              <a:rPr lang="en-US" smtClean="0"/>
              <a:t>Delayed, or even no test</a:t>
            </a:r>
          </a:p>
          <a:p>
            <a:pPr eaLnBrk="1" hangingPunct="1"/>
            <a:r>
              <a:rPr lang="en-US" smtClean="0"/>
              <a:t>Ill-defined policies</a:t>
            </a:r>
          </a:p>
          <a:p>
            <a:pPr eaLnBrk="1" hangingPunct="1"/>
            <a:r>
              <a:rPr lang="en-US" smtClean="0"/>
              <a:t>No documented procedure</a:t>
            </a:r>
          </a:p>
          <a:p>
            <a:pPr eaLnBrk="1" hangingPunct="1"/>
            <a:r>
              <a:rPr lang="en-US" smtClean="0"/>
              <a:t>Poorly trained company official</a:t>
            </a:r>
          </a:p>
          <a:p>
            <a:pPr eaLnBrk="1" hangingPunct="1"/>
            <a:r>
              <a:rPr lang="en-US" smtClean="0"/>
              <a:t>Lack of company official empowerment</a:t>
            </a:r>
          </a:p>
          <a:p>
            <a:pPr eaLnBrk="1" hangingPunct="1"/>
            <a:r>
              <a:rPr lang="en-US" smtClean="0"/>
              <a:t>Testing “Just to be safe”</a:t>
            </a:r>
          </a:p>
        </p:txBody>
      </p:sp>
      <p:sp>
        <p:nvSpPr>
          <p:cNvPr id="7168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51D19311-B29D-446B-AA37-AC190625E7D7}" type="slidenum">
              <a:rPr lang="en-US" smtClean="0"/>
              <a:pPr/>
              <a:t>84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83547996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590800"/>
            <a:ext cx="8229600" cy="1143000"/>
          </a:xfrm>
        </p:spPr>
        <p:txBody>
          <a:bodyPr/>
          <a:lstStyle/>
          <a:p>
            <a:r>
              <a:rPr lang="en-US" dirty="0" smtClean="0"/>
              <a:t>Final Discussion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3340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BE9934-7F29-4E45-A75A-7A1F72F38FC5}" type="slidenum">
              <a:rPr lang="en-US"/>
              <a:pPr>
                <a:defRPr/>
              </a:pPr>
              <a:t>86</a:t>
            </a:fld>
            <a:endParaRPr lang="en-US" dirty="0"/>
          </a:p>
        </p:txBody>
      </p:sp>
      <p:sp>
        <p:nvSpPr>
          <p:cNvPr id="18436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1143000" y="1752600"/>
            <a:ext cx="7446963" cy="3810000"/>
          </a:xfrm>
          <a:noFill/>
        </p:spPr>
        <p:txBody>
          <a:bodyPr lIns="100013" tIns="49213" rIns="100013" bIns="49213"/>
          <a:lstStyle/>
          <a:p>
            <a:pPr algn="ctr" eaLnBrk="1" hangingPunct="1">
              <a:buFontTx/>
              <a:buNone/>
            </a:pPr>
            <a:endParaRPr lang="en-US" sz="3600" dirty="0" smtClean="0"/>
          </a:p>
          <a:p>
            <a:pPr algn="ctr" eaLnBrk="1" hangingPunct="1">
              <a:buFontTx/>
              <a:buNone/>
            </a:pPr>
            <a:r>
              <a:rPr lang="en-US" sz="4000" dirty="0" smtClean="0"/>
              <a:t>Reasonable Suspicion Testing</a:t>
            </a:r>
          </a:p>
          <a:p>
            <a:pPr algn="ctr" eaLnBrk="1" hangingPunct="1">
              <a:buFontTx/>
              <a:buNone/>
            </a:pPr>
            <a:endParaRPr lang="en-US" sz="4000" dirty="0" smtClean="0"/>
          </a:p>
        </p:txBody>
      </p:sp>
    </p:spTree>
    <p:extLst>
      <p:ext uri="{BB962C8B-B14F-4D97-AF65-F5344CB8AC3E}">
        <p14:creationId xmlns:p14="http://schemas.microsoft.com/office/powerpoint/2010/main" val="175044159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Signs &amp; Symptoms of Alcohol Use: Awareness and Training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en-US" dirty="0" smtClean="0"/>
          </a:p>
          <a:p>
            <a:r>
              <a:rPr lang="en-US" dirty="0" smtClean="0"/>
              <a:t>Contemporaneous</a:t>
            </a:r>
          </a:p>
          <a:p>
            <a:endParaRPr lang="en-US" dirty="0" smtClean="0"/>
          </a:p>
          <a:p>
            <a:r>
              <a:rPr lang="en-US" dirty="0" smtClean="0"/>
              <a:t>Recent</a:t>
            </a:r>
          </a:p>
          <a:p>
            <a:endParaRPr lang="en-US" dirty="0"/>
          </a:p>
          <a:p>
            <a:r>
              <a:rPr lang="en-US" dirty="0" smtClean="0"/>
              <a:t>Historical</a:t>
            </a:r>
          </a:p>
          <a:p>
            <a:endParaRPr lang="en-US" dirty="0"/>
          </a:p>
          <a:p>
            <a:r>
              <a:rPr lang="en-US" dirty="0" smtClean="0"/>
              <a:t>Potential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768258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Signs &amp; Symptoms of Alcohol Use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r>
              <a:rPr lang="en-US" dirty="0" smtClean="0"/>
              <a:t>Odor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Motor (physical/behavioral)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Interactive (social/behavioral)</a:t>
            </a:r>
          </a:p>
          <a:p>
            <a:pPr lvl="1"/>
            <a:endParaRPr lang="en-US" dirty="0"/>
          </a:p>
          <a:p>
            <a:pPr lvl="1"/>
            <a:r>
              <a:rPr lang="en-US" dirty="0" smtClean="0"/>
              <a:t>Cognitive</a:t>
            </a:r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185516834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Signs &amp; Symptoms of Drug Use:</a:t>
            </a:r>
            <a:br>
              <a:rPr lang="en-US" dirty="0" smtClean="0"/>
            </a:br>
            <a:r>
              <a:rPr lang="en-US" dirty="0" smtClean="0"/>
              <a:t>Awareness and Training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en-US" dirty="0" smtClean="0"/>
          </a:p>
          <a:p>
            <a:r>
              <a:rPr lang="en-US" dirty="0" smtClean="0"/>
              <a:t>Contemporaneous</a:t>
            </a:r>
          </a:p>
          <a:p>
            <a:endParaRPr lang="en-US" dirty="0" smtClean="0"/>
          </a:p>
          <a:p>
            <a:r>
              <a:rPr lang="en-US" dirty="0" smtClean="0"/>
              <a:t>Recent</a:t>
            </a:r>
          </a:p>
          <a:p>
            <a:endParaRPr lang="en-US" dirty="0"/>
          </a:p>
          <a:p>
            <a:r>
              <a:rPr lang="en-US" dirty="0" smtClean="0"/>
              <a:t>Historical</a:t>
            </a:r>
          </a:p>
          <a:p>
            <a:endParaRPr lang="en-US" dirty="0"/>
          </a:p>
          <a:p>
            <a:r>
              <a:rPr lang="en-US" dirty="0" smtClean="0"/>
              <a:t>Potential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98129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Pre-Employment Testing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pPr marL="0" indent="0" algn="ctr">
              <a:buNone/>
            </a:pPr>
            <a:r>
              <a:rPr lang="en-US" dirty="0" smtClean="0"/>
              <a:t>Pre-Employment Testing is </a:t>
            </a:r>
          </a:p>
          <a:p>
            <a:pPr marL="0" indent="0" algn="ctr">
              <a:buNone/>
            </a:pPr>
            <a:r>
              <a:rPr lang="en-US" dirty="0" smtClean="0"/>
              <a:t>Pre-Safety-Sensitive Duty Testing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 smtClean="0"/>
              <a:t>The </a:t>
            </a:r>
            <a:r>
              <a:rPr lang="en-US" b="1" dirty="0" smtClean="0"/>
              <a:t>NEGATIVE</a:t>
            </a:r>
            <a:r>
              <a:rPr lang="en-US" dirty="0" smtClean="0"/>
              <a:t> test result is the </a:t>
            </a:r>
          </a:p>
          <a:p>
            <a:pPr marL="0" indent="0" algn="ctr">
              <a:buNone/>
            </a:pPr>
            <a:r>
              <a:rPr lang="en-US" dirty="0" smtClean="0"/>
              <a:t>employee’s </a:t>
            </a:r>
            <a:r>
              <a:rPr lang="en-US" b="1" dirty="0" smtClean="0"/>
              <a:t>CLEARANCE</a:t>
            </a:r>
            <a:r>
              <a:rPr lang="en-US" dirty="0" smtClean="0"/>
              <a:t> to begin </a:t>
            </a:r>
          </a:p>
          <a:p>
            <a:pPr marL="0" indent="0" algn="ctr">
              <a:buNone/>
            </a:pPr>
            <a:r>
              <a:rPr lang="en-US" dirty="0" smtClean="0"/>
              <a:t>safety-sensitive functions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7429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Reasonable Suspicion Testing Procedure</a:t>
            </a:r>
            <a:endParaRPr lang="en-US" dirty="0"/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2243912922"/>
              </p:ext>
            </p:extLst>
          </p:nvPr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608607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Reasonable Suspicion Testing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Detection of impairment is the goal</a:t>
            </a:r>
          </a:p>
          <a:p>
            <a:endParaRPr lang="en-US" dirty="0"/>
          </a:p>
          <a:p>
            <a:r>
              <a:rPr lang="en-US" dirty="0" smtClean="0"/>
              <a:t>Accurately diagnosing particular substance use is less important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500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286000"/>
            <a:ext cx="8229600" cy="1143000"/>
          </a:xfrm>
        </p:spPr>
        <p:txBody>
          <a:bodyPr/>
          <a:lstStyle/>
          <a:p>
            <a:r>
              <a:rPr lang="en-US" dirty="0" smtClean="0"/>
              <a:t>Beginning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9410941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Framing the Interaction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How you begin the conversation with the employee will determine:</a:t>
            </a:r>
          </a:p>
          <a:p>
            <a:endParaRPr lang="en-US" dirty="0" smtClean="0"/>
          </a:p>
          <a:p>
            <a:r>
              <a:rPr lang="en-US" dirty="0" smtClean="0"/>
              <a:t>Win / Lose Outcome</a:t>
            </a:r>
          </a:p>
          <a:p>
            <a:endParaRPr lang="en-US" dirty="0"/>
          </a:p>
          <a:p>
            <a:r>
              <a:rPr lang="en-US" dirty="0" smtClean="0"/>
              <a:t>Win / Win Outcome</a:t>
            </a:r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8975069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Win/Lose Outcome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	“I think that you are under the influence of [a prohibited substance].  I am sending you for reasonable suspicion testing.”</a:t>
            </a:r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2400" dirty="0" smtClean="0"/>
              <a:t>Positive</a:t>
            </a:r>
            <a:r>
              <a:rPr lang="en-US" sz="2400" dirty="0"/>
              <a:t>: </a:t>
            </a:r>
            <a:r>
              <a:rPr lang="en-US" sz="2400" dirty="0">
                <a:solidFill>
                  <a:srgbClr val="FF0000"/>
                </a:solidFill>
              </a:rPr>
              <a:t>Employee 0</a:t>
            </a:r>
            <a:r>
              <a:rPr lang="en-US" sz="2400" dirty="0"/>
              <a:t>, </a:t>
            </a:r>
            <a:r>
              <a:rPr lang="en-US" sz="2400" dirty="0">
                <a:solidFill>
                  <a:srgbClr val="00B050"/>
                </a:solidFill>
              </a:rPr>
              <a:t>Employer </a:t>
            </a:r>
            <a:r>
              <a:rPr lang="en-US" sz="2400" dirty="0" smtClean="0">
                <a:solidFill>
                  <a:srgbClr val="00B050"/>
                </a:solidFill>
              </a:rPr>
              <a:t>1</a:t>
            </a:r>
          </a:p>
          <a:p>
            <a:pPr marL="0" indent="0" algn="ctr">
              <a:buNone/>
            </a:pPr>
            <a:r>
              <a:rPr lang="en-US" sz="2400" dirty="0"/>
              <a:t>Negative: </a:t>
            </a:r>
            <a:r>
              <a:rPr lang="en-US" sz="2400" dirty="0">
                <a:solidFill>
                  <a:srgbClr val="00B050"/>
                </a:solidFill>
              </a:rPr>
              <a:t>Employee 1</a:t>
            </a:r>
            <a:r>
              <a:rPr lang="en-US" sz="2400" dirty="0"/>
              <a:t>, </a:t>
            </a:r>
            <a:r>
              <a:rPr lang="en-US" sz="2400" dirty="0">
                <a:solidFill>
                  <a:srgbClr val="FF0000"/>
                </a:solidFill>
              </a:rPr>
              <a:t>Employer 0</a:t>
            </a:r>
          </a:p>
          <a:p>
            <a:pPr marL="0" indent="0" algn="ctr">
              <a:buNone/>
            </a:pPr>
            <a:endParaRPr lang="en-US" sz="24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8393667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Win/Win Outcome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	“I am concerned about your readiness to perform safety-sensitive functions.  I am required to refer you for a test to rule out chemical impairment.”</a:t>
            </a:r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2400" dirty="0"/>
              <a:t>Positive: </a:t>
            </a:r>
            <a:r>
              <a:rPr lang="en-US" sz="2400" dirty="0">
                <a:solidFill>
                  <a:srgbClr val="FF0000"/>
                </a:solidFill>
              </a:rPr>
              <a:t>Employee 0</a:t>
            </a:r>
            <a:r>
              <a:rPr lang="en-US" sz="2400" dirty="0"/>
              <a:t>, </a:t>
            </a:r>
            <a:r>
              <a:rPr lang="en-US" sz="2400" dirty="0">
                <a:solidFill>
                  <a:srgbClr val="00B050"/>
                </a:solidFill>
              </a:rPr>
              <a:t>Employer 1</a:t>
            </a:r>
          </a:p>
          <a:p>
            <a:pPr marL="0" indent="0" algn="ctr">
              <a:buNone/>
            </a:pPr>
            <a:r>
              <a:rPr lang="en-US" sz="2400" dirty="0" smtClean="0"/>
              <a:t>Negative</a:t>
            </a:r>
            <a:r>
              <a:rPr lang="en-US" sz="2400" dirty="0"/>
              <a:t>: </a:t>
            </a:r>
            <a:r>
              <a:rPr lang="en-US" sz="2400" dirty="0">
                <a:solidFill>
                  <a:srgbClr val="00B050"/>
                </a:solidFill>
              </a:rPr>
              <a:t>Employee 1, Employer </a:t>
            </a:r>
            <a:r>
              <a:rPr lang="en-US" sz="2400" dirty="0" smtClean="0">
                <a:solidFill>
                  <a:srgbClr val="00B050"/>
                </a:solidFill>
              </a:rPr>
              <a:t>1</a:t>
            </a:r>
            <a:endParaRPr lang="en-US" sz="2400" dirty="0">
              <a:solidFill>
                <a:srgbClr val="00B050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8878110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Procedure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rabicPeriod"/>
            </a:pPr>
            <a:r>
              <a:rPr lang="en-US" dirty="0" smtClean="0"/>
              <a:t>Approach the employee</a:t>
            </a:r>
          </a:p>
          <a:p>
            <a:pPr marL="514350" indent="-514350">
              <a:buAutoNum type="arabicPeriod"/>
            </a:pPr>
            <a:r>
              <a:rPr lang="en-US" dirty="0" smtClean="0"/>
              <a:t>Observe</a:t>
            </a:r>
          </a:p>
          <a:p>
            <a:pPr marL="514350" indent="-514350">
              <a:buAutoNum type="arabicPeriod"/>
            </a:pPr>
            <a:r>
              <a:rPr lang="en-US" dirty="0" smtClean="0"/>
              <a:t>Change the setting and re-evaluate</a:t>
            </a:r>
          </a:p>
          <a:p>
            <a:pPr marL="514350" indent="-514350">
              <a:buAutoNum type="arabicPeriod"/>
            </a:pPr>
            <a:r>
              <a:rPr lang="en-US" dirty="0" smtClean="0"/>
              <a:t>Evaluate fine/gross motor skills</a:t>
            </a:r>
          </a:p>
          <a:p>
            <a:pPr marL="514350" indent="-514350">
              <a:buAutoNum type="arabicPeriod"/>
            </a:pPr>
            <a:r>
              <a:rPr lang="en-US" dirty="0" smtClean="0"/>
              <a:t>Evaluate reaction to questions and awareness of actions</a:t>
            </a:r>
          </a:p>
          <a:p>
            <a:pPr marL="514350" indent="-514350">
              <a:buAutoNum type="arabicPeriod"/>
            </a:pPr>
            <a:r>
              <a:rPr lang="en-US" dirty="0" smtClean="0"/>
              <a:t>Refer employee to test or release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5283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Approach the Employee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 smtClean="0"/>
              <a:t>What can lead up to the approach?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3609470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Observe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Establish a “baseline”</a:t>
            </a:r>
          </a:p>
          <a:p>
            <a:r>
              <a:rPr lang="en-US" dirty="0" smtClean="0"/>
              <a:t>Is the employee as you would normally expect them to be?</a:t>
            </a:r>
          </a:p>
          <a:p>
            <a:r>
              <a:rPr lang="en-US" dirty="0" smtClean="0"/>
              <a:t>Is your interaction as you would normally expect it to be?</a:t>
            </a:r>
          </a:p>
          <a:p>
            <a:r>
              <a:rPr lang="en-US" dirty="0" smtClean="0"/>
              <a:t>Make note of eyes, manner, posture, attitude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986147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Change the Setting and </a:t>
            </a:r>
            <a:br>
              <a:rPr lang="en-US" dirty="0" smtClean="0"/>
            </a:br>
            <a:r>
              <a:rPr lang="en-US" i="1" dirty="0" smtClean="0"/>
              <a:t>Re-evaluate</a:t>
            </a:r>
            <a:endParaRPr lang="en-US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Move from dark to light/light to dark</a:t>
            </a:r>
          </a:p>
          <a:p>
            <a:endParaRPr lang="en-US" dirty="0" smtClean="0"/>
          </a:p>
          <a:p>
            <a:r>
              <a:rPr lang="en-US" dirty="0" smtClean="0"/>
              <a:t>Walk </a:t>
            </a:r>
            <a:r>
              <a:rPr lang="en-US" b="1" i="1" dirty="0" smtClean="0"/>
              <a:t>behind</a:t>
            </a:r>
            <a:r>
              <a:rPr lang="en-US" dirty="0" smtClean="0"/>
              <a:t> the employee</a:t>
            </a:r>
          </a:p>
          <a:p>
            <a:endParaRPr lang="en-US" dirty="0"/>
          </a:p>
          <a:p>
            <a:r>
              <a:rPr lang="en-US" dirty="0" smtClean="0"/>
              <a:t>Observe their actions </a:t>
            </a:r>
            <a:r>
              <a:rPr lang="en-US" b="1" i="1" dirty="0" smtClean="0"/>
              <a:t>during</a:t>
            </a:r>
            <a:r>
              <a:rPr lang="en-US" dirty="0" smtClean="0"/>
              <a:t> the transition</a:t>
            </a:r>
          </a:p>
          <a:p>
            <a:endParaRPr lang="en-US" dirty="0"/>
          </a:p>
          <a:p>
            <a:r>
              <a:rPr lang="en-US" dirty="0" smtClean="0"/>
              <a:t>Fine/gross motor skill observations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15340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</TotalTime>
  <Words>3403</Words>
  <Application>Microsoft Office PowerPoint</Application>
  <PresentationFormat>On-screen Show (4:3)</PresentationFormat>
  <Paragraphs>839</Paragraphs>
  <Slides>174</Slides>
  <Notes>70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174</vt:i4>
      </vt:variant>
    </vt:vector>
  </HeadingPairs>
  <TitlesOfParts>
    <vt:vector size="177" baseType="lpstr">
      <vt:lpstr>Office Theme</vt:lpstr>
      <vt:lpstr>Microsoft Excel 97-2003 Worksheet</vt:lpstr>
      <vt:lpstr>Photo Editor Photo</vt:lpstr>
      <vt:lpstr>ADAPT Advanced Drug &amp; Alcohol Program Training</vt:lpstr>
      <vt:lpstr>The Presentation</vt:lpstr>
      <vt:lpstr>Pre-Employment Testing</vt:lpstr>
      <vt:lpstr>Pre-Employment Alcohol Testing</vt:lpstr>
      <vt:lpstr>   Pre-employment Sequence </vt:lpstr>
      <vt:lpstr>PowerPoint Presentation</vt:lpstr>
      <vt:lpstr>PowerPoint Presentation</vt:lpstr>
      <vt:lpstr>PowerPoint Presentation</vt:lpstr>
      <vt:lpstr>Pre-Employment Testing</vt:lpstr>
      <vt:lpstr>Pre-Employment Test Timing</vt:lpstr>
      <vt:lpstr>Pre-Employment Testing Refusals</vt:lpstr>
      <vt:lpstr>Previous Employer Record Checks</vt:lpstr>
      <vt:lpstr>Information to Request from Previous Employers</vt:lpstr>
      <vt:lpstr>Previous Employer Record Checks (Cont.)</vt:lpstr>
      <vt:lpstr>Pre-Employment Testing Following Leave:</vt:lpstr>
      <vt:lpstr>Pre-Employment Testing</vt:lpstr>
      <vt:lpstr>What to look for in your records:</vt:lpstr>
      <vt:lpstr>Pre-Employment Testing</vt:lpstr>
      <vt:lpstr>Policy</vt:lpstr>
      <vt:lpstr>Common Policy Flaws</vt:lpstr>
      <vt:lpstr>Common Policy Flaws</vt:lpstr>
      <vt:lpstr>Common Policy Flaws</vt:lpstr>
      <vt:lpstr>Compliance Tips (Cont.)</vt:lpstr>
      <vt:lpstr>Random Testing</vt:lpstr>
      <vt:lpstr>Current Rate of Random Testing (minimums)</vt:lpstr>
      <vt:lpstr>Scientifically Valid Method of Selection</vt:lpstr>
      <vt:lpstr>Conduct of Random Testing</vt:lpstr>
      <vt:lpstr>End of Shift Testing</vt:lpstr>
      <vt:lpstr>PowerPoint Presentation</vt:lpstr>
      <vt:lpstr>Records Review:  Random Tests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Recent Audit</vt:lpstr>
      <vt:lpstr>PowerPoint Presentation</vt:lpstr>
      <vt:lpstr>Recent Audit</vt:lpstr>
      <vt:lpstr>PowerPoint Presentation</vt:lpstr>
      <vt:lpstr>Small Rural Transit Systems</vt:lpstr>
      <vt:lpstr>Location 1</vt:lpstr>
      <vt:lpstr>Location 1</vt:lpstr>
      <vt:lpstr>Location 1</vt:lpstr>
      <vt:lpstr>Location 2</vt:lpstr>
      <vt:lpstr>PowerPoint Presentation</vt:lpstr>
      <vt:lpstr>PowerPoint Presentation</vt:lpstr>
      <vt:lpstr>Location 2</vt:lpstr>
      <vt:lpstr>Location 3</vt:lpstr>
      <vt:lpstr>Location 3</vt:lpstr>
      <vt:lpstr>Location 3</vt:lpstr>
      <vt:lpstr>PowerPoint Presentation</vt:lpstr>
      <vt:lpstr>Post-Accident Training  On-Site Investigation, Determinations, and Debriefing </vt:lpstr>
      <vt:lpstr>What is an Accident?</vt:lpstr>
      <vt:lpstr>Actions On the Scene</vt:lpstr>
      <vt:lpstr>What Happened?</vt:lpstr>
      <vt:lpstr>Drug &amp; Alcohol Testing Priority</vt:lpstr>
      <vt:lpstr>The Order of Investigation</vt:lpstr>
      <vt:lpstr>Criteria</vt:lpstr>
      <vt:lpstr>Disabling Damage</vt:lpstr>
      <vt:lpstr>Injuries </vt:lpstr>
      <vt:lpstr>Slip &amp; Fall? </vt:lpstr>
      <vt:lpstr>Slip &amp; Fall</vt:lpstr>
      <vt:lpstr>Slip &amp; Fall</vt:lpstr>
      <vt:lpstr>Factors that do not trigger P.A. tests</vt:lpstr>
      <vt:lpstr>Ordering a Test</vt:lpstr>
      <vt:lpstr>“Should I have ordered a DOT test?”</vt:lpstr>
      <vt:lpstr>Review</vt:lpstr>
      <vt:lpstr>Clock</vt:lpstr>
      <vt:lpstr>Time Limitations on Post-Accident Testing (Cont.) </vt:lpstr>
      <vt:lpstr>Scenarios &amp; Discussion/Analysis</vt:lpstr>
      <vt:lpstr>PowerPoint Presentation</vt:lpstr>
      <vt:lpstr>Analysis:</vt:lpstr>
      <vt:lpstr>Later…</vt:lpstr>
      <vt:lpstr>Disabling Damage to other vehicle</vt:lpstr>
      <vt:lpstr>Analysis:</vt:lpstr>
      <vt:lpstr>PowerPoint Presentation</vt:lpstr>
      <vt:lpstr>PowerPoint Presentation</vt:lpstr>
      <vt:lpstr>PowerPoint Presentation</vt:lpstr>
      <vt:lpstr>Make the Call</vt:lpstr>
      <vt:lpstr>PowerPoint Presentation</vt:lpstr>
      <vt:lpstr>Acceptance of Other Test Results</vt:lpstr>
      <vt:lpstr>Employee MUST give consent</vt:lpstr>
      <vt:lpstr>Common Problems: Post-Accident Testing</vt:lpstr>
      <vt:lpstr>Final Discussion</vt:lpstr>
      <vt:lpstr>PowerPoint Presentation</vt:lpstr>
      <vt:lpstr>Signs &amp; Symptoms of Alcohol Use: Awareness and Training</vt:lpstr>
      <vt:lpstr>Signs &amp; Symptoms of Alcohol Use</vt:lpstr>
      <vt:lpstr>Signs &amp; Symptoms of Drug Use: Awareness and Training</vt:lpstr>
      <vt:lpstr>Reasonable Suspicion Testing Procedure</vt:lpstr>
      <vt:lpstr>Reasonable Suspicion Testing</vt:lpstr>
      <vt:lpstr>Beginning</vt:lpstr>
      <vt:lpstr>Framing the Interaction</vt:lpstr>
      <vt:lpstr>Win/Lose Outcome</vt:lpstr>
      <vt:lpstr>Win/Win Outcome</vt:lpstr>
      <vt:lpstr>The Procedure</vt:lpstr>
      <vt:lpstr>Approach the Employee</vt:lpstr>
      <vt:lpstr>Observe</vt:lpstr>
      <vt:lpstr>Change the Setting and  Re-evaluate</vt:lpstr>
      <vt:lpstr>Make The Verbal Inquiry/Statement</vt:lpstr>
      <vt:lpstr>Evaluate their Reaction</vt:lpstr>
      <vt:lpstr>Ordering the Test</vt:lpstr>
      <vt:lpstr>Other Causes</vt:lpstr>
      <vt:lpstr>On the Job</vt:lpstr>
      <vt:lpstr>Reasonable Suspicion Testing</vt:lpstr>
      <vt:lpstr>Reasonable Suspicion Testing</vt:lpstr>
      <vt:lpstr>Reasonable Suspicion</vt:lpstr>
      <vt:lpstr>Reasonable Suspicion Testing</vt:lpstr>
      <vt:lpstr>Reasonable Suspicion Testing</vt:lpstr>
      <vt:lpstr>Dispatchers are often the “First Line of Defense” for Reasonable Suspicion Testing</vt:lpstr>
      <vt:lpstr>Sensitized vs. Authorized</vt:lpstr>
      <vt:lpstr>Sensitized vs. Authorized</vt:lpstr>
      <vt:lpstr>Sensitization and Priming</vt:lpstr>
      <vt:lpstr>REVIEW: Reasonable Suspicion Testing Procedure</vt:lpstr>
      <vt:lpstr>The Collection Process</vt:lpstr>
      <vt:lpstr>Step 1, Part D</vt:lpstr>
      <vt:lpstr>Step 1: Jurisdiction</vt:lpstr>
      <vt:lpstr>Step 1, Part D</vt:lpstr>
      <vt:lpstr>Preparation</vt:lpstr>
      <vt:lpstr>Step 1</vt:lpstr>
      <vt:lpstr>Pre-specimen</vt:lpstr>
      <vt:lpstr>Collector Initiates Specimen Collection</vt:lpstr>
      <vt:lpstr>The donor accepts the container, enters the enclosure</vt:lpstr>
      <vt:lpstr>The Enclosure</vt:lpstr>
      <vt:lpstr>Common Areas Where Inspectors Find Paraphernalia</vt:lpstr>
      <vt:lpstr>Step 2</vt:lpstr>
      <vt:lpstr>Step 3</vt:lpstr>
      <vt:lpstr>Step 3: Four Parts</vt:lpstr>
      <vt:lpstr>Step 3: Part 1 Bottles A and B</vt:lpstr>
      <vt:lpstr>Step 3: Part 2 Collector Writes Date</vt:lpstr>
      <vt:lpstr>Step 3: Part 3 Donor Writes Initials</vt:lpstr>
      <vt:lpstr>Step 3: Part 4 Collector Folds Top Copy Away, Donor Completes Step 5</vt:lpstr>
      <vt:lpstr>Step 5</vt:lpstr>
      <vt:lpstr>Step 4 (After Step 5)</vt:lpstr>
      <vt:lpstr>Step 4</vt:lpstr>
      <vt:lpstr>Completion</vt:lpstr>
      <vt:lpstr>Distribution of Forms</vt:lpstr>
      <vt:lpstr>Typical Method of Distribution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MIS Reporting</vt:lpstr>
      <vt:lpstr>MIS Questions?</vt:lpstr>
      <vt:lpstr>MIS – FTA Reporting Requirements</vt:lpstr>
      <vt:lpstr>Reporting Responsibilities</vt:lpstr>
      <vt:lpstr>MIS - Multi-Modal</vt:lpstr>
      <vt:lpstr>MIS - Multi-Modal</vt:lpstr>
      <vt:lpstr>MIS – Annual Reporting  How to Submit</vt:lpstr>
      <vt:lpstr>Vendors</vt:lpstr>
      <vt:lpstr>How do you monitor vendors?</vt:lpstr>
      <vt:lpstr>TPA</vt:lpstr>
      <vt:lpstr>TPA</vt:lpstr>
      <vt:lpstr>TPA</vt:lpstr>
      <vt:lpstr>MRO</vt:lpstr>
      <vt:lpstr>MRO</vt:lpstr>
      <vt:lpstr>What Can You Monitor Forensically?</vt:lpstr>
      <vt:lpstr>What Can’t You Monitor Forensically?</vt:lpstr>
      <vt:lpstr>Corrections</vt:lpstr>
      <vt:lpstr>Collection Site</vt:lpstr>
      <vt:lpstr>Tips</vt:lpstr>
      <vt:lpstr>Tips</vt:lpstr>
      <vt:lpstr>Tips</vt:lpstr>
      <vt:lpstr>Tips</vt:lpstr>
      <vt:lpstr>Tips</vt:lpstr>
      <vt:lpstr>The Required Order</vt:lpstr>
      <vt:lpstr>SAP</vt:lpstr>
      <vt:lpstr>SAP</vt:lpstr>
      <vt:lpstr>SAP</vt:lpstr>
      <vt:lpstr>SAP</vt:lpstr>
      <vt:lpstr>Thank You</vt:lpstr>
    </vt:vector>
  </TitlesOfParts>
  <Company>Toshiba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Pre-Employment Testing</dc:title>
  <dc:creator>George Gilpatrick</dc:creator>
  <cp:lastModifiedBy>Baker, Brian CTR (VOLPE)</cp:lastModifiedBy>
  <cp:revision>15</cp:revision>
  <dcterms:created xsi:type="dcterms:W3CDTF">2013-01-04T16:57:07Z</dcterms:created>
  <dcterms:modified xsi:type="dcterms:W3CDTF">2013-06-28T21:24:51Z</dcterms:modified>
</cp:coreProperties>
</file>